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70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1" r:id="rId17"/>
  </p:sldIdLst>
  <p:sldSz cx="10693400" cy="7562850"/>
  <p:notesSz cx="10693400" cy="75628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53915" autoAdjust="0"/>
  </p:normalViewPr>
  <p:slideViewPr>
    <p:cSldViewPr>
      <p:cViewPr varScale="1">
        <p:scale>
          <a:sx n="35" d="100"/>
          <a:sy n="35" d="100"/>
        </p:scale>
        <p:origin x="2238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7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057900" y="0"/>
            <a:ext cx="4632325" cy="377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9C59A9-E466-431C-BA81-4EE37F16FC39}" type="datetimeFigureOut">
              <a:rPr lang="en-IN" smtClean="0"/>
              <a:pPr/>
              <a:t>26-11-2020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41688" y="566738"/>
            <a:ext cx="4010025" cy="28368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69975" y="3592513"/>
            <a:ext cx="8553450" cy="34036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183438"/>
            <a:ext cx="4633913" cy="377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057900" y="7183438"/>
            <a:ext cx="4632325" cy="377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D8EFDF-7D3B-4A38-B952-5B3B02CDF13E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47547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8EFDF-7D3B-4A38-B952-5B3B02CDF13E}" type="slidenum">
              <a:rPr lang="en-IN" smtClean="0"/>
              <a:pPr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960856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8EFDF-7D3B-4A38-B952-5B3B02CDF13E}" type="slidenum">
              <a:rPr lang="en-IN" smtClean="0"/>
              <a:pPr/>
              <a:t>10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441196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8EFDF-7D3B-4A38-B952-5B3B02CDF13E}" type="slidenum">
              <a:rPr lang="en-IN" smtClean="0"/>
              <a:pPr/>
              <a:t>11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08228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8EFDF-7D3B-4A38-B952-5B3B02CDF13E}" type="slidenum">
              <a:rPr lang="en-IN" smtClean="0"/>
              <a:pPr/>
              <a:t>12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515135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8EFDF-7D3B-4A38-B952-5B3B02CDF13E}" type="slidenum">
              <a:rPr lang="en-IN" smtClean="0"/>
              <a:pPr/>
              <a:t>13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542324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8EFDF-7D3B-4A38-B952-5B3B02CDF13E}" type="slidenum">
              <a:rPr lang="en-IN" smtClean="0"/>
              <a:pPr/>
              <a:t>14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1197106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8EFDF-7D3B-4A38-B952-5B3B02CDF13E}" type="slidenum">
              <a:rPr lang="en-IN" smtClean="0"/>
              <a:pPr/>
              <a:t>15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2455806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8EFDF-7D3B-4A38-B952-5B3B02CDF13E}" type="slidenum">
              <a:rPr lang="en-IN" smtClean="0"/>
              <a:pPr/>
              <a:t>16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851894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8EFDF-7D3B-4A38-B952-5B3B02CDF13E}" type="slidenum">
              <a:rPr lang="en-IN" smtClean="0"/>
              <a:pPr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392237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baseline="0" dirty="0"/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8EFDF-7D3B-4A38-B952-5B3B02CDF13E}" type="slidenum">
              <a:rPr lang="en-IN" smtClean="0"/>
              <a:pPr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744313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8EFDF-7D3B-4A38-B952-5B3B02CDF13E}" type="slidenum">
              <a:rPr lang="en-IN" smtClean="0"/>
              <a:pPr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550424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IN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8EFDF-7D3B-4A38-B952-5B3B02CDF13E}" type="slidenum">
              <a:rPr lang="en-IN" smtClean="0"/>
              <a:pPr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273161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baseline="0" dirty="0"/>
          </a:p>
          <a:p>
            <a:endParaRPr lang="en-IN" baseline="0" dirty="0"/>
          </a:p>
          <a:p>
            <a:endParaRPr lang="en-IN" baseline="0" dirty="0"/>
          </a:p>
          <a:p>
            <a:endParaRPr lang="en-IN" baseline="0" dirty="0"/>
          </a:p>
          <a:p>
            <a:endParaRPr lang="en-IN" baseline="0" dirty="0"/>
          </a:p>
          <a:p>
            <a:endParaRPr lang="en-IN" baseline="0" dirty="0"/>
          </a:p>
          <a:p>
            <a:endParaRPr lang="en-IN" baseline="0" dirty="0"/>
          </a:p>
          <a:p>
            <a:endParaRPr lang="en-IN" baseline="0" dirty="0"/>
          </a:p>
          <a:p>
            <a:endParaRPr lang="en-IN" baseline="0" dirty="0"/>
          </a:p>
          <a:p>
            <a:endParaRPr lang="en-IN" baseline="0" dirty="0"/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8EFDF-7D3B-4A38-B952-5B3B02CDF13E}" type="slidenum">
              <a:rPr lang="en-IN" smtClean="0"/>
              <a:pPr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672548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sz="1600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8EFDF-7D3B-4A38-B952-5B3B02CDF13E}" type="slidenum">
              <a:rPr lang="en-IN" smtClean="0"/>
              <a:pPr/>
              <a:t>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799646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IN" sz="1200" dirty="0">
              <a:latin typeface="+mn-lt"/>
              <a:cs typeface="Calibri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IN" sz="1200" dirty="0">
              <a:latin typeface="+mn-lt"/>
              <a:cs typeface="Calibri"/>
            </a:endParaRPr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8EFDF-7D3B-4A38-B952-5B3B02CDF13E}" type="slidenum">
              <a:rPr lang="en-IN" smtClean="0"/>
              <a:pPr/>
              <a:t>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312090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IN" sz="1200" dirty="0">
              <a:latin typeface="Arial"/>
              <a:cs typeface="Arial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IN" sz="1200" dirty="0">
              <a:latin typeface="Arial"/>
              <a:cs typeface="Arial"/>
            </a:endParaRPr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8EFDF-7D3B-4A38-B952-5B3B02CDF13E}" type="slidenum">
              <a:rPr lang="en-IN" smtClean="0"/>
              <a:pPr/>
              <a:t>9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053246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8782535" y="6386716"/>
            <a:ext cx="1909457" cy="11732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0"/>
            <a:ext cx="1909454" cy="117328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10189317" y="7202497"/>
            <a:ext cx="502920" cy="0"/>
          </a:xfrm>
          <a:custGeom>
            <a:avLst/>
            <a:gdLst/>
            <a:ahLst/>
            <a:cxnLst/>
            <a:rect l="l" t="t" r="r" b="b"/>
            <a:pathLst>
              <a:path w="502920">
                <a:moveTo>
                  <a:pt x="0" y="0"/>
                </a:moveTo>
                <a:lnTo>
                  <a:pt x="502682" y="0"/>
                </a:lnTo>
              </a:path>
            </a:pathLst>
          </a:custGeom>
          <a:ln w="66074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0" y="7202497"/>
            <a:ext cx="9864725" cy="0"/>
          </a:xfrm>
          <a:custGeom>
            <a:avLst/>
            <a:gdLst/>
            <a:ahLst/>
            <a:cxnLst/>
            <a:rect l="l" t="t" r="r" b="b"/>
            <a:pathLst>
              <a:path w="9864725">
                <a:moveTo>
                  <a:pt x="0" y="0"/>
                </a:moveTo>
                <a:lnTo>
                  <a:pt x="9864647" y="0"/>
                </a:lnTo>
              </a:path>
            </a:pathLst>
          </a:custGeom>
          <a:ln w="66074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470954" y="2457898"/>
            <a:ext cx="3527425" cy="3911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863472" y="731604"/>
            <a:ext cx="4966454" cy="4521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2341" y="1407047"/>
            <a:ext cx="9388717" cy="16960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2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0.png"/><Relationship Id="rId5" Type="http://schemas.openxmlformats.org/officeDocument/2006/relationships/image" Target="../media/image12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Juwairia Mehkri\Desktop\Jaga Mission-Training Modules\WhatsApp Image 2020-11-07 at 1.21.11 PM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" y="0"/>
            <a:ext cx="10708459" cy="7562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75133" y="469282"/>
            <a:ext cx="597027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>
                <a:solidFill>
                  <a:srgbClr val="231F20"/>
                </a:solidFill>
              </a:rPr>
              <a:t>Step </a:t>
            </a:r>
            <a:r>
              <a:rPr dirty="0">
                <a:solidFill>
                  <a:srgbClr val="231F20"/>
                </a:solidFill>
              </a:rPr>
              <a:t>H : RENAMING </a:t>
            </a:r>
            <a:r>
              <a:rPr spc="-5" dirty="0">
                <a:solidFill>
                  <a:srgbClr val="231F20"/>
                </a:solidFill>
              </a:rPr>
              <a:t>OF </a:t>
            </a:r>
            <a:r>
              <a:rPr dirty="0">
                <a:solidFill>
                  <a:srgbClr val="231F20"/>
                </a:solidFill>
              </a:rPr>
              <a:t>THE</a:t>
            </a:r>
            <a:r>
              <a:rPr spc="-95" dirty="0">
                <a:solidFill>
                  <a:srgbClr val="231F20"/>
                </a:solidFill>
              </a:rPr>
              <a:t> </a:t>
            </a:r>
            <a:r>
              <a:rPr spc="-45" dirty="0">
                <a:solidFill>
                  <a:srgbClr val="231F20"/>
                </a:solidFill>
              </a:rPr>
              <a:t>HABITATION</a:t>
            </a:r>
          </a:p>
        </p:txBody>
      </p:sp>
      <p:sp>
        <p:nvSpPr>
          <p:cNvPr id="3" name="object 3"/>
          <p:cNvSpPr/>
          <p:nvPr/>
        </p:nvSpPr>
        <p:spPr>
          <a:xfrm>
            <a:off x="4015811" y="4981899"/>
            <a:ext cx="1969135" cy="0"/>
          </a:xfrm>
          <a:custGeom>
            <a:avLst/>
            <a:gdLst/>
            <a:ahLst/>
            <a:cxnLst/>
            <a:rect l="l" t="t" r="r" b="b"/>
            <a:pathLst>
              <a:path w="1969135">
                <a:moveTo>
                  <a:pt x="0" y="0"/>
                </a:moveTo>
                <a:lnTo>
                  <a:pt x="1969023" y="0"/>
                </a:lnTo>
              </a:path>
            </a:pathLst>
          </a:custGeom>
          <a:ln w="10159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979427" y="2727649"/>
            <a:ext cx="0" cy="2249170"/>
          </a:xfrm>
          <a:custGeom>
            <a:avLst/>
            <a:gdLst/>
            <a:ahLst/>
            <a:cxnLst/>
            <a:rect l="l" t="t" r="r" b="b"/>
            <a:pathLst>
              <a:path h="2249170">
                <a:moveTo>
                  <a:pt x="0" y="0"/>
                </a:moveTo>
                <a:lnTo>
                  <a:pt x="0" y="2249170"/>
                </a:lnTo>
              </a:path>
            </a:pathLst>
          </a:custGeom>
          <a:ln w="10814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500353" y="2721934"/>
            <a:ext cx="484505" cy="0"/>
          </a:xfrm>
          <a:custGeom>
            <a:avLst/>
            <a:gdLst/>
            <a:ahLst/>
            <a:cxnLst/>
            <a:rect l="l" t="t" r="r" b="b"/>
            <a:pathLst>
              <a:path w="484504">
                <a:moveTo>
                  <a:pt x="0" y="0"/>
                </a:moveTo>
                <a:lnTo>
                  <a:pt x="484480" y="0"/>
                </a:lnTo>
              </a:path>
            </a:pathLst>
          </a:custGeom>
          <a:ln w="11430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333445" y="1712041"/>
            <a:ext cx="48260" cy="211454"/>
          </a:xfrm>
          <a:custGeom>
            <a:avLst/>
            <a:gdLst/>
            <a:ahLst/>
            <a:cxnLst/>
            <a:rect l="l" t="t" r="r" b="b"/>
            <a:pathLst>
              <a:path w="48260" h="211455">
                <a:moveTo>
                  <a:pt x="47962" y="174762"/>
                </a:moveTo>
                <a:lnTo>
                  <a:pt x="0" y="174762"/>
                </a:lnTo>
                <a:lnTo>
                  <a:pt x="23982" y="211126"/>
                </a:lnTo>
                <a:lnTo>
                  <a:pt x="47962" y="174762"/>
                </a:lnTo>
                <a:close/>
              </a:path>
              <a:path w="48260" h="211455">
                <a:moveTo>
                  <a:pt x="29390" y="0"/>
                </a:moveTo>
                <a:lnTo>
                  <a:pt x="18576" y="4982"/>
                </a:lnTo>
                <a:lnTo>
                  <a:pt x="18576" y="174762"/>
                </a:lnTo>
                <a:lnTo>
                  <a:pt x="29390" y="174762"/>
                </a:lnTo>
                <a:lnTo>
                  <a:pt x="2939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333445" y="2323986"/>
            <a:ext cx="48260" cy="211454"/>
          </a:xfrm>
          <a:custGeom>
            <a:avLst/>
            <a:gdLst/>
            <a:ahLst/>
            <a:cxnLst/>
            <a:rect l="l" t="t" r="r" b="b"/>
            <a:pathLst>
              <a:path w="48260" h="211455">
                <a:moveTo>
                  <a:pt x="47962" y="174758"/>
                </a:moveTo>
                <a:lnTo>
                  <a:pt x="0" y="174758"/>
                </a:lnTo>
                <a:lnTo>
                  <a:pt x="23982" y="211126"/>
                </a:lnTo>
                <a:lnTo>
                  <a:pt x="47962" y="174758"/>
                </a:lnTo>
                <a:close/>
              </a:path>
              <a:path w="48260" h="211455">
                <a:moveTo>
                  <a:pt x="29390" y="0"/>
                </a:moveTo>
                <a:lnTo>
                  <a:pt x="18576" y="4982"/>
                </a:lnTo>
                <a:lnTo>
                  <a:pt x="18576" y="174758"/>
                </a:lnTo>
                <a:lnTo>
                  <a:pt x="29390" y="174758"/>
                </a:lnTo>
                <a:lnTo>
                  <a:pt x="2939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333445" y="2935929"/>
            <a:ext cx="48260" cy="211454"/>
          </a:xfrm>
          <a:custGeom>
            <a:avLst/>
            <a:gdLst/>
            <a:ahLst/>
            <a:cxnLst/>
            <a:rect l="l" t="t" r="r" b="b"/>
            <a:pathLst>
              <a:path w="48260" h="211455">
                <a:moveTo>
                  <a:pt x="47962" y="174762"/>
                </a:moveTo>
                <a:lnTo>
                  <a:pt x="0" y="174762"/>
                </a:lnTo>
                <a:lnTo>
                  <a:pt x="23982" y="211124"/>
                </a:lnTo>
                <a:lnTo>
                  <a:pt x="47962" y="174762"/>
                </a:lnTo>
                <a:close/>
              </a:path>
              <a:path w="48260" h="211455">
                <a:moveTo>
                  <a:pt x="29390" y="0"/>
                </a:moveTo>
                <a:lnTo>
                  <a:pt x="18576" y="4982"/>
                </a:lnTo>
                <a:lnTo>
                  <a:pt x="18576" y="174762"/>
                </a:lnTo>
                <a:lnTo>
                  <a:pt x="29390" y="174762"/>
                </a:lnTo>
                <a:lnTo>
                  <a:pt x="2939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333445" y="3498868"/>
            <a:ext cx="48260" cy="211454"/>
          </a:xfrm>
          <a:custGeom>
            <a:avLst/>
            <a:gdLst/>
            <a:ahLst/>
            <a:cxnLst/>
            <a:rect l="l" t="t" r="r" b="b"/>
            <a:pathLst>
              <a:path w="48260" h="211454">
                <a:moveTo>
                  <a:pt x="47962" y="174758"/>
                </a:moveTo>
                <a:lnTo>
                  <a:pt x="0" y="174758"/>
                </a:lnTo>
                <a:lnTo>
                  <a:pt x="23982" y="211126"/>
                </a:lnTo>
                <a:lnTo>
                  <a:pt x="47962" y="174758"/>
                </a:lnTo>
                <a:close/>
              </a:path>
              <a:path w="48260" h="211454">
                <a:moveTo>
                  <a:pt x="29390" y="0"/>
                </a:moveTo>
                <a:lnTo>
                  <a:pt x="18576" y="4978"/>
                </a:lnTo>
                <a:lnTo>
                  <a:pt x="18576" y="174758"/>
                </a:lnTo>
                <a:lnTo>
                  <a:pt x="29390" y="174758"/>
                </a:lnTo>
                <a:lnTo>
                  <a:pt x="2939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333445" y="4065775"/>
            <a:ext cx="48260" cy="211454"/>
          </a:xfrm>
          <a:custGeom>
            <a:avLst/>
            <a:gdLst/>
            <a:ahLst/>
            <a:cxnLst/>
            <a:rect l="l" t="t" r="r" b="b"/>
            <a:pathLst>
              <a:path w="48260" h="211454">
                <a:moveTo>
                  <a:pt x="47962" y="174758"/>
                </a:moveTo>
                <a:lnTo>
                  <a:pt x="0" y="174758"/>
                </a:lnTo>
                <a:lnTo>
                  <a:pt x="23982" y="211126"/>
                </a:lnTo>
                <a:lnTo>
                  <a:pt x="47962" y="174758"/>
                </a:lnTo>
                <a:close/>
              </a:path>
              <a:path w="48260" h="211454">
                <a:moveTo>
                  <a:pt x="29390" y="0"/>
                </a:moveTo>
                <a:lnTo>
                  <a:pt x="18576" y="4978"/>
                </a:lnTo>
                <a:lnTo>
                  <a:pt x="18576" y="174758"/>
                </a:lnTo>
                <a:lnTo>
                  <a:pt x="29390" y="174758"/>
                </a:lnTo>
                <a:lnTo>
                  <a:pt x="2939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333445" y="6195657"/>
            <a:ext cx="48260" cy="211454"/>
          </a:xfrm>
          <a:custGeom>
            <a:avLst/>
            <a:gdLst/>
            <a:ahLst/>
            <a:cxnLst/>
            <a:rect l="l" t="t" r="r" b="b"/>
            <a:pathLst>
              <a:path w="48260" h="211454">
                <a:moveTo>
                  <a:pt x="47962" y="174758"/>
                </a:moveTo>
                <a:lnTo>
                  <a:pt x="0" y="174758"/>
                </a:lnTo>
                <a:lnTo>
                  <a:pt x="23982" y="211120"/>
                </a:lnTo>
                <a:lnTo>
                  <a:pt x="47962" y="174758"/>
                </a:lnTo>
                <a:close/>
              </a:path>
              <a:path w="48260" h="211454">
                <a:moveTo>
                  <a:pt x="29390" y="0"/>
                </a:moveTo>
                <a:lnTo>
                  <a:pt x="18576" y="4978"/>
                </a:lnTo>
                <a:lnTo>
                  <a:pt x="18576" y="174758"/>
                </a:lnTo>
                <a:lnTo>
                  <a:pt x="29390" y="174758"/>
                </a:lnTo>
                <a:lnTo>
                  <a:pt x="2939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333445" y="5623451"/>
            <a:ext cx="48260" cy="211454"/>
          </a:xfrm>
          <a:custGeom>
            <a:avLst/>
            <a:gdLst/>
            <a:ahLst/>
            <a:cxnLst/>
            <a:rect l="l" t="t" r="r" b="b"/>
            <a:pathLst>
              <a:path w="48260" h="211454">
                <a:moveTo>
                  <a:pt x="47962" y="174758"/>
                </a:moveTo>
                <a:lnTo>
                  <a:pt x="0" y="174758"/>
                </a:lnTo>
                <a:lnTo>
                  <a:pt x="23982" y="211126"/>
                </a:lnTo>
                <a:lnTo>
                  <a:pt x="47962" y="174758"/>
                </a:lnTo>
                <a:close/>
              </a:path>
              <a:path w="48260" h="211454">
                <a:moveTo>
                  <a:pt x="29390" y="0"/>
                </a:moveTo>
                <a:lnTo>
                  <a:pt x="18576" y="4982"/>
                </a:lnTo>
                <a:lnTo>
                  <a:pt x="18576" y="174758"/>
                </a:lnTo>
                <a:lnTo>
                  <a:pt x="29390" y="174758"/>
                </a:lnTo>
                <a:lnTo>
                  <a:pt x="2939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685956" y="4319427"/>
            <a:ext cx="1337310" cy="1336040"/>
          </a:xfrm>
          <a:custGeom>
            <a:avLst/>
            <a:gdLst/>
            <a:ahLst/>
            <a:cxnLst/>
            <a:rect l="l" t="t" r="r" b="b"/>
            <a:pathLst>
              <a:path w="1337310" h="1336039">
                <a:moveTo>
                  <a:pt x="1135376" y="0"/>
                </a:moveTo>
                <a:lnTo>
                  <a:pt x="201607" y="0"/>
                </a:lnTo>
                <a:lnTo>
                  <a:pt x="155524" y="5344"/>
                </a:lnTo>
                <a:lnTo>
                  <a:pt x="113145" y="20556"/>
                </a:lnTo>
                <a:lnTo>
                  <a:pt x="75704" y="44402"/>
                </a:lnTo>
                <a:lnTo>
                  <a:pt x="44434" y="75649"/>
                </a:lnTo>
                <a:lnTo>
                  <a:pt x="20571" y="113063"/>
                </a:lnTo>
                <a:lnTo>
                  <a:pt x="5348" y="155411"/>
                </a:lnTo>
                <a:lnTo>
                  <a:pt x="0" y="201460"/>
                </a:lnTo>
                <a:lnTo>
                  <a:pt x="0" y="1134550"/>
                </a:lnTo>
                <a:lnTo>
                  <a:pt x="5348" y="1180599"/>
                </a:lnTo>
                <a:lnTo>
                  <a:pt x="20571" y="1222947"/>
                </a:lnTo>
                <a:lnTo>
                  <a:pt x="44434" y="1260361"/>
                </a:lnTo>
                <a:lnTo>
                  <a:pt x="75704" y="1291607"/>
                </a:lnTo>
                <a:lnTo>
                  <a:pt x="113145" y="1315453"/>
                </a:lnTo>
                <a:lnTo>
                  <a:pt x="155524" y="1330666"/>
                </a:lnTo>
                <a:lnTo>
                  <a:pt x="201607" y="1336010"/>
                </a:lnTo>
                <a:lnTo>
                  <a:pt x="1135376" y="1336010"/>
                </a:lnTo>
                <a:lnTo>
                  <a:pt x="1181458" y="1330666"/>
                </a:lnTo>
                <a:lnTo>
                  <a:pt x="1223837" y="1315453"/>
                </a:lnTo>
                <a:lnTo>
                  <a:pt x="1261278" y="1291607"/>
                </a:lnTo>
                <a:lnTo>
                  <a:pt x="1292547" y="1260361"/>
                </a:lnTo>
                <a:lnTo>
                  <a:pt x="1316410" y="1222947"/>
                </a:lnTo>
                <a:lnTo>
                  <a:pt x="1331633" y="1180599"/>
                </a:lnTo>
                <a:lnTo>
                  <a:pt x="1336982" y="1134550"/>
                </a:lnTo>
                <a:lnTo>
                  <a:pt x="1336982" y="201460"/>
                </a:lnTo>
                <a:lnTo>
                  <a:pt x="1331633" y="155411"/>
                </a:lnTo>
                <a:lnTo>
                  <a:pt x="1316410" y="113063"/>
                </a:lnTo>
                <a:lnTo>
                  <a:pt x="1292547" y="75649"/>
                </a:lnTo>
                <a:lnTo>
                  <a:pt x="1261278" y="44402"/>
                </a:lnTo>
                <a:lnTo>
                  <a:pt x="1223837" y="20556"/>
                </a:lnTo>
                <a:lnTo>
                  <a:pt x="1181458" y="5344"/>
                </a:lnTo>
                <a:lnTo>
                  <a:pt x="1135376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13343" y="1978966"/>
            <a:ext cx="537210" cy="368300"/>
          </a:xfrm>
          <a:custGeom>
            <a:avLst/>
            <a:gdLst/>
            <a:ahLst/>
            <a:cxnLst/>
            <a:rect l="l" t="t" r="r" b="b"/>
            <a:pathLst>
              <a:path w="537210" h="368300">
                <a:moveTo>
                  <a:pt x="0" y="0"/>
                </a:moveTo>
                <a:lnTo>
                  <a:pt x="536813" y="0"/>
                </a:lnTo>
                <a:lnTo>
                  <a:pt x="536813" y="368132"/>
                </a:lnTo>
                <a:lnTo>
                  <a:pt x="0" y="368132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009087" y="1977202"/>
            <a:ext cx="4561840" cy="372110"/>
          </a:xfrm>
          <a:custGeom>
            <a:avLst/>
            <a:gdLst/>
            <a:ahLst/>
            <a:cxnLst/>
            <a:rect l="l" t="t" r="r" b="b"/>
            <a:pathLst>
              <a:path w="4561840" h="372110">
                <a:moveTo>
                  <a:pt x="4496868" y="0"/>
                </a:moveTo>
                <a:lnTo>
                  <a:pt x="165563" y="0"/>
                </a:lnTo>
                <a:lnTo>
                  <a:pt x="142233" y="3764"/>
                </a:lnTo>
                <a:lnTo>
                  <a:pt x="124713" y="13345"/>
                </a:lnTo>
                <a:lnTo>
                  <a:pt x="111393" y="26169"/>
                </a:lnTo>
                <a:lnTo>
                  <a:pt x="100662" y="39664"/>
                </a:lnTo>
                <a:lnTo>
                  <a:pt x="0" y="170606"/>
                </a:lnTo>
                <a:lnTo>
                  <a:pt x="100662" y="331995"/>
                </a:lnTo>
                <a:lnTo>
                  <a:pt x="110654" y="346002"/>
                </a:lnTo>
                <a:lnTo>
                  <a:pt x="124057" y="358769"/>
                </a:lnTo>
                <a:lnTo>
                  <a:pt x="141988" y="368065"/>
                </a:lnTo>
                <a:lnTo>
                  <a:pt x="165563" y="371660"/>
                </a:lnTo>
                <a:lnTo>
                  <a:pt x="4496868" y="371660"/>
                </a:lnTo>
                <a:lnTo>
                  <a:pt x="4522068" y="368530"/>
                </a:lnTo>
                <a:lnTo>
                  <a:pt x="4542704" y="360009"/>
                </a:lnTo>
                <a:lnTo>
                  <a:pt x="4556648" y="347397"/>
                </a:lnTo>
                <a:lnTo>
                  <a:pt x="4561768" y="331995"/>
                </a:lnTo>
                <a:lnTo>
                  <a:pt x="4561768" y="39664"/>
                </a:lnTo>
                <a:lnTo>
                  <a:pt x="4556648" y="24261"/>
                </a:lnTo>
                <a:lnTo>
                  <a:pt x="4542704" y="11649"/>
                </a:lnTo>
                <a:lnTo>
                  <a:pt x="4522068" y="3129"/>
                </a:lnTo>
                <a:lnTo>
                  <a:pt x="4496868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13343" y="2594152"/>
            <a:ext cx="537210" cy="368300"/>
          </a:xfrm>
          <a:custGeom>
            <a:avLst/>
            <a:gdLst/>
            <a:ahLst/>
            <a:cxnLst/>
            <a:rect l="l" t="t" r="r" b="b"/>
            <a:pathLst>
              <a:path w="537210" h="368300">
                <a:moveTo>
                  <a:pt x="0" y="0"/>
                </a:moveTo>
                <a:lnTo>
                  <a:pt x="536813" y="0"/>
                </a:lnTo>
                <a:lnTo>
                  <a:pt x="536813" y="368132"/>
                </a:lnTo>
                <a:lnTo>
                  <a:pt x="0" y="368132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010411" y="2592388"/>
            <a:ext cx="4560570" cy="372110"/>
          </a:xfrm>
          <a:custGeom>
            <a:avLst/>
            <a:gdLst/>
            <a:ahLst/>
            <a:cxnLst/>
            <a:rect l="l" t="t" r="r" b="b"/>
            <a:pathLst>
              <a:path w="4560570" h="372110">
                <a:moveTo>
                  <a:pt x="4495543" y="0"/>
                </a:moveTo>
                <a:lnTo>
                  <a:pt x="164238" y="0"/>
                </a:lnTo>
                <a:lnTo>
                  <a:pt x="140817" y="3697"/>
                </a:lnTo>
                <a:lnTo>
                  <a:pt x="123146" y="13166"/>
                </a:lnTo>
                <a:lnTo>
                  <a:pt x="109795" y="25967"/>
                </a:lnTo>
                <a:lnTo>
                  <a:pt x="99338" y="39664"/>
                </a:lnTo>
                <a:lnTo>
                  <a:pt x="0" y="179287"/>
                </a:lnTo>
                <a:lnTo>
                  <a:pt x="99338" y="331995"/>
                </a:lnTo>
                <a:lnTo>
                  <a:pt x="109477" y="345908"/>
                </a:lnTo>
                <a:lnTo>
                  <a:pt x="122864" y="358686"/>
                </a:lnTo>
                <a:lnTo>
                  <a:pt x="140712" y="368034"/>
                </a:lnTo>
                <a:lnTo>
                  <a:pt x="164238" y="371660"/>
                </a:lnTo>
                <a:lnTo>
                  <a:pt x="4495543" y="371660"/>
                </a:lnTo>
                <a:lnTo>
                  <a:pt x="4520743" y="368530"/>
                </a:lnTo>
                <a:lnTo>
                  <a:pt x="4541380" y="360009"/>
                </a:lnTo>
                <a:lnTo>
                  <a:pt x="4555323" y="347397"/>
                </a:lnTo>
                <a:lnTo>
                  <a:pt x="4560444" y="331995"/>
                </a:lnTo>
                <a:lnTo>
                  <a:pt x="4560444" y="39664"/>
                </a:lnTo>
                <a:lnTo>
                  <a:pt x="4555323" y="24261"/>
                </a:lnTo>
                <a:lnTo>
                  <a:pt x="4541380" y="11649"/>
                </a:lnTo>
                <a:lnTo>
                  <a:pt x="4520743" y="3129"/>
                </a:lnTo>
                <a:lnTo>
                  <a:pt x="4495543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678240" y="3188545"/>
            <a:ext cx="435609" cy="344170"/>
          </a:xfrm>
          <a:custGeom>
            <a:avLst/>
            <a:gdLst/>
            <a:ahLst/>
            <a:cxnLst/>
            <a:rect l="l" t="t" r="r" b="b"/>
            <a:pathLst>
              <a:path w="435610" h="344170">
                <a:moveTo>
                  <a:pt x="0" y="0"/>
                </a:moveTo>
                <a:lnTo>
                  <a:pt x="435154" y="0"/>
                </a:lnTo>
                <a:lnTo>
                  <a:pt x="435154" y="343738"/>
                </a:lnTo>
                <a:lnTo>
                  <a:pt x="0" y="343738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968061" y="3186899"/>
            <a:ext cx="2630805" cy="347345"/>
          </a:xfrm>
          <a:custGeom>
            <a:avLst/>
            <a:gdLst/>
            <a:ahLst/>
            <a:cxnLst/>
            <a:rect l="l" t="t" r="r" b="b"/>
            <a:pathLst>
              <a:path w="2630804" h="347345">
                <a:moveTo>
                  <a:pt x="2582734" y="0"/>
                </a:moveTo>
                <a:lnTo>
                  <a:pt x="124661" y="0"/>
                </a:lnTo>
                <a:lnTo>
                  <a:pt x="108076" y="4344"/>
                </a:lnTo>
                <a:lnTo>
                  <a:pt x="96182" y="15560"/>
                </a:lnTo>
                <a:lnTo>
                  <a:pt x="86569" y="30915"/>
                </a:lnTo>
                <a:lnTo>
                  <a:pt x="76824" y="47682"/>
                </a:lnTo>
                <a:lnTo>
                  <a:pt x="0" y="167580"/>
                </a:lnTo>
                <a:lnTo>
                  <a:pt x="76824" y="299347"/>
                </a:lnTo>
                <a:lnTo>
                  <a:pt x="86171" y="316359"/>
                </a:lnTo>
                <a:lnTo>
                  <a:pt x="95830" y="331688"/>
                </a:lnTo>
                <a:lnTo>
                  <a:pt x="107945" y="342768"/>
                </a:lnTo>
                <a:lnTo>
                  <a:pt x="124661" y="347032"/>
                </a:lnTo>
                <a:lnTo>
                  <a:pt x="2582734" y="347032"/>
                </a:lnTo>
                <a:lnTo>
                  <a:pt x="2601308" y="343270"/>
                </a:lnTo>
                <a:lnTo>
                  <a:pt x="2616517" y="333026"/>
                </a:lnTo>
                <a:lnTo>
                  <a:pt x="2626793" y="317864"/>
                </a:lnTo>
                <a:lnTo>
                  <a:pt x="2630567" y="299347"/>
                </a:lnTo>
                <a:lnTo>
                  <a:pt x="2630567" y="47682"/>
                </a:lnTo>
                <a:lnTo>
                  <a:pt x="2626793" y="29166"/>
                </a:lnTo>
                <a:lnTo>
                  <a:pt x="2616517" y="14005"/>
                </a:lnTo>
                <a:lnTo>
                  <a:pt x="2601308" y="3761"/>
                </a:lnTo>
                <a:lnTo>
                  <a:pt x="2582734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678240" y="3755814"/>
            <a:ext cx="435609" cy="344170"/>
          </a:xfrm>
          <a:custGeom>
            <a:avLst/>
            <a:gdLst/>
            <a:ahLst/>
            <a:cxnLst/>
            <a:rect l="l" t="t" r="r" b="b"/>
            <a:pathLst>
              <a:path w="435610" h="344170">
                <a:moveTo>
                  <a:pt x="0" y="0"/>
                </a:moveTo>
                <a:lnTo>
                  <a:pt x="435154" y="0"/>
                </a:lnTo>
                <a:lnTo>
                  <a:pt x="435154" y="343742"/>
                </a:lnTo>
                <a:lnTo>
                  <a:pt x="0" y="343742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954392" y="3754169"/>
            <a:ext cx="2644775" cy="347345"/>
          </a:xfrm>
          <a:custGeom>
            <a:avLst/>
            <a:gdLst/>
            <a:ahLst/>
            <a:cxnLst/>
            <a:rect l="l" t="t" r="r" b="b"/>
            <a:pathLst>
              <a:path w="2644775" h="347345">
                <a:moveTo>
                  <a:pt x="2596403" y="0"/>
                </a:moveTo>
                <a:lnTo>
                  <a:pt x="138330" y="0"/>
                </a:lnTo>
                <a:lnTo>
                  <a:pt x="122016" y="4535"/>
                </a:lnTo>
                <a:lnTo>
                  <a:pt x="110573" y="16069"/>
                </a:lnTo>
                <a:lnTo>
                  <a:pt x="101050" y="31488"/>
                </a:lnTo>
                <a:lnTo>
                  <a:pt x="90493" y="47682"/>
                </a:lnTo>
                <a:lnTo>
                  <a:pt x="0" y="164365"/>
                </a:lnTo>
                <a:lnTo>
                  <a:pt x="90493" y="299351"/>
                </a:lnTo>
                <a:lnTo>
                  <a:pt x="100428" y="315991"/>
                </a:lnTo>
                <a:lnTo>
                  <a:pt x="110021" y="331361"/>
                </a:lnTo>
                <a:lnTo>
                  <a:pt x="121810" y="342646"/>
                </a:lnTo>
                <a:lnTo>
                  <a:pt x="138330" y="347033"/>
                </a:lnTo>
                <a:lnTo>
                  <a:pt x="2596403" y="347033"/>
                </a:lnTo>
                <a:lnTo>
                  <a:pt x="2614977" y="343271"/>
                </a:lnTo>
                <a:lnTo>
                  <a:pt x="2630186" y="333027"/>
                </a:lnTo>
                <a:lnTo>
                  <a:pt x="2640462" y="317865"/>
                </a:lnTo>
                <a:lnTo>
                  <a:pt x="2644236" y="299351"/>
                </a:lnTo>
                <a:lnTo>
                  <a:pt x="2644236" y="47682"/>
                </a:lnTo>
                <a:lnTo>
                  <a:pt x="2640462" y="29167"/>
                </a:lnTo>
                <a:lnTo>
                  <a:pt x="2630186" y="14006"/>
                </a:lnTo>
                <a:lnTo>
                  <a:pt x="2614977" y="3762"/>
                </a:lnTo>
                <a:lnTo>
                  <a:pt x="2596403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678240" y="5881765"/>
            <a:ext cx="435609" cy="344170"/>
          </a:xfrm>
          <a:custGeom>
            <a:avLst/>
            <a:gdLst/>
            <a:ahLst/>
            <a:cxnLst/>
            <a:rect l="l" t="t" r="r" b="b"/>
            <a:pathLst>
              <a:path w="435610" h="344170">
                <a:moveTo>
                  <a:pt x="0" y="0"/>
                </a:moveTo>
                <a:lnTo>
                  <a:pt x="435154" y="0"/>
                </a:lnTo>
                <a:lnTo>
                  <a:pt x="435154" y="343739"/>
                </a:lnTo>
                <a:lnTo>
                  <a:pt x="0" y="343739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953496" y="5880117"/>
            <a:ext cx="2645410" cy="347345"/>
          </a:xfrm>
          <a:custGeom>
            <a:avLst/>
            <a:gdLst/>
            <a:ahLst/>
            <a:cxnLst/>
            <a:rect l="l" t="t" r="r" b="b"/>
            <a:pathLst>
              <a:path w="2645410" h="347345">
                <a:moveTo>
                  <a:pt x="2597299" y="0"/>
                </a:moveTo>
                <a:lnTo>
                  <a:pt x="139227" y="0"/>
                </a:lnTo>
                <a:lnTo>
                  <a:pt x="122816" y="4463"/>
                </a:lnTo>
                <a:lnTo>
                  <a:pt x="111214" y="15877"/>
                </a:lnTo>
                <a:lnTo>
                  <a:pt x="101658" y="31274"/>
                </a:lnTo>
                <a:lnTo>
                  <a:pt x="91390" y="47685"/>
                </a:lnTo>
                <a:lnTo>
                  <a:pt x="0" y="173808"/>
                </a:lnTo>
                <a:lnTo>
                  <a:pt x="91390" y="299350"/>
                </a:lnTo>
                <a:lnTo>
                  <a:pt x="101676" y="315748"/>
                </a:lnTo>
                <a:lnTo>
                  <a:pt x="111230" y="331146"/>
                </a:lnTo>
                <a:lnTo>
                  <a:pt x="122824" y="342567"/>
                </a:lnTo>
                <a:lnTo>
                  <a:pt x="139227" y="347036"/>
                </a:lnTo>
                <a:lnTo>
                  <a:pt x="2597299" y="347036"/>
                </a:lnTo>
                <a:lnTo>
                  <a:pt x="2615874" y="343273"/>
                </a:lnTo>
                <a:lnTo>
                  <a:pt x="2631083" y="333029"/>
                </a:lnTo>
                <a:lnTo>
                  <a:pt x="2641359" y="317866"/>
                </a:lnTo>
                <a:lnTo>
                  <a:pt x="2645133" y="299350"/>
                </a:lnTo>
                <a:lnTo>
                  <a:pt x="2645133" y="47685"/>
                </a:lnTo>
                <a:lnTo>
                  <a:pt x="2641359" y="29169"/>
                </a:lnTo>
                <a:lnTo>
                  <a:pt x="2631083" y="14006"/>
                </a:lnTo>
                <a:lnTo>
                  <a:pt x="2615874" y="3762"/>
                </a:lnTo>
                <a:lnTo>
                  <a:pt x="2597299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011226" y="6453212"/>
            <a:ext cx="4559935" cy="372110"/>
          </a:xfrm>
          <a:custGeom>
            <a:avLst/>
            <a:gdLst/>
            <a:ahLst/>
            <a:cxnLst/>
            <a:rect l="l" t="t" r="r" b="b"/>
            <a:pathLst>
              <a:path w="4559935" h="372109">
                <a:moveTo>
                  <a:pt x="4494729" y="0"/>
                </a:moveTo>
                <a:lnTo>
                  <a:pt x="163424" y="0"/>
                </a:lnTo>
                <a:lnTo>
                  <a:pt x="139883" y="3616"/>
                </a:lnTo>
                <a:lnTo>
                  <a:pt x="122013" y="12950"/>
                </a:lnTo>
                <a:lnTo>
                  <a:pt x="108623" y="25724"/>
                </a:lnTo>
                <a:lnTo>
                  <a:pt x="98524" y="39664"/>
                </a:lnTo>
                <a:lnTo>
                  <a:pt x="0" y="192923"/>
                </a:lnTo>
                <a:lnTo>
                  <a:pt x="98524" y="331995"/>
                </a:lnTo>
                <a:lnTo>
                  <a:pt x="108966" y="345703"/>
                </a:lnTo>
                <a:lnTo>
                  <a:pt x="122320" y="358503"/>
                </a:lnTo>
                <a:lnTo>
                  <a:pt x="140001" y="367966"/>
                </a:lnTo>
                <a:lnTo>
                  <a:pt x="163424" y="371660"/>
                </a:lnTo>
                <a:lnTo>
                  <a:pt x="4494729" y="371660"/>
                </a:lnTo>
                <a:lnTo>
                  <a:pt x="4519929" y="368530"/>
                </a:lnTo>
                <a:lnTo>
                  <a:pt x="4540566" y="360009"/>
                </a:lnTo>
                <a:lnTo>
                  <a:pt x="4554509" y="347397"/>
                </a:lnTo>
                <a:lnTo>
                  <a:pt x="4559630" y="331995"/>
                </a:lnTo>
                <a:lnTo>
                  <a:pt x="4559630" y="39664"/>
                </a:lnTo>
                <a:lnTo>
                  <a:pt x="4554509" y="24261"/>
                </a:lnTo>
                <a:lnTo>
                  <a:pt x="4540566" y="11649"/>
                </a:lnTo>
                <a:lnTo>
                  <a:pt x="4519929" y="3129"/>
                </a:lnTo>
                <a:lnTo>
                  <a:pt x="4494729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713343" y="6454976"/>
            <a:ext cx="537210" cy="368300"/>
          </a:xfrm>
          <a:custGeom>
            <a:avLst/>
            <a:gdLst/>
            <a:ahLst/>
            <a:cxnLst/>
            <a:rect l="l" t="t" r="r" b="b"/>
            <a:pathLst>
              <a:path w="537210" h="368300">
                <a:moveTo>
                  <a:pt x="0" y="0"/>
                </a:moveTo>
                <a:lnTo>
                  <a:pt x="536813" y="0"/>
                </a:lnTo>
                <a:lnTo>
                  <a:pt x="536813" y="368132"/>
                </a:lnTo>
                <a:lnTo>
                  <a:pt x="0" y="368132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034174" y="4981899"/>
            <a:ext cx="1204595" cy="0"/>
          </a:xfrm>
          <a:custGeom>
            <a:avLst/>
            <a:gdLst/>
            <a:ahLst/>
            <a:cxnLst/>
            <a:rect l="l" t="t" r="r" b="b"/>
            <a:pathLst>
              <a:path w="1204595">
                <a:moveTo>
                  <a:pt x="0" y="0"/>
                </a:moveTo>
                <a:lnTo>
                  <a:pt x="1204081" y="0"/>
                </a:lnTo>
              </a:path>
            </a:pathLst>
          </a:custGeom>
          <a:ln w="10159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039582" y="3860489"/>
            <a:ext cx="0" cy="1116330"/>
          </a:xfrm>
          <a:custGeom>
            <a:avLst/>
            <a:gdLst/>
            <a:ahLst/>
            <a:cxnLst/>
            <a:rect l="l" t="t" r="r" b="b"/>
            <a:pathLst>
              <a:path h="1116329">
                <a:moveTo>
                  <a:pt x="0" y="0"/>
                </a:moveTo>
                <a:lnTo>
                  <a:pt x="0" y="1116330"/>
                </a:lnTo>
              </a:path>
            </a:pathLst>
          </a:custGeom>
          <a:ln w="10815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034174" y="3855409"/>
            <a:ext cx="617855" cy="0"/>
          </a:xfrm>
          <a:custGeom>
            <a:avLst/>
            <a:gdLst/>
            <a:ahLst/>
            <a:cxnLst/>
            <a:rect l="l" t="t" r="r" b="b"/>
            <a:pathLst>
              <a:path w="617855">
                <a:moveTo>
                  <a:pt x="0" y="0"/>
                </a:moveTo>
                <a:lnTo>
                  <a:pt x="617559" y="0"/>
                </a:lnTo>
              </a:path>
            </a:pathLst>
          </a:custGeom>
          <a:ln w="10159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86836" y="6428469"/>
            <a:ext cx="537210" cy="368300"/>
          </a:xfrm>
          <a:custGeom>
            <a:avLst/>
            <a:gdLst/>
            <a:ahLst/>
            <a:cxnLst/>
            <a:rect l="l" t="t" r="r" b="b"/>
            <a:pathLst>
              <a:path w="537210" h="368300">
                <a:moveTo>
                  <a:pt x="0" y="0"/>
                </a:moveTo>
                <a:lnTo>
                  <a:pt x="536811" y="0"/>
                </a:lnTo>
                <a:lnTo>
                  <a:pt x="536811" y="368132"/>
                </a:lnTo>
                <a:lnTo>
                  <a:pt x="0" y="368132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984718" y="6426705"/>
            <a:ext cx="4559935" cy="372110"/>
          </a:xfrm>
          <a:custGeom>
            <a:avLst/>
            <a:gdLst/>
            <a:ahLst/>
            <a:cxnLst/>
            <a:rect l="l" t="t" r="r" b="b"/>
            <a:pathLst>
              <a:path w="4559935" h="372109">
                <a:moveTo>
                  <a:pt x="4494729" y="0"/>
                </a:moveTo>
                <a:lnTo>
                  <a:pt x="163426" y="0"/>
                </a:lnTo>
                <a:lnTo>
                  <a:pt x="139882" y="3616"/>
                </a:lnTo>
                <a:lnTo>
                  <a:pt x="122011" y="12950"/>
                </a:lnTo>
                <a:lnTo>
                  <a:pt x="108622" y="25724"/>
                </a:lnTo>
                <a:lnTo>
                  <a:pt x="98525" y="39664"/>
                </a:lnTo>
                <a:lnTo>
                  <a:pt x="0" y="192924"/>
                </a:lnTo>
                <a:lnTo>
                  <a:pt x="98525" y="331995"/>
                </a:lnTo>
                <a:lnTo>
                  <a:pt x="108965" y="345703"/>
                </a:lnTo>
                <a:lnTo>
                  <a:pt x="122317" y="358503"/>
                </a:lnTo>
                <a:lnTo>
                  <a:pt x="139999" y="367966"/>
                </a:lnTo>
                <a:lnTo>
                  <a:pt x="163426" y="371660"/>
                </a:lnTo>
                <a:lnTo>
                  <a:pt x="4494729" y="371660"/>
                </a:lnTo>
                <a:lnTo>
                  <a:pt x="4519929" y="368530"/>
                </a:lnTo>
                <a:lnTo>
                  <a:pt x="4540564" y="360009"/>
                </a:lnTo>
                <a:lnTo>
                  <a:pt x="4554506" y="347397"/>
                </a:lnTo>
                <a:lnTo>
                  <a:pt x="4559626" y="331995"/>
                </a:lnTo>
                <a:lnTo>
                  <a:pt x="4559626" y="39664"/>
                </a:lnTo>
                <a:lnTo>
                  <a:pt x="4554506" y="24262"/>
                </a:lnTo>
                <a:lnTo>
                  <a:pt x="4540564" y="11650"/>
                </a:lnTo>
                <a:lnTo>
                  <a:pt x="4519929" y="3129"/>
                </a:lnTo>
                <a:lnTo>
                  <a:pt x="4494729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651734" y="5855255"/>
            <a:ext cx="435609" cy="344170"/>
          </a:xfrm>
          <a:custGeom>
            <a:avLst/>
            <a:gdLst/>
            <a:ahLst/>
            <a:cxnLst/>
            <a:rect l="l" t="t" r="r" b="b"/>
            <a:pathLst>
              <a:path w="435610" h="344170">
                <a:moveTo>
                  <a:pt x="0" y="0"/>
                </a:moveTo>
                <a:lnTo>
                  <a:pt x="435150" y="0"/>
                </a:lnTo>
                <a:lnTo>
                  <a:pt x="435150" y="343742"/>
                </a:lnTo>
                <a:lnTo>
                  <a:pt x="0" y="343742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926990" y="5853610"/>
            <a:ext cx="2645410" cy="347345"/>
          </a:xfrm>
          <a:custGeom>
            <a:avLst/>
            <a:gdLst/>
            <a:ahLst/>
            <a:cxnLst/>
            <a:rect l="l" t="t" r="r" b="b"/>
            <a:pathLst>
              <a:path w="2645410" h="347345">
                <a:moveTo>
                  <a:pt x="2597298" y="0"/>
                </a:moveTo>
                <a:lnTo>
                  <a:pt x="139222" y="0"/>
                </a:lnTo>
                <a:lnTo>
                  <a:pt x="122814" y="4463"/>
                </a:lnTo>
                <a:lnTo>
                  <a:pt x="111211" y="15876"/>
                </a:lnTo>
                <a:lnTo>
                  <a:pt x="101656" y="31273"/>
                </a:lnTo>
                <a:lnTo>
                  <a:pt x="91389" y="47685"/>
                </a:lnTo>
                <a:lnTo>
                  <a:pt x="0" y="173804"/>
                </a:lnTo>
                <a:lnTo>
                  <a:pt x="91389" y="299351"/>
                </a:lnTo>
                <a:lnTo>
                  <a:pt x="101674" y="315747"/>
                </a:lnTo>
                <a:lnTo>
                  <a:pt x="111228" y="331144"/>
                </a:lnTo>
                <a:lnTo>
                  <a:pt x="122821" y="342565"/>
                </a:lnTo>
                <a:lnTo>
                  <a:pt x="139222" y="347033"/>
                </a:lnTo>
                <a:lnTo>
                  <a:pt x="2597298" y="347033"/>
                </a:lnTo>
                <a:lnTo>
                  <a:pt x="2615871" y="343271"/>
                </a:lnTo>
                <a:lnTo>
                  <a:pt x="2631081" y="333027"/>
                </a:lnTo>
                <a:lnTo>
                  <a:pt x="2641357" y="317865"/>
                </a:lnTo>
                <a:lnTo>
                  <a:pt x="2645131" y="299351"/>
                </a:lnTo>
                <a:lnTo>
                  <a:pt x="2645131" y="47685"/>
                </a:lnTo>
                <a:lnTo>
                  <a:pt x="2641357" y="29169"/>
                </a:lnTo>
                <a:lnTo>
                  <a:pt x="2631081" y="14006"/>
                </a:lnTo>
                <a:lnTo>
                  <a:pt x="2615871" y="3762"/>
                </a:lnTo>
                <a:lnTo>
                  <a:pt x="2597298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664763" y="4295584"/>
            <a:ext cx="1337310" cy="1336040"/>
          </a:xfrm>
          <a:custGeom>
            <a:avLst/>
            <a:gdLst/>
            <a:ahLst/>
            <a:cxnLst/>
            <a:rect l="l" t="t" r="r" b="b"/>
            <a:pathLst>
              <a:path w="1337310" h="1336039">
                <a:moveTo>
                  <a:pt x="1135374" y="0"/>
                </a:moveTo>
                <a:lnTo>
                  <a:pt x="201607" y="0"/>
                </a:lnTo>
                <a:lnTo>
                  <a:pt x="155524" y="5344"/>
                </a:lnTo>
                <a:lnTo>
                  <a:pt x="113145" y="20556"/>
                </a:lnTo>
                <a:lnTo>
                  <a:pt x="75704" y="44402"/>
                </a:lnTo>
                <a:lnTo>
                  <a:pt x="44434" y="75649"/>
                </a:lnTo>
                <a:lnTo>
                  <a:pt x="20571" y="113063"/>
                </a:lnTo>
                <a:lnTo>
                  <a:pt x="5348" y="155411"/>
                </a:lnTo>
                <a:lnTo>
                  <a:pt x="0" y="201460"/>
                </a:lnTo>
                <a:lnTo>
                  <a:pt x="0" y="1134550"/>
                </a:lnTo>
                <a:lnTo>
                  <a:pt x="5348" y="1180599"/>
                </a:lnTo>
                <a:lnTo>
                  <a:pt x="20571" y="1222947"/>
                </a:lnTo>
                <a:lnTo>
                  <a:pt x="44434" y="1260361"/>
                </a:lnTo>
                <a:lnTo>
                  <a:pt x="75704" y="1291607"/>
                </a:lnTo>
                <a:lnTo>
                  <a:pt x="113145" y="1315453"/>
                </a:lnTo>
                <a:lnTo>
                  <a:pt x="155524" y="1330666"/>
                </a:lnTo>
                <a:lnTo>
                  <a:pt x="201607" y="1336010"/>
                </a:lnTo>
                <a:lnTo>
                  <a:pt x="1135374" y="1336010"/>
                </a:lnTo>
                <a:lnTo>
                  <a:pt x="1181457" y="1330666"/>
                </a:lnTo>
                <a:lnTo>
                  <a:pt x="1223836" y="1315453"/>
                </a:lnTo>
                <a:lnTo>
                  <a:pt x="1261278" y="1291607"/>
                </a:lnTo>
                <a:lnTo>
                  <a:pt x="1292547" y="1260361"/>
                </a:lnTo>
                <a:lnTo>
                  <a:pt x="1316410" y="1222947"/>
                </a:lnTo>
                <a:lnTo>
                  <a:pt x="1331633" y="1180599"/>
                </a:lnTo>
                <a:lnTo>
                  <a:pt x="1336982" y="1134550"/>
                </a:lnTo>
                <a:lnTo>
                  <a:pt x="1336982" y="201460"/>
                </a:lnTo>
                <a:lnTo>
                  <a:pt x="1331633" y="155411"/>
                </a:lnTo>
                <a:lnTo>
                  <a:pt x="1316410" y="113063"/>
                </a:lnTo>
                <a:lnTo>
                  <a:pt x="1292547" y="75649"/>
                </a:lnTo>
                <a:lnTo>
                  <a:pt x="1261278" y="44402"/>
                </a:lnTo>
                <a:lnTo>
                  <a:pt x="1223836" y="20556"/>
                </a:lnTo>
                <a:lnTo>
                  <a:pt x="1181457" y="5344"/>
                </a:lnTo>
                <a:lnTo>
                  <a:pt x="1135374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651734" y="3729307"/>
            <a:ext cx="435609" cy="344170"/>
          </a:xfrm>
          <a:custGeom>
            <a:avLst/>
            <a:gdLst/>
            <a:ahLst/>
            <a:cxnLst/>
            <a:rect l="l" t="t" r="r" b="b"/>
            <a:pathLst>
              <a:path w="435610" h="344170">
                <a:moveTo>
                  <a:pt x="0" y="0"/>
                </a:moveTo>
                <a:lnTo>
                  <a:pt x="435150" y="0"/>
                </a:lnTo>
                <a:lnTo>
                  <a:pt x="435150" y="343739"/>
                </a:lnTo>
                <a:lnTo>
                  <a:pt x="0" y="343739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927882" y="3727663"/>
            <a:ext cx="2644775" cy="347345"/>
          </a:xfrm>
          <a:custGeom>
            <a:avLst/>
            <a:gdLst/>
            <a:ahLst/>
            <a:cxnLst/>
            <a:rect l="l" t="t" r="r" b="b"/>
            <a:pathLst>
              <a:path w="2644775" h="347345">
                <a:moveTo>
                  <a:pt x="2596405" y="0"/>
                </a:moveTo>
                <a:lnTo>
                  <a:pt x="138329" y="0"/>
                </a:lnTo>
                <a:lnTo>
                  <a:pt x="122017" y="4535"/>
                </a:lnTo>
                <a:lnTo>
                  <a:pt x="110575" y="16069"/>
                </a:lnTo>
                <a:lnTo>
                  <a:pt x="101052" y="31488"/>
                </a:lnTo>
                <a:lnTo>
                  <a:pt x="90496" y="47682"/>
                </a:lnTo>
                <a:lnTo>
                  <a:pt x="0" y="164362"/>
                </a:lnTo>
                <a:lnTo>
                  <a:pt x="90496" y="299346"/>
                </a:lnTo>
                <a:lnTo>
                  <a:pt x="100431" y="315989"/>
                </a:lnTo>
                <a:lnTo>
                  <a:pt x="110024" y="331360"/>
                </a:lnTo>
                <a:lnTo>
                  <a:pt x="121811" y="342645"/>
                </a:lnTo>
                <a:lnTo>
                  <a:pt x="138329" y="347032"/>
                </a:lnTo>
                <a:lnTo>
                  <a:pt x="2596405" y="347032"/>
                </a:lnTo>
                <a:lnTo>
                  <a:pt x="2614978" y="343270"/>
                </a:lnTo>
                <a:lnTo>
                  <a:pt x="2630188" y="333026"/>
                </a:lnTo>
                <a:lnTo>
                  <a:pt x="2640464" y="317863"/>
                </a:lnTo>
                <a:lnTo>
                  <a:pt x="2644239" y="299346"/>
                </a:lnTo>
                <a:lnTo>
                  <a:pt x="2644239" y="47682"/>
                </a:lnTo>
                <a:lnTo>
                  <a:pt x="2640464" y="29166"/>
                </a:lnTo>
                <a:lnTo>
                  <a:pt x="2630188" y="14005"/>
                </a:lnTo>
                <a:lnTo>
                  <a:pt x="2614978" y="3761"/>
                </a:lnTo>
                <a:lnTo>
                  <a:pt x="2596405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651734" y="3162038"/>
            <a:ext cx="435609" cy="344170"/>
          </a:xfrm>
          <a:custGeom>
            <a:avLst/>
            <a:gdLst/>
            <a:ahLst/>
            <a:cxnLst/>
            <a:rect l="l" t="t" r="r" b="b"/>
            <a:pathLst>
              <a:path w="435610" h="344170">
                <a:moveTo>
                  <a:pt x="0" y="0"/>
                </a:moveTo>
                <a:lnTo>
                  <a:pt x="435150" y="0"/>
                </a:lnTo>
                <a:lnTo>
                  <a:pt x="435150" y="343739"/>
                </a:lnTo>
                <a:lnTo>
                  <a:pt x="0" y="343739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86836" y="2567642"/>
            <a:ext cx="537210" cy="368300"/>
          </a:xfrm>
          <a:custGeom>
            <a:avLst/>
            <a:gdLst/>
            <a:ahLst/>
            <a:cxnLst/>
            <a:rect l="l" t="t" r="r" b="b"/>
            <a:pathLst>
              <a:path w="537210" h="368300">
                <a:moveTo>
                  <a:pt x="0" y="0"/>
                </a:moveTo>
                <a:lnTo>
                  <a:pt x="536811" y="0"/>
                </a:lnTo>
                <a:lnTo>
                  <a:pt x="536811" y="368136"/>
                </a:lnTo>
                <a:lnTo>
                  <a:pt x="0" y="368136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686836" y="1952455"/>
            <a:ext cx="537210" cy="368300"/>
          </a:xfrm>
          <a:custGeom>
            <a:avLst/>
            <a:gdLst/>
            <a:ahLst/>
            <a:cxnLst/>
            <a:rect l="l" t="t" r="r" b="b"/>
            <a:pathLst>
              <a:path w="537210" h="368300">
                <a:moveTo>
                  <a:pt x="0" y="0"/>
                </a:moveTo>
                <a:lnTo>
                  <a:pt x="536811" y="0"/>
                </a:lnTo>
                <a:lnTo>
                  <a:pt x="536811" y="368136"/>
                </a:lnTo>
                <a:lnTo>
                  <a:pt x="0" y="368136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982579" y="1950691"/>
            <a:ext cx="4561840" cy="372110"/>
          </a:xfrm>
          <a:custGeom>
            <a:avLst/>
            <a:gdLst/>
            <a:ahLst/>
            <a:cxnLst/>
            <a:rect l="l" t="t" r="r" b="b"/>
            <a:pathLst>
              <a:path w="4561840" h="372110">
                <a:moveTo>
                  <a:pt x="4496868" y="0"/>
                </a:moveTo>
                <a:lnTo>
                  <a:pt x="165564" y="0"/>
                </a:lnTo>
                <a:lnTo>
                  <a:pt x="142232" y="3765"/>
                </a:lnTo>
                <a:lnTo>
                  <a:pt x="124711" y="13347"/>
                </a:lnTo>
                <a:lnTo>
                  <a:pt x="111392" y="26171"/>
                </a:lnTo>
                <a:lnTo>
                  <a:pt x="100664" y="39664"/>
                </a:lnTo>
                <a:lnTo>
                  <a:pt x="0" y="170611"/>
                </a:lnTo>
                <a:lnTo>
                  <a:pt x="100664" y="331999"/>
                </a:lnTo>
                <a:lnTo>
                  <a:pt x="110653" y="346005"/>
                </a:lnTo>
                <a:lnTo>
                  <a:pt x="124055" y="358772"/>
                </a:lnTo>
                <a:lnTo>
                  <a:pt x="141986" y="368069"/>
                </a:lnTo>
                <a:lnTo>
                  <a:pt x="165564" y="371664"/>
                </a:lnTo>
                <a:lnTo>
                  <a:pt x="4496868" y="371664"/>
                </a:lnTo>
                <a:lnTo>
                  <a:pt x="4522068" y="368534"/>
                </a:lnTo>
                <a:lnTo>
                  <a:pt x="4542703" y="360012"/>
                </a:lnTo>
                <a:lnTo>
                  <a:pt x="4556645" y="347400"/>
                </a:lnTo>
                <a:lnTo>
                  <a:pt x="4561765" y="331999"/>
                </a:lnTo>
                <a:lnTo>
                  <a:pt x="4561765" y="39664"/>
                </a:lnTo>
                <a:lnTo>
                  <a:pt x="4556645" y="24262"/>
                </a:lnTo>
                <a:lnTo>
                  <a:pt x="4542703" y="11650"/>
                </a:lnTo>
                <a:lnTo>
                  <a:pt x="4522068" y="3129"/>
                </a:lnTo>
                <a:lnTo>
                  <a:pt x="4496868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1388697" y="1942721"/>
            <a:ext cx="3853179" cy="37147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498475" marR="30480" indent="-461009">
              <a:lnSpc>
                <a:spcPct val="104099"/>
              </a:lnSpc>
              <a:spcBef>
                <a:spcPts val="70"/>
              </a:spcBef>
            </a:pPr>
            <a:r>
              <a:rPr sz="1100" spc="70">
                <a:solidFill>
                  <a:srgbClr val="FFFFFF"/>
                </a:solidFill>
                <a:latin typeface="Arial Narrow"/>
                <a:cs typeface="Arial Narrow"/>
              </a:rPr>
              <a:t>Unde</a:t>
            </a:r>
            <a:r>
              <a:rPr lang="en-US" sz="1100" spc="70" dirty="0">
                <a:solidFill>
                  <a:srgbClr val="FFFFFF"/>
                </a:solidFill>
                <a:latin typeface="Arial Narrow"/>
                <a:cs typeface="Arial Narrow"/>
              </a:rPr>
              <a:t>r</a:t>
            </a:r>
            <a:r>
              <a:rPr sz="1100" spc="70">
                <a:solidFill>
                  <a:srgbClr val="FFFFFF"/>
                </a:solidFill>
                <a:latin typeface="Arial Narrow"/>
                <a:cs typeface="Arial Narrow"/>
              </a:rPr>
              <a:t>take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Participatory </a:t>
            </a:r>
            <a:r>
              <a:rPr sz="1100" spc="75" dirty="0">
                <a:solidFill>
                  <a:srgbClr val="FFFFFF"/>
                </a:solidFill>
                <a:latin typeface="Arial Narrow"/>
                <a:cs typeface="Arial Narrow"/>
              </a:rPr>
              <a:t>Infrasturcture </a:t>
            </a:r>
            <a:r>
              <a:rPr sz="1100" spc="40" dirty="0">
                <a:solidFill>
                  <a:srgbClr val="FFFFFF"/>
                </a:solidFill>
                <a:latin typeface="Arial Narrow"/>
                <a:cs typeface="Arial Narrow"/>
              </a:rPr>
              <a:t>Needs </a:t>
            </a:r>
            <a:r>
              <a:rPr sz="1100" spc="55" dirty="0">
                <a:solidFill>
                  <a:srgbClr val="FFFFFF"/>
                </a:solidFill>
                <a:latin typeface="Arial Narrow"/>
                <a:cs typeface="Arial Narrow"/>
              </a:rPr>
              <a:t>Assessment</a:t>
            </a:r>
            <a:r>
              <a:rPr sz="1100" spc="-8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10" dirty="0">
                <a:solidFill>
                  <a:srgbClr val="FFFFFF"/>
                </a:solidFill>
                <a:latin typeface="Arial Narrow"/>
                <a:cs typeface="Arial Narrow"/>
              </a:rPr>
              <a:t>(PNA)</a:t>
            </a:r>
            <a:r>
              <a:rPr sz="825" spc="15" baseline="55555" dirty="0">
                <a:solidFill>
                  <a:srgbClr val="FFFFFF"/>
                </a:solidFill>
                <a:latin typeface="Arial Narrow"/>
                <a:cs typeface="Arial Narrow"/>
              </a:rPr>
              <a:t>b  </a:t>
            </a: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at</a:t>
            </a:r>
            <a:r>
              <a:rPr sz="1100" spc="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slum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5" dirty="0">
                <a:solidFill>
                  <a:srgbClr val="FFFFFF"/>
                </a:solidFill>
                <a:latin typeface="Arial Narrow"/>
                <a:cs typeface="Arial Narrow"/>
              </a:rPr>
              <a:t>level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for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primary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infrastructure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95" dirty="0">
                <a:solidFill>
                  <a:srgbClr val="FFFFFF"/>
                </a:solidFill>
                <a:latin typeface="Arial Narrow"/>
                <a:cs typeface="Arial Narrow"/>
              </a:rPr>
              <a:t>facilities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2741802" y="4595252"/>
            <a:ext cx="1186815" cy="72072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38100" marR="30480" algn="ctr">
              <a:lnSpc>
                <a:spcPct val="104099"/>
              </a:lnSpc>
              <a:spcBef>
                <a:spcPts val="70"/>
              </a:spcBef>
            </a:pP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Delisting</a:t>
            </a:r>
            <a:r>
              <a:rPr sz="1100" spc="-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55" dirty="0">
                <a:solidFill>
                  <a:srgbClr val="FFFFFF"/>
                </a:solidFill>
                <a:latin typeface="Arial Narrow"/>
                <a:cs typeface="Arial Narrow"/>
              </a:rPr>
              <a:t>Proposal</a:t>
            </a:r>
            <a:r>
              <a:rPr sz="825" spc="82" baseline="55555" dirty="0">
                <a:solidFill>
                  <a:srgbClr val="FFFFFF"/>
                </a:solidFill>
                <a:latin typeface="Arial Narrow"/>
                <a:cs typeface="Arial Narrow"/>
              </a:rPr>
              <a:t>d </a:t>
            </a:r>
            <a:r>
              <a:rPr sz="825" spc="22" baseline="5555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5" dirty="0">
                <a:solidFill>
                  <a:srgbClr val="FFFFFF"/>
                </a:solidFill>
                <a:latin typeface="Arial Narrow"/>
                <a:cs typeface="Arial Narrow"/>
              </a:rPr>
              <a:t>submitted </a:t>
            </a:r>
            <a:r>
              <a:rPr sz="1100" spc="50" dirty="0">
                <a:solidFill>
                  <a:srgbClr val="FFFFFF"/>
                </a:solidFill>
                <a:latin typeface="Arial Narrow"/>
                <a:cs typeface="Arial Narrow"/>
              </a:rPr>
              <a:t>by  </a:t>
            </a:r>
            <a:r>
              <a:rPr sz="1100" dirty="0">
                <a:solidFill>
                  <a:srgbClr val="FFFFFF"/>
                </a:solidFill>
                <a:latin typeface="Arial Narrow"/>
                <a:cs typeface="Arial Narrow"/>
              </a:rPr>
              <a:t>SDA/RWA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for  </a:t>
            </a:r>
            <a:r>
              <a:rPr sz="1100" spc="75" dirty="0">
                <a:solidFill>
                  <a:srgbClr val="FFFFFF"/>
                </a:solidFill>
                <a:latin typeface="Arial Narrow"/>
                <a:cs typeface="Arial Narrow"/>
              </a:rPr>
              <a:t>evaluation </a:t>
            </a:r>
            <a:r>
              <a:rPr sz="1100" spc="50" dirty="0">
                <a:solidFill>
                  <a:srgbClr val="FFFFFF"/>
                </a:solidFill>
                <a:latin typeface="Arial Narrow"/>
                <a:cs typeface="Arial Narrow"/>
              </a:rPr>
              <a:t>by</a:t>
            </a:r>
            <a:r>
              <a:rPr sz="1100" spc="-7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Narrow"/>
                <a:cs typeface="Arial Narrow"/>
              </a:rPr>
              <a:t>ULB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2639602" y="5920663"/>
            <a:ext cx="131318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Delisting</a:t>
            </a:r>
            <a:r>
              <a:rPr sz="1100" spc="2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60" dirty="0">
                <a:solidFill>
                  <a:srgbClr val="FFFFFF"/>
                </a:solidFill>
                <a:latin typeface="Arial Narrow"/>
                <a:cs typeface="Arial Narrow"/>
              </a:rPr>
              <a:t>procedure</a:t>
            </a:r>
            <a:r>
              <a:rPr sz="825" spc="89" baseline="55555" dirty="0">
                <a:solidFill>
                  <a:srgbClr val="FFFFFF"/>
                </a:solidFill>
                <a:latin typeface="Arial Narrow"/>
                <a:cs typeface="Arial Narrow"/>
              </a:rPr>
              <a:t>e,f</a:t>
            </a:r>
            <a:endParaRPr sz="825" baseline="55555">
              <a:latin typeface="Arial Narrow"/>
              <a:cs typeface="Arial Narrow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769178" y="6408742"/>
            <a:ext cx="3093085" cy="37592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39065" marR="30480" indent="-101600">
              <a:lnSpc>
                <a:spcPct val="105700"/>
              </a:lnSpc>
              <a:spcBef>
                <a:spcPts val="60"/>
              </a:spcBef>
            </a:pPr>
            <a:r>
              <a:rPr sz="1100" spc="60" dirty="0">
                <a:solidFill>
                  <a:srgbClr val="FFFFFF"/>
                </a:solidFill>
                <a:latin typeface="Arial Narrow"/>
                <a:cs typeface="Arial Narrow"/>
              </a:rPr>
              <a:t>Renaming</a:t>
            </a:r>
            <a:r>
              <a:rPr sz="1100" spc="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95" dirty="0">
                <a:solidFill>
                  <a:srgbClr val="FFFFFF"/>
                </a:solidFill>
                <a:latin typeface="Arial Narrow"/>
                <a:cs typeface="Arial Narrow"/>
              </a:rPr>
              <a:t>of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the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habitation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(if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65" dirty="0">
                <a:solidFill>
                  <a:srgbClr val="FFFFFF"/>
                </a:solidFill>
                <a:latin typeface="Arial Narrow"/>
                <a:cs typeface="Arial Narrow"/>
              </a:rPr>
              <a:t>agreed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55" dirty="0">
                <a:solidFill>
                  <a:srgbClr val="FFFFFF"/>
                </a:solidFill>
                <a:latin typeface="Arial Narrow"/>
                <a:cs typeface="Arial Narrow"/>
              </a:rPr>
              <a:t>by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10" dirty="0">
                <a:solidFill>
                  <a:srgbClr val="FFFFFF"/>
                </a:solidFill>
                <a:latin typeface="Arial Narrow"/>
                <a:cs typeface="Arial Narrow"/>
              </a:rPr>
              <a:t>SDA/RWA)  </a:t>
            </a:r>
            <a:r>
              <a:rPr sz="1100" spc="65" dirty="0">
                <a:solidFill>
                  <a:srgbClr val="FFFFFF"/>
                </a:solidFill>
                <a:latin typeface="Arial Narrow"/>
                <a:cs typeface="Arial Narrow"/>
              </a:rPr>
              <a:t>and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incorporation </a:t>
            </a: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in</a:t>
            </a:r>
            <a:r>
              <a:rPr sz="1100" spc="-16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the </a:t>
            </a:r>
            <a:r>
              <a:rPr sz="1100" spc="5" dirty="0">
                <a:solidFill>
                  <a:srgbClr val="FFFFFF"/>
                </a:solidFill>
                <a:latin typeface="Arial Narrow"/>
                <a:cs typeface="Arial Narrow"/>
              </a:rPr>
              <a:t>ULB </a:t>
            </a:r>
            <a:r>
              <a:rPr sz="1100" spc="65" dirty="0">
                <a:solidFill>
                  <a:srgbClr val="FFFFFF"/>
                </a:solidFill>
                <a:latin typeface="Arial Narrow"/>
                <a:cs typeface="Arial Narrow"/>
              </a:rPr>
              <a:t>and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other </a:t>
            </a:r>
            <a:r>
              <a:rPr sz="1100" spc="65" dirty="0">
                <a:solidFill>
                  <a:srgbClr val="FFFFFF"/>
                </a:solidFill>
                <a:latin typeface="Arial Narrow"/>
                <a:cs typeface="Arial Narrow"/>
              </a:rPr>
              <a:t>records</a:t>
            </a:r>
            <a:r>
              <a:rPr sz="825" spc="97" baseline="55555" dirty="0">
                <a:solidFill>
                  <a:srgbClr val="FFFFFF"/>
                </a:solidFill>
                <a:latin typeface="Arial Narrow"/>
                <a:cs typeface="Arial Narrow"/>
              </a:rPr>
              <a:t>g</a:t>
            </a:r>
            <a:endParaRPr sz="825" baseline="55555">
              <a:latin typeface="Arial Narrow"/>
              <a:cs typeface="Arial Narrow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872572" y="2022933"/>
            <a:ext cx="10541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20" dirty="0">
                <a:solidFill>
                  <a:srgbClr val="FFFFFF"/>
                </a:solidFill>
                <a:latin typeface="Arial Narrow"/>
                <a:cs typeface="Arial Narrow"/>
              </a:rPr>
              <a:t>B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872572" y="2649844"/>
            <a:ext cx="10541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-25" dirty="0">
                <a:solidFill>
                  <a:srgbClr val="FFFFFF"/>
                </a:solidFill>
                <a:latin typeface="Arial Narrow"/>
                <a:cs typeface="Arial Narrow"/>
              </a:rPr>
              <a:t>C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1811153" y="3232132"/>
            <a:ext cx="12446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125" dirty="0">
                <a:solidFill>
                  <a:srgbClr val="FFFFFF"/>
                </a:solidFill>
                <a:latin typeface="Arial Narrow"/>
                <a:cs typeface="Arial Narrow"/>
              </a:rPr>
              <a:t>D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1651734" y="3791404"/>
            <a:ext cx="2854325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56210">
              <a:lnSpc>
                <a:spcPct val="100000"/>
              </a:lnSpc>
              <a:spcBef>
                <a:spcPts val="125"/>
              </a:spcBef>
              <a:tabLst>
                <a:tab pos="446405" algn="l"/>
              </a:tabLst>
            </a:pPr>
            <a:r>
              <a:rPr sz="1100" spc="95" dirty="0">
                <a:solidFill>
                  <a:srgbClr val="FFFFFF"/>
                </a:solidFill>
                <a:latin typeface="Arial Narrow"/>
                <a:cs typeface="Arial Narrow"/>
              </a:rPr>
              <a:t>E	</a:t>
            </a:r>
            <a:r>
              <a:rPr sz="1650" spc="97" baseline="2525" dirty="0">
                <a:solidFill>
                  <a:srgbClr val="FFFFFF"/>
                </a:solidFill>
                <a:latin typeface="Arial Narrow"/>
                <a:cs typeface="Arial Narrow"/>
              </a:rPr>
              <a:t>Completion </a:t>
            </a:r>
            <a:r>
              <a:rPr sz="1650" spc="135" baseline="2525" dirty="0">
                <a:solidFill>
                  <a:srgbClr val="FFFFFF"/>
                </a:solidFill>
                <a:latin typeface="Arial Narrow"/>
                <a:cs typeface="Arial Narrow"/>
              </a:rPr>
              <a:t>of </a:t>
            </a:r>
            <a:r>
              <a:rPr sz="1650" spc="104" baseline="2525" dirty="0">
                <a:solidFill>
                  <a:srgbClr val="FFFFFF"/>
                </a:solidFill>
                <a:latin typeface="Arial Narrow"/>
                <a:cs typeface="Arial Narrow"/>
              </a:rPr>
              <a:t>slum upgradation</a:t>
            </a:r>
            <a:r>
              <a:rPr sz="1650" spc="-202" baseline="25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650" spc="120" baseline="2525" dirty="0">
                <a:solidFill>
                  <a:srgbClr val="FFFFFF"/>
                </a:solidFill>
                <a:latin typeface="Arial Narrow"/>
                <a:cs typeface="Arial Narrow"/>
              </a:rPr>
              <a:t>projects</a:t>
            </a:r>
            <a:endParaRPr sz="1650" baseline="2525">
              <a:latin typeface="Arial Narrow"/>
              <a:cs typeface="Arial Narrow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2229609" y="4770104"/>
            <a:ext cx="435609" cy="392430"/>
          </a:xfrm>
          <a:prstGeom prst="rect">
            <a:avLst/>
          </a:prstGeom>
          <a:solidFill>
            <a:srgbClr val="28637D"/>
          </a:solidFill>
        </p:spPr>
        <p:txBody>
          <a:bodyPr vert="horz" wrap="square" lIns="0" tIns="109855" rIns="0" bIns="0" rtlCol="0">
            <a:spAutoFit/>
          </a:bodyPr>
          <a:lstStyle/>
          <a:p>
            <a:pPr marL="218440">
              <a:lnSpc>
                <a:spcPct val="100000"/>
              </a:lnSpc>
              <a:spcBef>
                <a:spcPts val="865"/>
              </a:spcBef>
            </a:pPr>
            <a:r>
              <a:rPr sz="1100" spc="145" dirty="0">
                <a:solidFill>
                  <a:srgbClr val="FFFFFF"/>
                </a:solidFill>
                <a:latin typeface="Arial Narrow"/>
                <a:cs typeface="Arial Narrow"/>
              </a:rPr>
              <a:t>F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1783322" y="5925210"/>
            <a:ext cx="12446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G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686836" y="6510710"/>
            <a:ext cx="56388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56210">
              <a:lnSpc>
                <a:spcPct val="100000"/>
              </a:lnSpc>
              <a:spcBef>
                <a:spcPts val="125"/>
              </a:spcBef>
            </a:pPr>
            <a:r>
              <a:rPr sz="1100" spc="125" dirty="0">
                <a:solidFill>
                  <a:srgbClr val="FFFFFF"/>
                </a:solidFill>
                <a:latin typeface="Arial Narrow"/>
                <a:cs typeface="Arial Narrow"/>
              </a:rPr>
              <a:t>H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5626629" y="3363066"/>
            <a:ext cx="337820" cy="949325"/>
          </a:xfrm>
          <a:prstGeom prst="rect">
            <a:avLst/>
          </a:prstGeom>
        </p:spPr>
        <p:txBody>
          <a:bodyPr vert="vert" wrap="square" lIns="0" tIns="9525" rIns="0" bIns="0" rtlCol="0">
            <a:spAutoFit/>
          </a:bodyPr>
          <a:lstStyle/>
          <a:p>
            <a:pPr marL="148590" marR="5080" indent="-136525">
              <a:lnSpc>
                <a:spcPct val="102099"/>
              </a:lnSpc>
              <a:spcBef>
                <a:spcPts val="75"/>
              </a:spcBef>
            </a:pPr>
            <a:r>
              <a:rPr sz="900" i="1" dirty="0">
                <a:solidFill>
                  <a:srgbClr val="231F20"/>
                </a:solidFill>
                <a:latin typeface="Calibri"/>
                <a:cs typeface="Calibri"/>
              </a:rPr>
              <a:t>Slum </a:t>
            </a:r>
            <a:r>
              <a:rPr sz="900" i="1" spc="-10" dirty="0">
                <a:solidFill>
                  <a:srgbClr val="231F20"/>
                </a:solidFill>
                <a:latin typeface="Calibri"/>
                <a:cs typeface="Calibri"/>
              </a:rPr>
              <a:t>with</a:t>
            </a:r>
            <a:r>
              <a:rPr sz="900" i="1" spc="-3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i="1" spc="-5" dirty="0">
                <a:solidFill>
                  <a:srgbClr val="231F20"/>
                </a:solidFill>
                <a:latin typeface="Calibri"/>
                <a:cs typeface="Calibri"/>
              </a:rPr>
              <a:t>adequate  </a:t>
            </a:r>
            <a:r>
              <a:rPr sz="900" i="1" spc="5" dirty="0">
                <a:solidFill>
                  <a:srgbClr val="231F20"/>
                </a:solidFill>
                <a:latin typeface="Calibri"/>
                <a:cs typeface="Calibri"/>
              </a:rPr>
              <a:t>infrastructure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1499839" y="4648103"/>
            <a:ext cx="187325" cy="1676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00" i="1" spc="-40" dirty="0">
                <a:solidFill>
                  <a:srgbClr val="231F20"/>
                </a:solidFill>
                <a:latin typeface="Calibri"/>
                <a:cs typeface="Calibri"/>
              </a:rPr>
              <a:t>No</a:t>
            </a:r>
            <a:r>
              <a:rPr sz="900" i="1" dirty="0">
                <a:solidFill>
                  <a:srgbClr val="231F20"/>
                </a:solidFill>
                <a:latin typeface="Calibri"/>
                <a:cs typeface="Calibri"/>
              </a:rPr>
              <a:t>t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1244037" y="4791520"/>
            <a:ext cx="699135" cy="1676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00" i="1" spc="10" dirty="0">
                <a:solidFill>
                  <a:srgbClr val="231F20"/>
                </a:solidFill>
                <a:latin typeface="Calibri"/>
                <a:cs typeface="Calibri"/>
              </a:rPr>
              <a:t>re</a:t>
            </a:r>
            <a:r>
              <a:rPr sz="900" i="1" spc="40" dirty="0">
                <a:solidFill>
                  <a:srgbClr val="231F20"/>
                </a:solidFill>
                <a:latin typeface="Calibri"/>
                <a:cs typeface="Calibri"/>
              </a:rPr>
              <a:t>co</a:t>
            </a:r>
            <a:r>
              <a:rPr sz="900" i="1" spc="-50" dirty="0">
                <a:solidFill>
                  <a:srgbClr val="231F20"/>
                </a:solidFill>
                <a:latin typeface="Calibri"/>
                <a:cs typeface="Calibri"/>
              </a:rPr>
              <a:t>mm</a:t>
            </a:r>
            <a:r>
              <a:rPr sz="900" i="1" spc="10" dirty="0">
                <a:solidFill>
                  <a:srgbClr val="231F20"/>
                </a:solidFill>
                <a:latin typeface="Calibri"/>
                <a:cs typeface="Calibri"/>
              </a:rPr>
              <a:t>ende</a:t>
            </a:r>
            <a:r>
              <a:rPr sz="900" i="1" spc="-5" dirty="0">
                <a:solidFill>
                  <a:srgbClr val="231F20"/>
                </a:solidFill>
                <a:latin typeface="Calibri"/>
                <a:cs typeface="Calibri"/>
              </a:rPr>
              <a:t>d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4" name="object 54"/>
          <p:cNvSpPr/>
          <p:nvPr/>
        </p:nvSpPr>
        <p:spPr>
          <a:xfrm>
            <a:off x="4701268" y="4929068"/>
            <a:ext cx="89535" cy="120650"/>
          </a:xfrm>
          <a:custGeom>
            <a:avLst/>
            <a:gdLst/>
            <a:ahLst/>
            <a:cxnLst/>
            <a:rect l="l" t="t" r="r" b="b"/>
            <a:pathLst>
              <a:path w="89535" h="120650">
                <a:moveTo>
                  <a:pt x="89406" y="0"/>
                </a:moveTo>
                <a:lnTo>
                  <a:pt x="0" y="54987"/>
                </a:lnTo>
                <a:lnTo>
                  <a:pt x="88082" y="120535"/>
                </a:lnTo>
                <a:lnTo>
                  <a:pt x="89406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1400213" y="3797808"/>
            <a:ext cx="89535" cy="120650"/>
          </a:xfrm>
          <a:custGeom>
            <a:avLst/>
            <a:gdLst/>
            <a:ahLst/>
            <a:cxnLst/>
            <a:rect l="l" t="t" r="r" b="b"/>
            <a:pathLst>
              <a:path w="89534" h="120650">
                <a:moveTo>
                  <a:pt x="0" y="0"/>
                </a:moveTo>
                <a:lnTo>
                  <a:pt x="1324" y="120535"/>
                </a:lnTo>
                <a:lnTo>
                  <a:pt x="89405" y="54983"/>
                </a:lnTo>
                <a:lnTo>
                  <a:pt x="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983311" y="4358412"/>
            <a:ext cx="120650" cy="89535"/>
          </a:xfrm>
          <a:custGeom>
            <a:avLst/>
            <a:gdLst/>
            <a:ahLst/>
            <a:cxnLst/>
            <a:rect l="l" t="t" r="r" b="b"/>
            <a:pathLst>
              <a:path w="120650" h="89535">
                <a:moveTo>
                  <a:pt x="54985" y="0"/>
                </a:moveTo>
                <a:lnTo>
                  <a:pt x="0" y="89405"/>
                </a:lnTo>
                <a:lnTo>
                  <a:pt x="120534" y="88080"/>
                </a:lnTo>
                <a:lnTo>
                  <a:pt x="54985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1831251" y="1386475"/>
            <a:ext cx="396875" cy="363220"/>
          </a:xfrm>
          <a:custGeom>
            <a:avLst/>
            <a:gdLst/>
            <a:ahLst/>
            <a:cxnLst/>
            <a:rect l="l" t="t" r="r" b="b"/>
            <a:pathLst>
              <a:path w="396875" h="363219">
                <a:moveTo>
                  <a:pt x="396494" y="0"/>
                </a:moveTo>
                <a:lnTo>
                  <a:pt x="0" y="0"/>
                </a:lnTo>
                <a:lnTo>
                  <a:pt x="0" y="327938"/>
                </a:lnTo>
                <a:lnTo>
                  <a:pt x="29409" y="328338"/>
                </a:lnTo>
                <a:lnTo>
                  <a:pt x="29409" y="361346"/>
                </a:lnTo>
                <a:lnTo>
                  <a:pt x="396494" y="362628"/>
                </a:lnTo>
                <a:lnTo>
                  <a:pt x="359644" y="332969"/>
                </a:lnTo>
                <a:lnTo>
                  <a:pt x="330136" y="299640"/>
                </a:lnTo>
                <a:lnTo>
                  <a:pt x="308286" y="263466"/>
                </a:lnTo>
                <a:lnTo>
                  <a:pt x="294413" y="225274"/>
                </a:lnTo>
                <a:lnTo>
                  <a:pt x="288835" y="185890"/>
                </a:lnTo>
                <a:lnTo>
                  <a:pt x="291869" y="146139"/>
                </a:lnTo>
                <a:lnTo>
                  <a:pt x="303834" y="106849"/>
                </a:lnTo>
                <a:lnTo>
                  <a:pt x="325048" y="68845"/>
                </a:lnTo>
                <a:lnTo>
                  <a:pt x="355829" y="32953"/>
                </a:lnTo>
                <a:lnTo>
                  <a:pt x="396494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2132315" y="1407667"/>
            <a:ext cx="2353310" cy="343535"/>
          </a:xfrm>
          <a:custGeom>
            <a:avLst/>
            <a:gdLst/>
            <a:ahLst/>
            <a:cxnLst/>
            <a:rect l="l" t="t" r="r" b="b"/>
            <a:pathLst>
              <a:path w="2353310" h="343535">
                <a:moveTo>
                  <a:pt x="2308647" y="0"/>
                </a:moveTo>
                <a:lnTo>
                  <a:pt x="44067" y="0"/>
                </a:lnTo>
                <a:lnTo>
                  <a:pt x="26954" y="3720"/>
                </a:lnTo>
                <a:lnTo>
                  <a:pt x="12942" y="13851"/>
                </a:lnTo>
                <a:lnTo>
                  <a:pt x="3476" y="28845"/>
                </a:lnTo>
                <a:lnTo>
                  <a:pt x="0" y="47156"/>
                </a:lnTo>
                <a:lnTo>
                  <a:pt x="0" y="296045"/>
                </a:lnTo>
                <a:lnTo>
                  <a:pt x="3476" y="314357"/>
                </a:lnTo>
                <a:lnTo>
                  <a:pt x="12942" y="329352"/>
                </a:lnTo>
                <a:lnTo>
                  <a:pt x="26954" y="339484"/>
                </a:lnTo>
                <a:lnTo>
                  <a:pt x="44067" y="343206"/>
                </a:lnTo>
                <a:lnTo>
                  <a:pt x="2308647" y="343206"/>
                </a:lnTo>
                <a:lnTo>
                  <a:pt x="2325760" y="339484"/>
                </a:lnTo>
                <a:lnTo>
                  <a:pt x="2339772" y="329352"/>
                </a:lnTo>
                <a:lnTo>
                  <a:pt x="2349239" y="314357"/>
                </a:lnTo>
                <a:lnTo>
                  <a:pt x="2352715" y="296045"/>
                </a:lnTo>
                <a:lnTo>
                  <a:pt x="2352715" y="47156"/>
                </a:lnTo>
                <a:lnTo>
                  <a:pt x="2349239" y="28845"/>
                </a:lnTo>
                <a:lnTo>
                  <a:pt x="2339772" y="13851"/>
                </a:lnTo>
                <a:lnTo>
                  <a:pt x="2325760" y="3720"/>
                </a:lnTo>
                <a:lnTo>
                  <a:pt x="2308647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2046333" y="1386475"/>
            <a:ext cx="2416175" cy="343535"/>
          </a:xfrm>
          <a:custGeom>
            <a:avLst/>
            <a:gdLst/>
            <a:ahLst/>
            <a:cxnLst/>
            <a:rect l="l" t="t" r="r" b="b"/>
            <a:pathLst>
              <a:path w="2416175" h="343535">
                <a:moveTo>
                  <a:pt x="2372112" y="0"/>
                </a:moveTo>
                <a:lnTo>
                  <a:pt x="160514" y="0"/>
                </a:lnTo>
                <a:lnTo>
                  <a:pt x="134239" y="14631"/>
                </a:lnTo>
                <a:lnTo>
                  <a:pt x="93200" y="50589"/>
                </a:lnTo>
                <a:lnTo>
                  <a:pt x="49246" y="95970"/>
                </a:lnTo>
                <a:lnTo>
                  <a:pt x="14229" y="138871"/>
                </a:lnTo>
                <a:lnTo>
                  <a:pt x="0" y="167388"/>
                </a:lnTo>
                <a:lnTo>
                  <a:pt x="13735" y="198263"/>
                </a:lnTo>
                <a:lnTo>
                  <a:pt x="47470" y="243439"/>
                </a:lnTo>
                <a:lnTo>
                  <a:pt x="90389" y="290760"/>
                </a:lnTo>
                <a:lnTo>
                  <a:pt x="131676" y="328068"/>
                </a:lnTo>
                <a:lnTo>
                  <a:pt x="160514" y="343206"/>
                </a:lnTo>
                <a:lnTo>
                  <a:pt x="2372112" y="343206"/>
                </a:lnTo>
                <a:lnTo>
                  <a:pt x="2389223" y="339484"/>
                </a:lnTo>
                <a:lnTo>
                  <a:pt x="2403235" y="329351"/>
                </a:lnTo>
                <a:lnTo>
                  <a:pt x="2412703" y="314355"/>
                </a:lnTo>
                <a:lnTo>
                  <a:pt x="2416180" y="296045"/>
                </a:lnTo>
                <a:lnTo>
                  <a:pt x="2416180" y="47156"/>
                </a:lnTo>
                <a:lnTo>
                  <a:pt x="2412703" y="28846"/>
                </a:lnTo>
                <a:lnTo>
                  <a:pt x="2403237" y="13852"/>
                </a:lnTo>
                <a:lnTo>
                  <a:pt x="2389225" y="3721"/>
                </a:lnTo>
                <a:lnTo>
                  <a:pt x="2372112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 txBox="1"/>
          <p:nvPr/>
        </p:nvSpPr>
        <p:spPr>
          <a:xfrm>
            <a:off x="2224726" y="1445252"/>
            <a:ext cx="2125345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Identification </a:t>
            </a:r>
            <a:r>
              <a:rPr sz="1100" spc="60" dirty="0">
                <a:solidFill>
                  <a:srgbClr val="FFFFFF"/>
                </a:solidFill>
                <a:latin typeface="Arial Narrow"/>
                <a:cs typeface="Arial Narrow"/>
              </a:rPr>
              <a:t>and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Listing </a:t>
            </a: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of</a:t>
            </a:r>
            <a:r>
              <a:rPr sz="1100" spc="-10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55" dirty="0">
                <a:solidFill>
                  <a:srgbClr val="FFFFFF"/>
                </a:solidFill>
                <a:latin typeface="Arial Narrow"/>
                <a:cs typeface="Arial Narrow"/>
              </a:rPr>
              <a:t>slums</a:t>
            </a:r>
            <a:r>
              <a:rPr sz="825" spc="82" baseline="55555" dirty="0">
                <a:solidFill>
                  <a:srgbClr val="FFFFFF"/>
                </a:solidFill>
                <a:latin typeface="Arial Narrow"/>
                <a:cs typeface="Arial Narrow"/>
              </a:rPr>
              <a:t>a</a:t>
            </a:r>
            <a:endParaRPr sz="825" baseline="55555">
              <a:latin typeface="Arial Narrow"/>
              <a:cs typeface="Arial Narrow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1902632" y="1450234"/>
            <a:ext cx="10541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20" dirty="0">
                <a:solidFill>
                  <a:srgbClr val="FFFFFF"/>
                </a:solidFill>
                <a:latin typeface="Arial Narrow"/>
                <a:cs typeface="Arial Narrow"/>
              </a:rPr>
              <a:t>A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62" name="object 62"/>
          <p:cNvSpPr/>
          <p:nvPr/>
        </p:nvSpPr>
        <p:spPr>
          <a:xfrm>
            <a:off x="983905" y="2565878"/>
            <a:ext cx="4560570" cy="372110"/>
          </a:xfrm>
          <a:custGeom>
            <a:avLst/>
            <a:gdLst/>
            <a:ahLst/>
            <a:cxnLst/>
            <a:rect l="l" t="t" r="r" b="b"/>
            <a:pathLst>
              <a:path w="4560570" h="372110">
                <a:moveTo>
                  <a:pt x="4495542" y="0"/>
                </a:moveTo>
                <a:lnTo>
                  <a:pt x="164238" y="0"/>
                </a:lnTo>
                <a:lnTo>
                  <a:pt x="140815" y="3697"/>
                </a:lnTo>
                <a:lnTo>
                  <a:pt x="123144" y="13165"/>
                </a:lnTo>
                <a:lnTo>
                  <a:pt x="109795" y="25967"/>
                </a:lnTo>
                <a:lnTo>
                  <a:pt x="99338" y="39664"/>
                </a:lnTo>
                <a:lnTo>
                  <a:pt x="0" y="179290"/>
                </a:lnTo>
                <a:lnTo>
                  <a:pt x="99338" y="331998"/>
                </a:lnTo>
                <a:lnTo>
                  <a:pt x="109476" y="345911"/>
                </a:lnTo>
                <a:lnTo>
                  <a:pt x="122861" y="358689"/>
                </a:lnTo>
                <a:lnTo>
                  <a:pt x="140710" y="368038"/>
                </a:lnTo>
                <a:lnTo>
                  <a:pt x="164238" y="371664"/>
                </a:lnTo>
                <a:lnTo>
                  <a:pt x="4495542" y="371664"/>
                </a:lnTo>
                <a:lnTo>
                  <a:pt x="4520742" y="368534"/>
                </a:lnTo>
                <a:lnTo>
                  <a:pt x="4541377" y="360012"/>
                </a:lnTo>
                <a:lnTo>
                  <a:pt x="4555319" y="347399"/>
                </a:lnTo>
                <a:lnTo>
                  <a:pt x="4560439" y="331998"/>
                </a:lnTo>
                <a:lnTo>
                  <a:pt x="4560439" y="39664"/>
                </a:lnTo>
                <a:lnTo>
                  <a:pt x="4555319" y="24263"/>
                </a:lnTo>
                <a:lnTo>
                  <a:pt x="4541377" y="11651"/>
                </a:lnTo>
                <a:lnTo>
                  <a:pt x="4520742" y="3129"/>
                </a:lnTo>
                <a:lnTo>
                  <a:pt x="4495542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 txBox="1"/>
          <p:nvPr/>
        </p:nvSpPr>
        <p:spPr>
          <a:xfrm>
            <a:off x="1890671" y="2551599"/>
            <a:ext cx="284734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1100" spc="55" dirty="0">
                <a:solidFill>
                  <a:srgbClr val="FFFFFF"/>
                </a:solidFill>
                <a:latin typeface="Arial Narrow"/>
                <a:cs typeface="Arial Narrow"/>
              </a:rPr>
              <a:t>Prepare </a:t>
            </a:r>
            <a:r>
              <a:rPr sz="1100" spc="25" dirty="0">
                <a:solidFill>
                  <a:srgbClr val="FFFFFF"/>
                </a:solidFill>
                <a:latin typeface="Arial Narrow"/>
                <a:cs typeface="Arial Narrow"/>
              </a:rPr>
              <a:t>I-GAP</a:t>
            </a:r>
            <a:r>
              <a:rPr sz="825" spc="37" baseline="55555" dirty="0">
                <a:solidFill>
                  <a:srgbClr val="FFFFFF"/>
                </a:solidFill>
                <a:latin typeface="Arial Narrow"/>
                <a:cs typeface="Arial Narrow"/>
              </a:rPr>
              <a:t>c </a:t>
            </a: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to </a:t>
            </a:r>
            <a:r>
              <a:rPr sz="1100" spc="50" dirty="0">
                <a:solidFill>
                  <a:srgbClr val="FFFFFF"/>
                </a:solidFill>
                <a:latin typeface="Arial Narrow"/>
                <a:cs typeface="Arial Narrow"/>
              </a:rPr>
              <a:t>assess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the infrastructure</a:t>
            </a:r>
            <a:r>
              <a:rPr sz="1100" spc="-15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60" dirty="0">
                <a:solidFill>
                  <a:srgbClr val="FFFFFF"/>
                </a:solidFill>
                <a:latin typeface="Arial Narrow"/>
                <a:cs typeface="Arial Narrow"/>
              </a:rPr>
              <a:t>gap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1690122" y="2666622"/>
            <a:ext cx="3848100" cy="443230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at</a:t>
            </a:r>
            <a:r>
              <a:rPr sz="1100" spc="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slum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5" dirty="0">
                <a:solidFill>
                  <a:srgbClr val="FFFFFF"/>
                </a:solidFill>
                <a:latin typeface="Arial Narrow"/>
                <a:cs typeface="Arial Narrow"/>
              </a:rPr>
              <a:t>level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60" dirty="0">
                <a:solidFill>
                  <a:srgbClr val="FFFFFF"/>
                </a:solidFill>
                <a:latin typeface="Arial Narrow"/>
                <a:cs typeface="Arial Narrow"/>
              </a:rPr>
              <a:t>and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to</a:t>
            </a:r>
            <a:r>
              <a:rPr sz="1100" spc="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plan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for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slum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upgradation</a:t>
            </a:r>
            <a:r>
              <a:rPr sz="1100" spc="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projects</a:t>
            </a:r>
            <a:endParaRPr sz="1100">
              <a:latin typeface="Arial Narrow"/>
              <a:cs typeface="Arial Narrow"/>
            </a:endParaRPr>
          </a:p>
          <a:p>
            <a:pPr marL="2505710">
              <a:lnSpc>
                <a:spcPct val="100000"/>
              </a:lnSpc>
              <a:spcBef>
                <a:spcPts val="395"/>
              </a:spcBef>
            </a:pPr>
            <a:r>
              <a:rPr sz="900" i="1" spc="10" dirty="0">
                <a:solidFill>
                  <a:srgbClr val="231F20"/>
                </a:solidFill>
                <a:latin typeface="Calibri"/>
                <a:cs typeface="Calibri"/>
              </a:rPr>
              <a:t>Slums </a:t>
            </a:r>
            <a:r>
              <a:rPr sz="900" i="1" dirty="0">
                <a:solidFill>
                  <a:srgbClr val="231F20"/>
                </a:solidFill>
                <a:latin typeface="Calibri"/>
                <a:cs typeface="Calibri"/>
              </a:rPr>
              <a:t>requiring</a:t>
            </a:r>
            <a:r>
              <a:rPr sz="900" i="1" spc="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i="1" dirty="0">
                <a:solidFill>
                  <a:srgbClr val="231F20"/>
                </a:solidFill>
                <a:latin typeface="Calibri"/>
                <a:cs typeface="Calibri"/>
              </a:rPr>
              <a:t>intervention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5" name="object 65"/>
          <p:cNvSpPr/>
          <p:nvPr/>
        </p:nvSpPr>
        <p:spPr>
          <a:xfrm>
            <a:off x="1941555" y="3160389"/>
            <a:ext cx="2630805" cy="347345"/>
          </a:xfrm>
          <a:custGeom>
            <a:avLst/>
            <a:gdLst/>
            <a:ahLst/>
            <a:cxnLst/>
            <a:rect l="l" t="t" r="r" b="b"/>
            <a:pathLst>
              <a:path w="2630804" h="347345">
                <a:moveTo>
                  <a:pt x="2582732" y="0"/>
                </a:moveTo>
                <a:lnTo>
                  <a:pt x="124656" y="0"/>
                </a:lnTo>
                <a:lnTo>
                  <a:pt x="108074" y="4345"/>
                </a:lnTo>
                <a:lnTo>
                  <a:pt x="96181" y="15560"/>
                </a:lnTo>
                <a:lnTo>
                  <a:pt x="86568" y="30917"/>
                </a:lnTo>
                <a:lnTo>
                  <a:pt x="76823" y="47685"/>
                </a:lnTo>
                <a:lnTo>
                  <a:pt x="0" y="167582"/>
                </a:lnTo>
                <a:lnTo>
                  <a:pt x="76823" y="299350"/>
                </a:lnTo>
                <a:lnTo>
                  <a:pt x="86170" y="316361"/>
                </a:lnTo>
                <a:lnTo>
                  <a:pt x="95829" y="331691"/>
                </a:lnTo>
                <a:lnTo>
                  <a:pt x="107942" y="342772"/>
                </a:lnTo>
                <a:lnTo>
                  <a:pt x="124656" y="347036"/>
                </a:lnTo>
                <a:lnTo>
                  <a:pt x="2582732" y="347036"/>
                </a:lnTo>
                <a:lnTo>
                  <a:pt x="2601306" y="343273"/>
                </a:lnTo>
                <a:lnTo>
                  <a:pt x="2616515" y="333029"/>
                </a:lnTo>
                <a:lnTo>
                  <a:pt x="2626792" y="317866"/>
                </a:lnTo>
                <a:lnTo>
                  <a:pt x="2630566" y="299350"/>
                </a:lnTo>
                <a:lnTo>
                  <a:pt x="2630566" y="47685"/>
                </a:lnTo>
                <a:lnTo>
                  <a:pt x="2626792" y="29169"/>
                </a:lnTo>
                <a:lnTo>
                  <a:pt x="2616515" y="14006"/>
                </a:lnTo>
                <a:lnTo>
                  <a:pt x="2601306" y="3762"/>
                </a:lnTo>
                <a:lnTo>
                  <a:pt x="2582732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 txBox="1"/>
          <p:nvPr/>
        </p:nvSpPr>
        <p:spPr>
          <a:xfrm>
            <a:off x="2129411" y="3218683"/>
            <a:ext cx="2332355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65" dirty="0">
                <a:solidFill>
                  <a:srgbClr val="FFFFFF"/>
                </a:solidFill>
                <a:latin typeface="Arial Narrow"/>
                <a:cs typeface="Arial Narrow"/>
              </a:rPr>
              <a:t>Execution </a:t>
            </a: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of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slum upgradation</a:t>
            </a:r>
            <a:r>
              <a:rPr sz="1100" spc="-16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projects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67" name="object 67"/>
          <p:cNvSpPr txBox="1">
            <a:spLocks noGrp="1"/>
          </p:cNvSpPr>
          <p:nvPr>
            <p:ph sz="half" idx="3"/>
          </p:nvPr>
        </p:nvSpPr>
        <p:spPr>
          <a:xfrm>
            <a:off x="6470954" y="2457898"/>
            <a:ext cx="3527425" cy="39536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10820">
              <a:lnSpc>
                <a:spcPct val="141700"/>
              </a:lnSpc>
              <a:spcBef>
                <a:spcPts val="100"/>
              </a:spcBef>
            </a:pPr>
            <a:r>
              <a:rPr spc="-5" dirty="0"/>
              <a:t>Upon formal delisting </a:t>
            </a:r>
            <a:r>
              <a:rPr dirty="0"/>
              <a:t>of the </a:t>
            </a:r>
            <a:r>
              <a:rPr spc="-5" dirty="0"/>
              <a:t>slum </a:t>
            </a:r>
            <a:r>
              <a:rPr dirty="0"/>
              <a:t>the ULB, </a:t>
            </a:r>
            <a:r>
              <a:rPr spc="-25" dirty="0"/>
              <a:t>RWA  </a:t>
            </a:r>
            <a:r>
              <a:rPr dirty="0"/>
              <a:t>may</a:t>
            </a:r>
            <a:r>
              <a:rPr spc="-130" dirty="0"/>
              <a:t> </a:t>
            </a:r>
            <a:r>
              <a:rPr spc="-5" dirty="0"/>
              <a:t>seek</a:t>
            </a:r>
            <a:r>
              <a:rPr spc="-130" dirty="0"/>
              <a:t> </a:t>
            </a:r>
            <a:r>
              <a:rPr dirty="0"/>
              <a:t>to</a:t>
            </a:r>
            <a:r>
              <a:rPr spc="-125" dirty="0"/>
              <a:t> </a:t>
            </a:r>
            <a:r>
              <a:rPr spc="-5" dirty="0"/>
              <a:t>change</a:t>
            </a:r>
            <a:r>
              <a:rPr spc="-130" dirty="0"/>
              <a:t> </a:t>
            </a:r>
            <a:r>
              <a:rPr dirty="0"/>
              <a:t>the</a:t>
            </a:r>
            <a:r>
              <a:rPr spc="-130" dirty="0"/>
              <a:t> </a:t>
            </a:r>
            <a:r>
              <a:rPr spc="-5" dirty="0"/>
              <a:t>name</a:t>
            </a:r>
            <a:r>
              <a:rPr spc="-125" dirty="0"/>
              <a:t> </a:t>
            </a:r>
            <a:r>
              <a:rPr spc="-5" dirty="0"/>
              <a:t>through</a:t>
            </a:r>
            <a:r>
              <a:rPr spc="-130" dirty="0"/>
              <a:t> </a:t>
            </a:r>
            <a:r>
              <a:rPr spc="-5" dirty="0"/>
              <a:t>a</a:t>
            </a:r>
            <a:r>
              <a:rPr spc="-125" dirty="0"/>
              <a:t> </a:t>
            </a:r>
            <a:r>
              <a:rPr spc="-5" dirty="0"/>
              <a:t>resolution  as</a:t>
            </a:r>
            <a:r>
              <a:rPr spc="-140" dirty="0"/>
              <a:t> </a:t>
            </a:r>
            <a:r>
              <a:rPr spc="-5" dirty="0"/>
              <a:t>per</a:t>
            </a:r>
            <a:r>
              <a:rPr spc="-200" dirty="0"/>
              <a:t> </a:t>
            </a:r>
            <a:r>
              <a:rPr spc="-5" dirty="0"/>
              <a:t>Annexure</a:t>
            </a:r>
            <a:r>
              <a:rPr spc="-135" dirty="0"/>
              <a:t> </a:t>
            </a:r>
            <a:r>
              <a:rPr spc="-5" dirty="0"/>
              <a:t>7</a:t>
            </a: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 marR="5080">
              <a:lnSpc>
                <a:spcPct val="141700"/>
              </a:lnSpc>
            </a:pPr>
            <a:r>
              <a:rPr spc="-5" dirty="0"/>
              <a:t>The ULB </a:t>
            </a:r>
            <a:r>
              <a:rPr dirty="0"/>
              <a:t>through the </a:t>
            </a:r>
            <a:r>
              <a:rPr spc="-5" dirty="0"/>
              <a:t>concerned </a:t>
            </a:r>
            <a:r>
              <a:rPr spc="-15" dirty="0"/>
              <a:t>Ward </a:t>
            </a:r>
            <a:r>
              <a:rPr spc="-5" dirty="0"/>
              <a:t>Officer shall  </a:t>
            </a:r>
            <a:r>
              <a:rPr dirty="0"/>
              <a:t>take </a:t>
            </a:r>
            <a:r>
              <a:rPr spc="-5" dirty="0"/>
              <a:t>following actions </a:t>
            </a:r>
            <a:r>
              <a:rPr dirty="0"/>
              <a:t>for </a:t>
            </a:r>
            <a:r>
              <a:rPr spc="-5" dirty="0"/>
              <a:t>incorporation </a:t>
            </a:r>
            <a:r>
              <a:rPr dirty="0"/>
              <a:t>of </a:t>
            </a:r>
            <a:r>
              <a:rPr spc="-5" dirty="0"/>
              <a:t>changed  name:</a:t>
            </a:r>
          </a:p>
          <a:p>
            <a:pPr marL="237490" marR="5080" indent="-237490">
              <a:lnSpc>
                <a:spcPct val="141700"/>
              </a:lnSpc>
              <a:buAutoNum type="arabicPeriod"/>
              <a:tabLst>
                <a:tab pos="237490" algn="l"/>
              </a:tabLst>
            </a:pPr>
            <a:r>
              <a:rPr spc="-5" dirty="0"/>
              <a:t>Necessary corrections in </a:t>
            </a:r>
            <a:r>
              <a:rPr dirty="0"/>
              <a:t>the </a:t>
            </a:r>
            <a:r>
              <a:rPr spc="-5" dirty="0"/>
              <a:t>ULB and other  records,</a:t>
            </a:r>
          </a:p>
          <a:p>
            <a:pPr marL="246379" marR="5080" indent="-246379">
              <a:lnSpc>
                <a:spcPct val="141700"/>
              </a:lnSpc>
              <a:buAutoNum type="arabicPeriod"/>
              <a:tabLst>
                <a:tab pos="246379" algn="l"/>
              </a:tabLst>
            </a:pPr>
            <a:r>
              <a:rPr spc="-5" dirty="0"/>
              <a:t>Publication </a:t>
            </a:r>
            <a:r>
              <a:rPr dirty="0"/>
              <a:t>of </a:t>
            </a:r>
            <a:r>
              <a:rPr spc="-5" dirty="0"/>
              <a:t>change </a:t>
            </a:r>
            <a:r>
              <a:rPr dirty="0"/>
              <a:t>of </a:t>
            </a:r>
            <a:r>
              <a:rPr spc="-5" dirty="0"/>
              <a:t>name in </a:t>
            </a:r>
            <a:r>
              <a:rPr dirty="0"/>
              <a:t>the </a:t>
            </a:r>
            <a:r>
              <a:rPr spc="-5"/>
              <a:t>local  </a:t>
            </a:r>
            <a:r>
              <a:rPr lang="en-US" spc="-5" dirty="0"/>
              <a:t>n</a:t>
            </a:r>
            <a:r>
              <a:rPr spc="-5"/>
              <a:t>ewspaper</a:t>
            </a:r>
            <a:endParaRPr spc="-5" dirty="0"/>
          </a:p>
          <a:p>
            <a:pPr marL="259715" marR="5080" indent="-247650">
              <a:lnSpc>
                <a:spcPct val="141700"/>
              </a:lnSpc>
              <a:buClr>
                <a:srgbClr val="231F20"/>
              </a:buClr>
              <a:buFont typeface="Arial"/>
              <a:buAutoNum type="arabicPeriod"/>
              <a:tabLst>
                <a:tab pos="285115" algn="l"/>
                <a:tab pos="285750" algn="l"/>
                <a:tab pos="2764155" algn="l"/>
                <a:tab pos="3118485" algn="l"/>
              </a:tabLst>
            </a:pPr>
            <a:r>
              <a:rPr dirty="0">
                <a:solidFill>
                  <a:srgbClr val="000000"/>
                </a:solidFill>
              </a:rPr>
              <a:t>	</a:t>
            </a:r>
            <a:r>
              <a:rPr dirty="0"/>
              <a:t>Gazette</a:t>
            </a:r>
            <a:r>
              <a:rPr spc="-135" dirty="0"/>
              <a:t> </a:t>
            </a:r>
            <a:r>
              <a:rPr spc="-5" dirty="0"/>
              <a:t>notification</a:t>
            </a:r>
            <a:r>
              <a:rPr spc="-135" dirty="0"/>
              <a:t> </a:t>
            </a:r>
            <a:r>
              <a:rPr spc="-5" dirty="0"/>
              <a:t>will</a:t>
            </a:r>
            <a:r>
              <a:rPr spc="-135" dirty="0"/>
              <a:t> </a:t>
            </a:r>
            <a:r>
              <a:rPr spc="-5" dirty="0"/>
              <a:t>be</a:t>
            </a:r>
            <a:r>
              <a:rPr spc="-135" dirty="0"/>
              <a:t> </a:t>
            </a:r>
            <a:r>
              <a:rPr spc="-5" dirty="0"/>
              <a:t>made</a:t>
            </a:r>
            <a:r>
              <a:rPr dirty="0"/>
              <a:t> </a:t>
            </a:r>
            <a:r>
              <a:rPr spc="35" dirty="0"/>
              <a:t> t</a:t>
            </a:r>
            <a:r>
              <a:rPr spc="-5" dirty="0"/>
              <a:t>o</a:t>
            </a:r>
            <a:r>
              <a:rPr dirty="0"/>
              <a:t>	</a:t>
            </a:r>
            <a:r>
              <a:rPr spc="35" dirty="0"/>
              <a:t>th</a:t>
            </a:r>
            <a:r>
              <a:rPr spc="-5" dirty="0"/>
              <a:t>e</a:t>
            </a:r>
            <a:r>
              <a:rPr dirty="0"/>
              <a:t>	</a:t>
            </a:r>
            <a:r>
              <a:rPr spc="35" dirty="0"/>
              <a:t>e</a:t>
            </a:r>
            <a:r>
              <a:rPr spc="15" dirty="0"/>
              <a:t>f</a:t>
            </a:r>
            <a:r>
              <a:rPr spc="35" dirty="0"/>
              <a:t>fec</a:t>
            </a:r>
            <a:r>
              <a:rPr dirty="0"/>
              <a:t>t  </a:t>
            </a:r>
            <a:r>
              <a:rPr spc="-5" dirty="0"/>
              <a:t>and</a:t>
            </a:r>
          </a:p>
          <a:p>
            <a:pPr marL="259715" marR="5080" indent="-247650">
              <a:lnSpc>
                <a:spcPct val="141700"/>
              </a:lnSpc>
              <a:buClr>
                <a:srgbClr val="231F20"/>
              </a:buClr>
              <a:buFont typeface="Arial"/>
              <a:buAutoNum type="arabicPeriod"/>
              <a:tabLst>
                <a:tab pos="285115" algn="l"/>
                <a:tab pos="285750" algn="l"/>
              </a:tabLst>
            </a:pPr>
            <a:r>
              <a:rPr dirty="0">
                <a:solidFill>
                  <a:srgbClr val="000000"/>
                </a:solidFill>
              </a:rPr>
              <a:t>	</a:t>
            </a:r>
            <a:r>
              <a:rPr spc="-5" dirty="0"/>
              <a:t>Intimation </a:t>
            </a:r>
            <a:r>
              <a:rPr dirty="0"/>
              <a:t>to </a:t>
            </a:r>
            <a:r>
              <a:t>the </a:t>
            </a:r>
            <a:r>
              <a:rPr lang="en-US" spc="-5" dirty="0"/>
              <a:t>p</a:t>
            </a:r>
            <a:r>
              <a:rPr spc="-5"/>
              <a:t>ostal </a:t>
            </a:r>
            <a:r>
              <a:rPr spc="-5" dirty="0"/>
              <a:t>authorities informing </a:t>
            </a:r>
            <a:r>
              <a:rPr dirty="0"/>
              <a:t>the  </a:t>
            </a:r>
            <a:r>
              <a:rPr spc="-5" dirty="0"/>
              <a:t>changes.</a:t>
            </a:r>
          </a:p>
        </p:txBody>
      </p:sp>
      <p:sp>
        <p:nvSpPr>
          <p:cNvPr id="68" name="object 68"/>
          <p:cNvSpPr/>
          <p:nvPr/>
        </p:nvSpPr>
        <p:spPr>
          <a:xfrm>
            <a:off x="6242169" y="2568092"/>
            <a:ext cx="147822" cy="1401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6250406" y="3601825"/>
            <a:ext cx="147822" cy="14019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9864647" y="7006521"/>
            <a:ext cx="325120" cy="274320"/>
          </a:xfrm>
          <a:custGeom>
            <a:avLst/>
            <a:gdLst/>
            <a:ahLst/>
            <a:cxnLst/>
            <a:rect l="l" t="t" r="r" b="b"/>
            <a:pathLst>
              <a:path w="325120" h="274320">
                <a:moveTo>
                  <a:pt x="0" y="0"/>
                </a:moveTo>
                <a:lnTo>
                  <a:pt x="324670" y="0"/>
                </a:lnTo>
                <a:lnTo>
                  <a:pt x="324670" y="273723"/>
                </a:lnTo>
                <a:lnTo>
                  <a:pt x="0" y="273723"/>
                </a:lnTo>
                <a:lnTo>
                  <a:pt x="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 txBox="1"/>
          <p:nvPr/>
        </p:nvSpPr>
        <p:spPr>
          <a:xfrm>
            <a:off x="9864647" y="7006521"/>
            <a:ext cx="325120" cy="182245"/>
          </a:xfrm>
          <a:prstGeom prst="rect">
            <a:avLst/>
          </a:prstGeom>
          <a:solidFill>
            <a:srgbClr val="5698D2"/>
          </a:solidFill>
        </p:spPr>
        <p:txBody>
          <a:bodyPr vert="horz" wrap="square" lIns="0" tIns="31750" rIns="0" bIns="0" rtlCol="0">
            <a:spAutoFit/>
          </a:bodyPr>
          <a:lstStyle/>
          <a:p>
            <a:pPr marL="99060">
              <a:lnSpc>
                <a:spcPts val="1180"/>
              </a:lnSpc>
              <a:spcBef>
                <a:spcPts val="250"/>
              </a:spcBef>
            </a:pPr>
            <a:r>
              <a:rPr sz="1100" spc="-65" dirty="0">
                <a:solidFill>
                  <a:srgbClr val="FFFFFF"/>
                </a:solidFill>
                <a:latin typeface="Arial"/>
                <a:cs typeface="Arial"/>
              </a:rPr>
              <a:t>09</a:t>
            </a:r>
            <a:endParaRPr sz="1100">
              <a:latin typeface="Arial"/>
              <a:cs typeface="Arial"/>
            </a:endParaRPr>
          </a:p>
        </p:txBody>
      </p:sp>
      <p:sp>
        <p:nvSpPr>
          <p:cNvPr id="72" name="object 72"/>
          <p:cNvSpPr/>
          <p:nvPr/>
        </p:nvSpPr>
        <p:spPr>
          <a:xfrm>
            <a:off x="9864647" y="7252739"/>
            <a:ext cx="325120" cy="27940"/>
          </a:xfrm>
          <a:custGeom>
            <a:avLst/>
            <a:gdLst/>
            <a:ahLst/>
            <a:cxnLst/>
            <a:rect l="l" t="t" r="r" b="b"/>
            <a:pathLst>
              <a:path w="325120" h="27940">
                <a:moveTo>
                  <a:pt x="0" y="27504"/>
                </a:moveTo>
                <a:lnTo>
                  <a:pt x="324670" y="27504"/>
                </a:lnTo>
                <a:lnTo>
                  <a:pt x="324670" y="0"/>
                </a:lnTo>
                <a:lnTo>
                  <a:pt x="0" y="0"/>
                </a:lnTo>
                <a:lnTo>
                  <a:pt x="0" y="27504"/>
                </a:lnTo>
                <a:close/>
              </a:path>
            </a:pathLst>
          </a:custGeom>
          <a:solidFill>
            <a:srgbClr val="00445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82541" y="6386716"/>
            <a:ext cx="1909457" cy="11732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909457" cy="117327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30573" y="7202497"/>
            <a:ext cx="9861550" cy="0"/>
          </a:xfrm>
          <a:custGeom>
            <a:avLst/>
            <a:gdLst/>
            <a:ahLst/>
            <a:cxnLst/>
            <a:rect l="l" t="t" r="r" b="b"/>
            <a:pathLst>
              <a:path w="9861550">
                <a:moveTo>
                  <a:pt x="0" y="0"/>
                </a:moveTo>
                <a:lnTo>
                  <a:pt x="9861426" y="0"/>
                </a:lnTo>
              </a:path>
            </a:pathLst>
          </a:custGeom>
          <a:ln w="66074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7202497"/>
            <a:ext cx="506095" cy="0"/>
          </a:xfrm>
          <a:custGeom>
            <a:avLst/>
            <a:gdLst/>
            <a:ahLst/>
            <a:cxnLst/>
            <a:rect l="l" t="t" r="r" b="b"/>
            <a:pathLst>
              <a:path w="506095">
                <a:moveTo>
                  <a:pt x="0" y="0"/>
                </a:moveTo>
                <a:lnTo>
                  <a:pt x="505904" y="0"/>
                </a:lnTo>
              </a:path>
            </a:pathLst>
          </a:custGeom>
          <a:ln w="66074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0682862" y="7169460"/>
            <a:ext cx="9525" cy="66675"/>
          </a:xfrm>
          <a:custGeom>
            <a:avLst/>
            <a:gdLst/>
            <a:ahLst/>
            <a:cxnLst/>
            <a:rect l="l" t="t" r="r" b="b"/>
            <a:pathLst>
              <a:path w="9525" h="66675">
                <a:moveTo>
                  <a:pt x="0" y="0"/>
                </a:moveTo>
                <a:lnTo>
                  <a:pt x="9137" y="0"/>
                </a:lnTo>
                <a:lnTo>
                  <a:pt x="9137" y="66074"/>
                </a:lnTo>
                <a:lnTo>
                  <a:pt x="0" y="66074"/>
                </a:lnTo>
                <a:lnTo>
                  <a:pt x="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058440" y="502903"/>
            <a:ext cx="859917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231F20"/>
                </a:solidFill>
              </a:rPr>
              <a:t>ANNEXURE 1 – </a:t>
            </a:r>
            <a:r>
              <a:rPr spc="-10" dirty="0">
                <a:solidFill>
                  <a:srgbClr val="231F20"/>
                </a:solidFill>
              </a:rPr>
              <a:t>List </a:t>
            </a:r>
            <a:r>
              <a:rPr dirty="0">
                <a:solidFill>
                  <a:srgbClr val="231F20"/>
                </a:solidFill>
              </a:rPr>
              <a:t>of Slums in the Urban </a:t>
            </a:r>
            <a:r>
              <a:rPr spc="-5" dirty="0">
                <a:solidFill>
                  <a:srgbClr val="231F20"/>
                </a:solidFill>
              </a:rPr>
              <a:t>Local </a:t>
            </a:r>
            <a:r>
              <a:rPr dirty="0">
                <a:solidFill>
                  <a:srgbClr val="231F20"/>
                </a:solidFill>
              </a:rPr>
              <a:t>Body</a:t>
            </a:r>
            <a:r>
              <a:rPr spc="-114" dirty="0">
                <a:solidFill>
                  <a:srgbClr val="231F20"/>
                </a:solidFill>
              </a:rPr>
              <a:t> </a:t>
            </a:r>
            <a:r>
              <a:rPr dirty="0">
                <a:solidFill>
                  <a:srgbClr val="231F20"/>
                </a:solidFill>
              </a:rPr>
              <a:t>(ULB)</a:t>
            </a: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699330" y="2310381"/>
          <a:ext cx="9283061" cy="46420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59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44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71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47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201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211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5189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9882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9882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613900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0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Sl.</a:t>
                      </a:r>
                      <a:r>
                        <a:rPr sz="1000" b="1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No.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11176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sz="1000" b="1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Ward</a:t>
                      </a:r>
                      <a:r>
                        <a:rPr sz="10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Number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113664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125730">
                        <a:lnSpc>
                          <a:spcPct val="100000"/>
                        </a:lnSpc>
                      </a:pPr>
                      <a:r>
                        <a:rPr sz="10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Slum</a:t>
                      </a:r>
                      <a:r>
                        <a:rPr sz="10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6985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sz="1000" b="1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Location</a:t>
                      </a:r>
                      <a:r>
                        <a:rPr sz="10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with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R="635"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95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Geo-Coordinates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T="113664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sz="1000" b="1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Approx.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000" b="1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Year </a:t>
                      </a:r>
                      <a:r>
                        <a:rPr sz="1000" b="1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1000" b="1" spc="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Formation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113664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57480" marR="15875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b="1" spc="-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Land </a:t>
                      </a:r>
                      <a:r>
                        <a:rPr sz="1000" b="1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Classification  </a:t>
                      </a:r>
                      <a:r>
                        <a:rPr sz="1000" b="1" spc="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&amp; </a:t>
                      </a:r>
                      <a:r>
                        <a:rPr sz="1000" b="1" spc="-4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Ownership  </a:t>
                      </a:r>
                      <a:r>
                        <a:rPr sz="1000" b="1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information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302260" marR="79375" indent="-153035">
                        <a:lnSpc>
                          <a:spcPct val="100000"/>
                        </a:lnSpc>
                      </a:pPr>
                      <a:r>
                        <a:rPr sz="1000" b="1" spc="-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1000" b="1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Number </a:t>
                      </a:r>
                      <a:r>
                        <a:rPr sz="1000" b="1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 </a:t>
                      </a:r>
                      <a:r>
                        <a:rPr sz="1000" b="1" spc="-4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Household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301625">
                        <a:lnSpc>
                          <a:spcPct val="100000"/>
                        </a:lnSpc>
                      </a:pPr>
                      <a:r>
                        <a:rPr sz="1000" b="1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Date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260350" marR="95250" indent="-116205">
                        <a:lnSpc>
                          <a:spcPct val="100000"/>
                        </a:lnSpc>
                      </a:pPr>
                      <a:r>
                        <a:rPr sz="1000" b="1" spc="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sz="10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em</a:t>
                      </a:r>
                      <a:r>
                        <a:rPr sz="10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ar</a:t>
                      </a:r>
                      <a:r>
                        <a:rPr sz="10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ks,  </a:t>
                      </a:r>
                      <a:r>
                        <a:rPr sz="10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if</a:t>
                      </a:r>
                      <a:r>
                        <a:rPr sz="1000" b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any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616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13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77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13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77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57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457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457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8637D"/>
                      </a:solidFill>
                      <a:prstDash val="solid"/>
                    </a:lnL>
                    <a:lnR w="12700">
                      <a:solidFill>
                        <a:srgbClr val="28637D"/>
                      </a:solidFill>
                      <a:prstDash val="solid"/>
                    </a:lnR>
                    <a:lnT w="12700">
                      <a:solidFill>
                        <a:srgbClr val="28637D"/>
                      </a:solidFill>
                      <a:prstDash val="solid"/>
                    </a:lnT>
                    <a:lnB w="12700">
                      <a:solidFill>
                        <a:srgbClr val="28637D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9" name="object 9"/>
          <p:cNvSpPr/>
          <p:nvPr/>
        </p:nvSpPr>
        <p:spPr>
          <a:xfrm>
            <a:off x="722497" y="1521021"/>
            <a:ext cx="9267825" cy="684530"/>
          </a:xfrm>
          <a:custGeom>
            <a:avLst/>
            <a:gdLst/>
            <a:ahLst/>
            <a:cxnLst/>
            <a:rect l="l" t="t" r="r" b="b"/>
            <a:pathLst>
              <a:path w="9267825" h="684530">
                <a:moveTo>
                  <a:pt x="9166465" y="0"/>
                </a:moveTo>
                <a:lnTo>
                  <a:pt x="100915" y="0"/>
                </a:lnTo>
                <a:lnTo>
                  <a:pt x="61731" y="8098"/>
                </a:lnTo>
                <a:lnTo>
                  <a:pt x="29643" y="30150"/>
                </a:lnTo>
                <a:lnTo>
                  <a:pt x="7962" y="62787"/>
                </a:lnTo>
                <a:lnTo>
                  <a:pt x="0" y="102642"/>
                </a:lnTo>
                <a:lnTo>
                  <a:pt x="0" y="581637"/>
                </a:lnTo>
                <a:lnTo>
                  <a:pt x="7962" y="621492"/>
                </a:lnTo>
                <a:lnTo>
                  <a:pt x="29643" y="654129"/>
                </a:lnTo>
                <a:lnTo>
                  <a:pt x="61731" y="676181"/>
                </a:lnTo>
                <a:lnTo>
                  <a:pt x="100915" y="684281"/>
                </a:lnTo>
                <a:lnTo>
                  <a:pt x="9166465" y="684281"/>
                </a:lnTo>
                <a:lnTo>
                  <a:pt x="9205648" y="676181"/>
                </a:lnTo>
                <a:lnTo>
                  <a:pt x="9237736" y="654129"/>
                </a:lnTo>
                <a:lnTo>
                  <a:pt x="9259416" y="621492"/>
                </a:lnTo>
                <a:lnTo>
                  <a:pt x="9267379" y="581637"/>
                </a:lnTo>
                <a:lnTo>
                  <a:pt x="9267379" y="102642"/>
                </a:lnTo>
                <a:lnTo>
                  <a:pt x="9259416" y="62787"/>
                </a:lnTo>
                <a:lnTo>
                  <a:pt x="9237736" y="30150"/>
                </a:lnTo>
                <a:lnTo>
                  <a:pt x="9205648" y="8098"/>
                </a:lnTo>
                <a:lnTo>
                  <a:pt x="9166465" y="0"/>
                </a:lnTo>
                <a:close/>
              </a:path>
            </a:pathLst>
          </a:custGeom>
          <a:solidFill>
            <a:srgbClr val="1E4A6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05675" y="1500998"/>
            <a:ext cx="9267825" cy="673100"/>
          </a:xfrm>
          <a:custGeom>
            <a:avLst/>
            <a:gdLst/>
            <a:ahLst/>
            <a:cxnLst/>
            <a:rect l="l" t="t" r="r" b="b"/>
            <a:pathLst>
              <a:path w="9267825" h="673100">
                <a:moveTo>
                  <a:pt x="9166463" y="0"/>
                </a:moveTo>
                <a:lnTo>
                  <a:pt x="100915" y="0"/>
                </a:lnTo>
                <a:lnTo>
                  <a:pt x="61731" y="7962"/>
                </a:lnTo>
                <a:lnTo>
                  <a:pt x="29643" y="29643"/>
                </a:lnTo>
                <a:lnTo>
                  <a:pt x="7962" y="61730"/>
                </a:lnTo>
                <a:lnTo>
                  <a:pt x="0" y="100914"/>
                </a:lnTo>
                <a:lnTo>
                  <a:pt x="0" y="571851"/>
                </a:lnTo>
                <a:lnTo>
                  <a:pt x="7962" y="611036"/>
                </a:lnTo>
                <a:lnTo>
                  <a:pt x="29643" y="643124"/>
                </a:lnTo>
                <a:lnTo>
                  <a:pt x="61731" y="664804"/>
                </a:lnTo>
                <a:lnTo>
                  <a:pt x="100915" y="672767"/>
                </a:lnTo>
                <a:lnTo>
                  <a:pt x="9166463" y="672767"/>
                </a:lnTo>
                <a:lnTo>
                  <a:pt x="9205648" y="664804"/>
                </a:lnTo>
                <a:lnTo>
                  <a:pt x="9237736" y="643124"/>
                </a:lnTo>
                <a:lnTo>
                  <a:pt x="9259416" y="611036"/>
                </a:lnTo>
                <a:lnTo>
                  <a:pt x="9267379" y="571851"/>
                </a:lnTo>
                <a:lnTo>
                  <a:pt x="9267379" y="100914"/>
                </a:lnTo>
                <a:lnTo>
                  <a:pt x="9259416" y="61730"/>
                </a:lnTo>
                <a:lnTo>
                  <a:pt x="9237736" y="29643"/>
                </a:lnTo>
                <a:lnTo>
                  <a:pt x="9205648" y="7962"/>
                </a:lnTo>
                <a:lnTo>
                  <a:pt x="9166463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855817" y="1500998"/>
            <a:ext cx="984250" cy="210820"/>
          </a:xfrm>
          <a:custGeom>
            <a:avLst/>
            <a:gdLst/>
            <a:ahLst/>
            <a:cxnLst/>
            <a:rect l="l" t="t" r="r" b="b"/>
            <a:pathLst>
              <a:path w="984250" h="210819">
                <a:moveTo>
                  <a:pt x="983922" y="0"/>
                </a:moveTo>
                <a:lnTo>
                  <a:pt x="0" y="0"/>
                </a:lnTo>
                <a:lnTo>
                  <a:pt x="0" y="185219"/>
                </a:lnTo>
                <a:lnTo>
                  <a:pt x="1824" y="194936"/>
                </a:lnTo>
                <a:lnTo>
                  <a:pt x="6792" y="202892"/>
                </a:lnTo>
                <a:lnTo>
                  <a:pt x="14145" y="208266"/>
                </a:lnTo>
                <a:lnTo>
                  <a:pt x="23126" y="210239"/>
                </a:lnTo>
                <a:lnTo>
                  <a:pt x="960796" y="210239"/>
                </a:lnTo>
                <a:lnTo>
                  <a:pt x="969777" y="208266"/>
                </a:lnTo>
                <a:lnTo>
                  <a:pt x="977130" y="202892"/>
                </a:lnTo>
                <a:lnTo>
                  <a:pt x="982097" y="194936"/>
                </a:lnTo>
                <a:lnTo>
                  <a:pt x="983922" y="185219"/>
                </a:lnTo>
                <a:lnTo>
                  <a:pt x="983922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900328" y="1441224"/>
            <a:ext cx="8890000" cy="720725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8415" algn="ctr">
              <a:lnSpc>
                <a:spcPct val="100000"/>
              </a:lnSpc>
              <a:spcBef>
                <a:spcPts val="409"/>
              </a:spcBef>
            </a:pPr>
            <a:r>
              <a:rPr sz="1300" b="1" spc="-50" dirty="0">
                <a:solidFill>
                  <a:srgbClr val="FFFFFF"/>
                </a:solidFill>
                <a:latin typeface="Arial"/>
                <a:cs typeface="Arial"/>
              </a:rPr>
              <a:t>Annexure</a:t>
            </a:r>
            <a:r>
              <a:rPr sz="1300" b="1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b="1" spc="30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1300">
              <a:latin typeface="Arial"/>
              <a:cs typeface="Arial"/>
            </a:endParaRPr>
          </a:p>
          <a:p>
            <a:pPr marR="1905" algn="ctr">
              <a:lnSpc>
                <a:spcPct val="100000"/>
              </a:lnSpc>
              <a:spcBef>
                <a:spcPts val="309"/>
              </a:spcBef>
            </a:pPr>
            <a:r>
              <a:rPr sz="1300" b="1" spc="-95" dirty="0">
                <a:solidFill>
                  <a:srgbClr val="FFFFFF"/>
                </a:solidFill>
                <a:latin typeface="Arial"/>
                <a:cs typeface="Arial"/>
              </a:rPr>
              <a:t>List </a:t>
            </a:r>
            <a:r>
              <a:rPr sz="1300" b="1" spc="-110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1300" b="1" spc="-120" dirty="0">
                <a:solidFill>
                  <a:srgbClr val="FFFFFF"/>
                </a:solidFill>
                <a:latin typeface="Arial"/>
                <a:cs typeface="Arial"/>
              </a:rPr>
              <a:t>slums  </a:t>
            </a:r>
            <a:r>
              <a:rPr sz="1300" b="1" spc="-90" dirty="0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sz="1300" b="1" spc="-100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1300" b="1" spc="-110" dirty="0">
                <a:solidFill>
                  <a:srgbClr val="FFFFFF"/>
                </a:solidFill>
                <a:latin typeface="Arial"/>
                <a:cs typeface="Arial"/>
              </a:rPr>
              <a:t>Urban Local </a:t>
            </a:r>
            <a:r>
              <a:rPr sz="13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b="1" spc="-160" dirty="0">
                <a:solidFill>
                  <a:srgbClr val="FFFFFF"/>
                </a:solidFill>
                <a:latin typeface="Arial"/>
                <a:cs typeface="Arial"/>
              </a:rPr>
              <a:t>Body</a:t>
            </a:r>
            <a:endParaRPr sz="13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70"/>
              </a:spcBef>
            </a:pPr>
            <a:r>
              <a:rPr sz="1300" b="1" spc="-25" dirty="0">
                <a:solidFill>
                  <a:srgbClr val="FFFFFF"/>
                </a:solidFill>
                <a:latin typeface="Arial"/>
                <a:cs typeface="Arial"/>
              </a:rPr>
              <a:t>District </a:t>
            </a:r>
            <a:r>
              <a:rPr sz="1300" b="1" spc="10" dirty="0">
                <a:solidFill>
                  <a:srgbClr val="FFFFFF"/>
                </a:solidFill>
                <a:latin typeface="Arial"/>
                <a:cs typeface="Arial"/>
              </a:rPr>
              <a:t>Name:..................................................................... </a:t>
            </a:r>
            <a:r>
              <a:rPr sz="1300" b="1" spc="-70" dirty="0">
                <a:solidFill>
                  <a:srgbClr val="FFFFFF"/>
                </a:solidFill>
                <a:latin typeface="Arial"/>
                <a:cs typeface="Arial"/>
              </a:rPr>
              <a:t>ULB</a:t>
            </a:r>
            <a:r>
              <a:rPr sz="1300" b="1" spc="15" dirty="0">
                <a:solidFill>
                  <a:srgbClr val="FFFFFF"/>
                </a:solidFill>
                <a:latin typeface="Arial"/>
                <a:cs typeface="Arial"/>
              </a:rPr>
              <a:t> Name...........................................................................</a:t>
            </a:r>
            <a:endParaRPr sz="13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05904" y="7006521"/>
            <a:ext cx="325120" cy="246379"/>
          </a:xfrm>
          <a:prstGeom prst="rect">
            <a:avLst/>
          </a:prstGeom>
          <a:solidFill>
            <a:srgbClr val="5698D2"/>
          </a:solidFill>
        </p:spPr>
        <p:txBody>
          <a:bodyPr vert="horz" wrap="square" lIns="0" tIns="31750" rIns="0" bIns="0" rtlCol="0">
            <a:spAutoFit/>
          </a:bodyPr>
          <a:lstStyle/>
          <a:p>
            <a:pPr marL="99060">
              <a:lnSpc>
                <a:spcPct val="100000"/>
              </a:lnSpc>
              <a:spcBef>
                <a:spcPts val="250"/>
              </a:spcBef>
            </a:pPr>
            <a:r>
              <a:rPr sz="1100" spc="-65" dirty="0">
                <a:solidFill>
                  <a:srgbClr val="FFFFFF"/>
                </a:solidFill>
                <a:latin typeface="Arial"/>
                <a:cs typeface="Arial"/>
              </a:rPr>
              <a:t>10</a:t>
            </a:r>
            <a:endParaRPr sz="110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505904" y="7252739"/>
            <a:ext cx="325120" cy="27940"/>
          </a:xfrm>
          <a:custGeom>
            <a:avLst/>
            <a:gdLst/>
            <a:ahLst/>
            <a:cxnLst/>
            <a:rect l="l" t="t" r="r" b="b"/>
            <a:pathLst>
              <a:path w="325119" h="27940">
                <a:moveTo>
                  <a:pt x="0" y="27504"/>
                </a:moveTo>
                <a:lnTo>
                  <a:pt x="324669" y="27504"/>
                </a:lnTo>
                <a:lnTo>
                  <a:pt x="324669" y="0"/>
                </a:lnTo>
                <a:lnTo>
                  <a:pt x="0" y="0"/>
                </a:lnTo>
                <a:lnTo>
                  <a:pt x="0" y="27504"/>
                </a:lnTo>
                <a:close/>
              </a:path>
            </a:pathLst>
          </a:custGeom>
          <a:solidFill>
            <a:srgbClr val="00445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82535" y="6386716"/>
            <a:ext cx="1909457" cy="11732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909454" cy="117328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189317" y="7202497"/>
            <a:ext cx="502920" cy="0"/>
          </a:xfrm>
          <a:custGeom>
            <a:avLst/>
            <a:gdLst/>
            <a:ahLst/>
            <a:cxnLst/>
            <a:rect l="l" t="t" r="r" b="b"/>
            <a:pathLst>
              <a:path w="502920">
                <a:moveTo>
                  <a:pt x="0" y="0"/>
                </a:moveTo>
                <a:lnTo>
                  <a:pt x="502682" y="0"/>
                </a:lnTo>
              </a:path>
            </a:pathLst>
          </a:custGeom>
          <a:ln w="66074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7202497"/>
            <a:ext cx="9864725" cy="0"/>
          </a:xfrm>
          <a:custGeom>
            <a:avLst/>
            <a:gdLst/>
            <a:ahLst/>
            <a:cxnLst/>
            <a:rect l="l" t="t" r="r" b="b"/>
            <a:pathLst>
              <a:path w="9864725">
                <a:moveTo>
                  <a:pt x="0" y="0"/>
                </a:moveTo>
                <a:lnTo>
                  <a:pt x="9864647" y="0"/>
                </a:lnTo>
              </a:path>
            </a:pathLst>
          </a:custGeom>
          <a:ln w="66074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382422" y="498752"/>
            <a:ext cx="7945120" cy="886460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2128520" marR="5080" indent="-2116455">
              <a:lnSpc>
                <a:spcPct val="101699"/>
              </a:lnSpc>
              <a:spcBef>
                <a:spcPts val="40"/>
              </a:spcBef>
            </a:pPr>
            <a:r>
              <a:rPr dirty="0">
                <a:solidFill>
                  <a:srgbClr val="231F20"/>
                </a:solidFill>
              </a:rPr>
              <a:t>ANNEXURE 2 – </a:t>
            </a:r>
            <a:r>
              <a:rPr spc="-15" dirty="0">
                <a:solidFill>
                  <a:srgbClr val="231F20"/>
                </a:solidFill>
              </a:rPr>
              <a:t>Format for </a:t>
            </a:r>
            <a:r>
              <a:rPr spc="-10" dirty="0">
                <a:solidFill>
                  <a:srgbClr val="231F20"/>
                </a:solidFill>
              </a:rPr>
              <a:t>Participatory Infrastructure  </a:t>
            </a:r>
            <a:r>
              <a:rPr dirty="0">
                <a:solidFill>
                  <a:srgbClr val="231F20"/>
                </a:solidFill>
              </a:rPr>
              <a:t>Needs </a:t>
            </a:r>
            <a:r>
              <a:rPr spc="-5" dirty="0">
                <a:solidFill>
                  <a:srgbClr val="231F20"/>
                </a:solidFill>
              </a:rPr>
              <a:t>Assessment</a:t>
            </a:r>
            <a:r>
              <a:rPr spc="-20" dirty="0">
                <a:solidFill>
                  <a:srgbClr val="231F20"/>
                </a:solidFill>
              </a:rPr>
              <a:t> </a:t>
            </a:r>
            <a:r>
              <a:rPr dirty="0">
                <a:solidFill>
                  <a:srgbClr val="231F20"/>
                </a:solidFill>
              </a:rPr>
              <a:t>(PNA)</a:t>
            </a:r>
          </a:p>
        </p:txBody>
      </p:sp>
      <p:sp>
        <p:nvSpPr>
          <p:cNvPr id="7" name="object 7"/>
          <p:cNvSpPr/>
          <p:nvPr/>
        </p:nvSpPr>
        <p:spPr>
          <a:xfrm>
            <a:off x="950161" y="1514771"/>
            <a:ext cx="4428490" cy="520700"/>
          </a:xfrm>
          <a:custGeom>
            <a:avLst/>
            <a:gdLst/>
            <a:ahLst/>
            <a:cxnLst/>
            <a:rect l="l" t="t" r="r" b="b"/>
            <a:pathLst>
              <a:path w="4428490" h="520700">
                <a:moveTo>
                  <a:pt x="4363938" y="0"/>
                </a:moveTo>
                <a:lnTo>
                  <a:pt x="64480" y="0"/>
                </a:lnTo>
                <a:lnTo>
                  <a:pt x="39451" y="5332"/>
                </a:lnTo>
                <a:lnTo>
                  <a:pt x="18948" y="19853"/>
                </a:lnTo>
                <a:lnTo>
                  <a:pt x="5090" y="41343"/>
                </a:lnTo>
                <a:lnTo>
                  <a:pt x="0" y="67586"/>
                </a:lnTo>
                <a:lnTo>
                  <a:pt x="0" y="453024"/>
                </a:lnTo>
                <a:lnTo>
                  <a:pt x="5090" y="479267"/>
                </a:lnTo>
                <a:lnTo>
                  <a:pt x="18948" y="500758"/>
                </a:lnTo>
                <a:lnTo>
                  <a:pt x="39451" y="515280"/>
                </a:lnTo>
                <a:lnTo>
                  <a:pt x="64480" y="520613"/>
                </a:lnTo>
                <a:lnTo>
                  <a:pt x="4363938" y="520613"/>
                </a:lnTo>
                <a:lnTo>
                  <a:pt x="4388968" y="515280"/>
                </a:lnTo>
                <a:lnTo>
                  <a:pt x="4409471" y="500758"/>
                </a:lnTo>
                <a:lnTo>
                  <a:pt x="4423327" y="479267"/>
                </a:lnTo>
                <a:lnTo>
                  <a:pt x="4428417" y="453024"/>
                </a:lnTo>
                <a:lnTo>
                  <a:pt x="4428417" y="67586"/>
                </a:lnTo>
                <a:lnTo>
                  <a:pt x="4423327" y="41343"/>
                </a:lnTo>
                <a:lnTo>
                  <a:pt x="4409471" y="19853"/>
                </a:lnTo>
                <a:lnTo>
                  <a:pt x="4388968" y="5332"/>
                </a:lnTo>
                <a:lnTo>
                  <a:pt x="4363938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58381" y="3008850"/>
            <a:ext cx="2691950" cy="9607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58341" y="3532813"/>
            <a:ext cx="1833264" cy="8383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58330" y="3882124"/>
            <a:ext cx="1446922" cy="9607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58316" y="4056774"/>
            <a:ext cx="4347932" cy="9607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929765" y="2140541"/>
            <a:ext cx="4272915" cy="253936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66370">
              <a:lnSpc>
                <a:spcPct val="100000"/>
              </a:lnSpc>
              <a:spcBef>
                <a:spcPts val="114"/>
              </a:spcBef>
            </a:pPr>
            <a:r>
              <a:rPr sz="900" b="1" spc="-35" dirty="0">
                <a:solidFill>
                  <a:srgbClr val="231F20"/>
                </a:solidFill>
                <a:latin typeface="Arial"/>
                <a:cs typeface="Arial"/>
              </a:rPr>
              <a:t>District </a:t>
            </a:r>
            <a:r>
              <a:rPr sz="900" b="1" spc="55" dirty="0">
                <a:solidFill>
                  <a:srgbClr val="231F20"/>
                </a:solidFill>
                <a:latin typeface="Arial"/>
                <a:cs typeface="Arial"/>
              </a:rPr>
              <a:t>Name………………………… </a:t>
            </a:r>
            <a:r>
              <a:rPr sz="900" b="1" spc="-80" dirty="0">
                <a:solidFill>
                  <a:srgbClr val="231F20"/>
                </a:solidFill>
                <a:latin typeface="Arial"/>
                <a:cs typeface="Arial"/>
              </a:rPr>
              <a:t>ULB</a:t>
            </a:r>
            <a:r>
              <a:rPr sz="900" b="1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b="1" spc="55" dirty="0">
                <a:solidFill>
                  <a:srgbClr val="231F20"/>
                </a:solidFill>
                <a:latin typeface="Arial"/>
                <a:cs typeface="Arial"/>
              </a:rPr>
              <a:t>Name……………………………….</a:t>
            </a:r>
            <a:endParaRPr sz="9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1.</a:t>
            </a:r>
            <a:r>
              <a:rPr sz="75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pc="-25" dirty="0">
                <a:solidFill>
                  <a:srgbClr val="231F20"/>
                </a:solidFill>
                <a:latin typeface="Arial"/>
                <a:cs typeface="Arial"/>
              </a:rPr>
              <a:t>Objective:</a:t>
            </a:r>
            <a:endParaRPr sz="750">
              <a:latin typeface="Arial"/>
              <a:cs typeface="Arial"/>
            </a:endParaRPr>
          </a:p>
          <a:p>
            <a:pPr marL="100965" indent="-88900">
              <a:lnSpc>
                <a:spcPct val="100000"/>
              </a:lnSpc>
              <a:spcBef>
                <a:spcPts val="475"/>
              </a:spcBef>
              <a:buChar char="•"/>
              <a:tabLst>
                <a:tab pos="101600" algn="l"/>
              </a:tabLst>
            </a:pPr>
            <a:r>
              <a:rPr sz="750" spc="-35" dirty="0">
                <a:solidFill>
                  <a:srgbClr val="231F20"/>
                </a:solidFill>
                <a:latin typeface="Arial"/>
                <a:cs typeface="Arial"/>
              </a:rPr>
              <a:t>Preparing </a:t>
            </a:r>
            <a:r>
              <a:rPr sz="750" spc="-50" dirty="0">
                <a:solidFill>
                  <a:srgbClr val="231F20"/>
                </a:solidFill>
                <a:latin typeface="Arial"/>
                <a:cs typeface="Arial"/>
              </a:rPr>
              <a:t>a </a:t>
            </a:r>
            <a:r>
              <a:rPr sz="750" spc="-30" dirty="0">
                <a:solidFill>
                  <a:srgbClr val="231F20"/>
                </a:solidFill>
                <a:latin typeface="Arial"/>
                <a:cs typeface="Arial"/>
              </a:rPr>
              <a:t>baseline </a:t>
            </a:r>
            <a:r>
              <a:rPr sz="750" spc="-10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sz="750" spc="-15" dirty="0">
                <a:solidFill>
                  <a:srgbClr val="231F20"/>
                </a:solidFill>
                <a:latin typeface="Arial"/>
                <a:cs typeface="Arial"/>
              </a:rPr>
              <a:t>slum information </a:t>
            </a:r>
            <a:r>
              <a:rPr sz="750" spc="5" dirty="0">
                <a:solidFill>
                  <a:srgbClr val="231F20"/>
                </a:solidFill>
                <a:latin typeface="Arial"/>
                <a:cs typeface="Arial"/>
              </a:rPr>
              <a:t>&amp; </a:t>
            </a:r>
            <a:r>
              <a:rPr sz="750" spc="-15" dirty="0">
                <a:solidFill>
                  <a:srgbClr val="231F20"/>
                </a:solidFill>
                <a:latin typeface="Arial"/>
                <a:cs typeface="Arial"/>
              </a:rPr>
              <a:t>infrastructure</a:t>
            </a:r>
            <a:r>
              <a:rPr sz="750" spc="1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pc="-35" dirty="0">
                <a:solidFill>
                  <a:srgbClr val="231F20"/>
                </a:solidFill>
                <a:latin typeface="Arial"/>
                <a:cs typeface="Arial"/>
              </a:rPr>
              <a:t>gap</a:t>
            </a:r>
            <a:endParaRPr sz="750">
              <a:latin typeface="Arial"/>
              <a:cs typeface="Arial"/>
            </a:endParaRPr>
          </a:p>
          <a:p>
            <a:pPr marL="100965" indent="-88900">
              <a:lnSpc>
                <a:spcPct val="100000"/>
              </a:lnSpc>
              <a:spcBef>
                <a:spcPts val="475"/>
              </a:spcBef>
              <a:buChar char="•"/>
              <a:tabLst>
                <a:tab pos="101600" algn="l"/>
              </a:tabLst>
            </a:pPr>
            <a:r>
              <a:rPr sz="750" spc="-25" dirty="0">
                <a:solidFill>
                  <a:srgbClr val="231F20"/>
                </a:solidFill>
                <a:latin typeface="Arial"/>
                <a:cs typeface="Arial"/>
              </a:rPr>
              <a:t>Basis </a:t>
            </a:r>
            <a:r>
              <a:rPr sz="750" spc="-10" dirty="0">
                <a:solidFill>
                  <a:srgbClr val="231F20"/>
                </a:solidFill>
                <a:latin typeface="Arial"/>
                <a:cs typeface="Arial"/>
              </a:rPr>
              <a:t>for </a:t>
            </a:r>
            <a:r>
              <a:rPr sz="750" spc="-25" dirty="0">
                <a:solidFill>
                  <a:srgbClr val="231F20"/>
                </a:solidFill>
                <a:latin typeface="Arial"/>
                <a:cs typeface="Arial"/>
              </a:rPr>
              <a:t>preparing Slum </a:t>
            </a:r>
            <a:r>
              <a:rPr sz="750" spc="-30" dirty="0">
                <a:solidFill>
                  <a:srgbClr val="231F20"/>
                </a:solidFill>
                <a:latin typeface="Arial"/>
                <a:cs typeface="Arial"/>
              </a:rPr>
              <a:t>Upgrading</a:t>
            </a:r>
            <a:r>
              <a:rPr sz="750" spc="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pc="-35" dirty="0">
                <a:solidFill>
                  <a:srgbClr val="231F20"/>
                </a:solidFill>
                <a:latin typeface="Arial"/>
                <a:cs typeface="Arial"/>
              </a:rPr>
              <a:t>Plans</a:t>
            </a:r>
            <a:endParaRPr sz="7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2. </a:t>
            </a:r>
            <a:r>
              <a:rPr sz="750" spc="-25" dirty="0">
                <a:solidFill>
                  <a:srgbClr val="231F20"/>
                </a:solidFill>
                <a:latin typeface="Arial"/>
                <a:cs typeface="Arial"/>
              </a:rPr>
              <a:t>Methods </a:t>
            </a:r>
            <a:r>
              <a:rPr sz="750" spc="-10" dirty="0">
                <a:solidFill>
                  <a:srgbClr val="231F20"/>
                </a:solidFill>
                <a:latin typeface="Arial"/>
                <a:cs typeface="Arial"/>
              </a:rPr>
              <a:t>to </a:t>
            </a:r>
            <a:r>
              <a:rPr sz="750" spc="-40" dirty="0">
                <a:solidFill>
                  <a:srgbClr val="231F20"/>
                </a:solidFill>
                <a:latin typeface="Arial"/>
                <a:cs typeface="Arial"/>
              </a:rPr>
              <a:t>be</a:t>
            </a:r>
            <a:r>
              <a:rPr sz="750" spc="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pc="-25" dirty="0">
                <a:solidFill>
                  <a:srgbClr val="231F20"/>
                </a:solidFill>
                <a:latin typeface="Arial"/>
                <a:cs typeface="Arial"/>
              </a:rPr>
              <a:t>used:</a:t>
            </a:r>
            <a:endParaRPr sz="750">
              <a:latin typeface="Arial"/>
              <a:cs typeface="Arial"/>
            </a:endParaRPr>
          </a:p>
          <a:p>
            <a:pPr marL="100965" indent="-88900">
              <a:lnSpc>
                <a:spcPct val="100000"/>
              </a:lnSpc>
              <a:spcBef>
                <a:spcPts val="475"/>
              </a:spcBef>
              <a:buChar char="•"/>
              <a:tabLst>
                <a:tab pos="101600" algn="l"/>
              </a:tabLst>
            </a:pPr>
            <a:r>
              <a:rPr sz="750" spc="-35" dirty="0">
                <a:solidFill>
                  <a:srgbClr val="231F20"/>
                </a:solidFill>
                <a:latin typeface="Arial"/>
                <a:cs typeface="Arial"/>
              </a:rPr>
              <a:t>Group </a:t>
            </a:r>
            <a:r>
              <a:rPr sz="750" spc="-15" dirty="0">
                <a:solidFill>
                  <a:srgbClr val="231F20"/>
                </a:solidFill>
                <a:latin typeface="Arial"/>
                <a:cs typeface="Arial"/>
              </a:rPr>
              <a:t>Discussion: </a:t>
            </a:r>
            <a:r>
              <a:rPr sz="750" spc="-30" dirty="0">
                <a:solidFill>
                  <a:srgbClr val="231F20"/>
                </a:solidFill>
                <a:latin typeface="Arial"/>
                <a:cs typeface="Arial"/>
              </a:rPr>
              <a:t>At least </a:t>
            </a: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2 </a:t>
            </a:r>
            <a:r>
              <a:rPr sz="750" spc="-35" dirty="0">
                <a:solidFill>
                  <a:srgbClr val="231F20"/>
                </a:solidFill>
                <a:latin typeface="Arial"/>
                <a:cs typeface="Arial"/>
              </a:rPr>
              <a:t>Group </a:t>
            </a:r>
            <a:r>
              <a:rPr sz="750" spc="-20" dirty="0">
                <a:solidFill>
                  <a:srgbClr val="231F20"/>
                </a:solidFill>
                <a:latin typeface="Arial"/>
                <a:cs typeface="Arial"/>
              </a:rPr>
              <a:t>Discussions </a:t>
            </a:r>
            <a:r>
              <a:rPr sz="750" spc="-15" dirty="0">
                <a:solidFill>
                  <a:srgbClr val="231F20"/>
                </a:solidFill>
                <a:latin typeface="Arial"/>
                <a:cs typeface="Arial"/>
              </a:rPr>
              <a:t>in </a:t>
            </a:r>
            <a:r>
              <a:rPr sz="750" spc="-35" dirty="0">
                <a:solidFill>
                  <a:srgbClr val="231F20"/>
                </a:solidFill>
                <a:latin typeface="Arial"/>
                <a:cs typeface="Arial"/>
              </a:rPr>
              <a:t>each </a:t>
            </a:r>
            <a:r>
              <a:rPr sz="750" spc="-15" dirty="0">
                <a:solidFill>
                  <a:srgbClr val="231F20"/>
                </a:solidFill>
                <a:latin typeface="Arial"/>
                <a:cs typeface="Arial"/>
              </a:rPr>
              <a:t>slum</a:t>
            </a:r>
            <a:endParaRPr sz="7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900">
              <a:latin typeface="Times New Roman"/>
              <a:cs typeface="Times New Roman"/>
            </a:endParaRPr>
          </a:p>
          <a:p>
            <a:pPr marL="117475" indent="-105410">
              <a:lnSpc>
                <a:spcPct val="100000"/>
              </a:lnSpc>
              <a:spcBef>
                <a:spcPts val="5"/>
              </a:spcBef>
              <a:buAutoNum type="arabicPeriod" startAt="3"/>
              <a:tabLst>
                <a:tab pos="118110" algn="l"/>
              </a:tabLst>
            </a:pPr>
            <a:r>
              <a:rPr sz="750" spc="-65" dirty="0">
                <a:solidFill>
                  <a:srgbClr val="231F20"/>
                </a:solidFill>
                <a:latin typeface="Arial"/>
                <a:cs typeface="Arial"/>
              </a:rPr>
              <a:t>Team</a:t>
            </a:r>
            <a:r>
              <a:rPr sz="75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pc="-20" dirty="0">
                <a:solidFill>
                  <a:srgbClr val="231F20"/>
                </a:solidFill>
                <a:latin typeface="Arial"/>
                <a:cs typeface="Arial"/>
              </a:rPr>
              <a:t>Composition:</a:t>
            </a:r>
            <a:endParaRPr sz="750">
              <a:latin typeface="Arial"/>
              <a:cs typeface="Arial"/>
            </a:endParaRPr>
          </a:p>
          <a:p>
            <a:pPr>
              <a:lnSpc>
                <a:spcPct val="100000"/>
              </a:lnSpc>
              <a:buClr>
                <a:srgbClr val="231F20"/>
              </a:buClr>
              <a:buFont typeface="Arial"/>
              <a:buAutoNum type="arabicPeriod" startAt="3"/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231F20"/>
              </a:buClr>
              <a:buFont typeface="Arial"/>
              <a:buAutoNum type="arabicPeriod" startAt="3"/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231F20"/>
              </a:buClr>
              <a:buFont typeface="Arial"/>
              <a:buAutoNum type="arabicPeriod" startAt="3"/>
            </a:pPr>
            <a:endParaRPr sz="1000">
              <a:latin typeface="Times New Roman"/>
              <a:cs typeface="Times New Roman"/>
            </a:endParaRPr>
          </a:p>
          <a:p>
            <a:pPr marL="111760">
              <a:lnSpc>
                <a:spcPct val="100000"/>
              </a:lnSpc>
            </a:pPr>
            <a:r>
              <a:rPr sz="750" spc="-25" dirty="0">
                <a:solidFill>
                  <a:srgbClr val="231F20"/>
                </a:solidFill>
                <a:latin typeface="Arial"/>
                <a:cs typeface="Arial"/>
              </a:rPr>
              <a:t>(wherever</a:t>
            </a:r>
            <a:r>
              <a:rPr sz="75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pc="-30" dirty="0">
                <a:solidFill>
                  <a:srgbClr val="231F20"/>
                </a:solidFill>
                <a:latin typeface="Arial"/>
                <a:cs typeface="Arial"/>
              </a:rPr>
              <a:t>available)</a:t>
            </a:r>
            <a:endParaRPr sz="750">
              <a:latin typeface="Arial"/>
              <a:cs typeface="Arial"/>
            </a:endParaRPr>
          </a:p>
          <a:p>
            <a:pPr marL="117475" indent="-105410">
              <a:lnSpc>
                <a:spcPct val="100000"/>
              </a:lnSpc>
              <a:spcBef>
                <a:spcPts val="475"/>
              </a:spcBef>
              <a:buAutoNum type="arabicPeriod" startAt="4"/>
              <a:tabLst>
                <a:tab pos="118110" algn="l"/>
              </a:tabLst>
            </a:pPr>
            <a:r>
              <a:rPr sz="750" spc="-20" dirty="0">
                <a:solidFill>
                  <a:srgbClr val="231F20"/>
                </a:solidFill>
                <a:latin typeface="Arial"/>
                <a:cs typeface="Arial"/>
              </a:rPr>
              <a:t>Discussion </a:t>
            </a:r>
            <a:r>
              <a:rPr sz="750" spc="-30" dirty="0">
                <a:solidFill>
                  <a:srgbClr val="231F20"/>
                </a:solidFill>
                <a:latin typeface="Arial"/>
                <a:cs typeface="Arial"/>
              </a:rPr>
              <a:t>Pointers </a:t>
            </a:r>
            <a:r>
              <a:rPr sz="750" spc="-10" dirty="0">
                <a:solidFill>
                  <a:srgbClr val="231F20"/>
                </a:solidFill>
                <a:latin typeface="Arial"/>
                <a:cs typeface="Arial"/>
              </a:rPr>
              <a:t>for </a:t>
            </a:r>
            <a:r>
              <a:rPr sz="750" spc="-15" dirty="0">
                <a:solidFill>
                  <a:srgbClr val="231F20"/>
                </a:solidFill>
                <a:latin typeface="Arial"/>
                <a:cs typeface="Arial"/>
              </a:rPr>
              <a:t>conducting </a:t>
            </a:r>
            <a:r>
              <a:rPr sz="750" spc="-35" dirty="0">
                <a:solidFill>
                  <a:srgbClr val="231F20"/>
                </a:solidFill>
                <a:latin typeface="Arial"/>
                <a:cs typeface="Arial"/>
              </a:rPr>
              <a:t>Group</a:t>
            </a:r>
            <a:r>
              <a:rPr sz="750" spc="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pc="-20" dirty="0">
                <a:solidFill>
                  <a:srgbClr val="231F20"/>
                </a:solidFill>
                <a:latin typeface="Arial"/>
                <a:cs typeface="Arial"/>
              </a:rPr>
              <a:t>Discussion</a:t>
            </a:r>
            <a:endParaRPr sz="7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750">
              <a:latin typeface="Times New Roman"/>
              <a:cs typeface="Times New Roman"/>
            </a:endParaRPr>
          </a:p>
          <a:p>
            <a:pPr marL="1343660">
              <a:lnSpc>
                <a:spcPct val="100000"/>
              </a:lnSpc>
            </a:pPr>
            <a:r>
              <a:rPr sz="750" b="1" spc="-50" dirty="0">
                <a:solidFill>
                  <a:srgbClr val="231F20"/>
                </a:solidFill>
                <a:latin typeface="Arial"/>
                <a:cs typeface="Arial"/>
              </a:rPr>
              <a:t>Table </a:t>
            </a:r>
            <a:r>
              <a:rPr sz="750" b="1" spc="-5" dirty="0">
                <a:solidFill>
                  <a:srgbClr val="231F20"/>
                </a:solidFill>
                <a:latin typeface="Arial"/>
                <a:cs typeface="Arial"/>
              </a:rPr>
              <a:t>1 </a:t>
            </a:r>
            <a:r>
              <a:rPr sz="750" b="1" spc="-25" dirty="0">
                <a:solidFill>
                  <a:srgbClr val="231F20"/>
                </a:solidFill>
                <a:latin typeface="Arial"/>
                <a:cs typeface="Arial"/>
              </a:rPr>
              <a:t>: </a:t>
            </a:r>
            <a:r>
              <a:rPr sz="750" b="1" spc="-40" dirty="0">
                <a:solidFill>
                  <a:srgbClr val="231F20"/>
                </a:solidFill>
                <a:latin typeface="Arial"/>
                <a:cs typeface="Arial"/>
              </a:rPr>
              <a:t>General </a:t>
            </a:r>
            <a:r>
              <a:rPr sz="750" b="1" spc="-35" dirty="0">
                <a:solidFill>
                  <a:srgbClr val="231F20"/>
                </a:solidFill>
                <a:latin typeface="Arial"/>
                <a:cs typeface="Arial"/>
              </a:rPr>
              <a:t>information </a:t>
            </a:r>
            <a:r>
              <a:rPr sz="750" b="1" spc="-45" dirty="0">
                <a:solidFill>
                  <a:srgbClr val="231F20"/>
                </a:solidFill>
                <a:latin typeface="Arial"/>
                <a:cs typeface="Arial"/>
              </a:rPr>
              <a:t>about </a:t>
            </a:r>
            <a:r>
              <a:rPr sz="750" b="1" spc="-40" dirty="0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sz="750" b="1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Arial"/>
                <a:cs typeface="Arial"/>
              </a:rPr>
              <a:t>slum</a:t>
            </a:r>
            <a:endParaRPr sz="750">
              <a:latin typeface="Arial"/>
              <a:cs typeface="Arial"/>
            </a:endParaRPr>
          </a:p>
        </p:txBody>
      </p:sp>
      <p:graphicFrame>
        <p:nvGraphicFramePr>
          <p:cNvPr id="13" name="object 13"/>
          <p:cNvGraphicFramePr>
            <a:graphicFrameLocks noGrp="1"/>
          </p:cNvGraphicFramePr>
          <p:nvPr/>
        </p:nvGraphicFramePr>
        <p:xfrm>
          <a:off x="884613" y="4720931"/>
          <a:ext cx="4556759" cy="21976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85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10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923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750" b="1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A. </a:t>
                      </a:r>
                      <a:r>
                        <a:rPr sz="750" b="1" spc="-7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GENERAL</a:t>
                      </a:r>
                      <a:r>
                        <a:rPr sz="750" b="1" spc="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50" b="1" spc="-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PROFILE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27305" marB="0">
                    <a:lnL w="317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317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3175">
                      <a:solidFill>
                        <a:srgbClr val="2E6EB7"/>
                      </a:solidFill>
                      <a:prstDash val="solid"/>
                    </a:lnR>
                    <a:lnT w="317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4726">
                <a:tc>
                  <a:txBody>
                    <a:bodyPr/>
                    <a:lstStyle/>
                    <a:p>
                      <a:pPr marL="262255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75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 </a:t>
                      </a:r>
                      <a:r>
                        <a:rPr sz="75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Ward</a:t>
                      </a:r>
                      <a:r>
                        <a:rPr sz="75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5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No.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56515" marB="0">
                    <a:lnL w="317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317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446">
                <a:tc>
                  <a:txBody>
                    <a:bodyPr/>
                    <a:lstStyle/>
                    <a:p>
                      <a:pPr marL="26225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75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 </a:t>
                      </a:r>
                      <a:r>
                        <a:rPr sz="75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Slum </a:t>
                      </a:r>
                      <a:r>
                        <a:rPr sz="75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 </a:t>
                      </a:r>
                      <a:r>
                        <a:rPr sz="75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as per </a:t>
                      </a:r>
                      <a:r>
                        <a:rPr sz="750" spc="-4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ULB</a:t>
                      </a:r>
                      <a:r>
                        <a:rPr sz="750" spc="9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5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record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19685" marB="0">
                    <a:lnL w="317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317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7686">
                <a:tc>
                  <a:txBody>
                    <a:bodyPr/>
                    <a:lstStyle/>
                    <a:p>
                      <a:pPr marL="367665" marR="786765" indent="-106045">
                        <a:lnSpc>
                          <a:spcPct val="102299"/>
                        </a:lnSpc>
                        <a:spcBef>
                          <a:spcPts val="209"/>
                        </a:spcBef>
                      </a:pPr>
                      <a:r>
                        <a:rPr sz="75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3. </a:t>
                      </a:r>
                      <a:r>
                        <a:rPr sz="75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Slum </a:t>
                      </a:r>
                      <a:r>
                        <a:rPr sz="75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 </a:t>
                      </a:r>
                      <a:r>
                        <a:rPr sz="75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as per </a:t>
                      </a:r>
                      <a:r>
                        <a:rPr sz="75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local </a:t>
                      </a:r>
                      <a:r>
                        <a:rPr sz="75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community  </a:t>
                      </a:r>
                      <a:r>
                        <a:rPr sz="75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(if </a:t>
                      </a:r>
                      <a:r>
                        <a:rPr sz="75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different </a:t>
                      </a:r>
                      <a:r>
                        <a:rPr sz="75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from </a:t>
                      </a:r>
                      <a:r>
                        <a:rPr sz="75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the </a:t>
                      </a:r>
                      <a:r>
                        <a:rPr sz="750" spc="-4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ULB</a:t>
                      </a:r>
                      <a:r>
                        <a:rPr sz="750" spc="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5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record)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26669" marB="0">
                    <a:lnL w="317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317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326">
                <a:tc>
                  <a:txBody>
                    <a:bodyPr/>
                    <a:lstStyle/>
                    <a:p>
                      <a:pPr marL="26225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75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4. </a:t>
                      </a:r>
                      <a:r>
                        <a:rPr sz="750" spc="-4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75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no. </a:t>
                      </a:r>
                      <a:r>
                        <a:rPr sz="75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75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slum</a:t>
                      </a:r>
                      <a:r>
                        <a:rPr sz="750" spc="4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5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households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317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317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5686">
                <a:tc>
                  <a:txBody>
                    <a:bodyPr/>
                    <a:lstStyle/>
                    <a:p>
                      <a:pPr marL="26225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75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5. </a:t>
                      </a:r>
                      <a:r>
                        <a:rPr sz="750" spc="-4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75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inner </a:t>
                      </a:r>
                      <a:r>
                        <a:rPr sz="75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road/ </a:t>
                      </a:r>
                      <a:r>
                        <a:rPr sz="75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street length </a:t>
                      </a:r>
                      <a:r>
                        <a:rPr sz="75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 </a:t>
                      </a:r>
                      <a:r>
                        <a:rPr sz="75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the </a:t>
                      </a:r>
                      <a:r>
                        <a:rPr sz="75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slum </a:t>
                      </a:r>
                      <a:r>
                        <a:rPr sz="75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(in</a:t>
                      </a:r>
                      <a:r>
                        <a:rPr sz="750" spc="1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5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km)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32384" marB="0">
                    <a:lnL w="317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317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5446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750" b="1" spc="-4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B. </a:t>
                      </a:r>
                      <a:r>
                        <a:rPr sz="750" b="1" spc="-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DWELLING </a:t>
                      </a:r>
                      <a:r>
                        <a:rPr sz="750" b="1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UNIT</a:t>
                      </a:r>
                      <a:r>
                        <a:rPr sz="750" b="1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TYPE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53340" marB="0">
                    <a:lnL w="317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317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5684">
                <a:tc>
                  <a:txBody>
                    <a:bodyPr/>
                    <a:lstStyle/>
                    <a:p>
                      <a:pPr marL="26225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75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6. </a:t>
                      </a:r>
                      <a:r>
                        <a:rPr sz="750" spc="-4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75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 </a:t>
                      </a:r>
                      <a:r>
                        <a:rPr sz="75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75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Dwelling</a:t>
                      </a:r>
                      <a:r>
                        <a:rPr sz="750" spc="4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5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Units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33020" marB="0">
                    <a:lnL w="317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317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5202">
                <a:tc>
                  <a:txBody>
                    <a:bodyPr/>
                    <a:lstStyle/>
                    <a:p>
                      <a:pPr marL="262255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75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7. </a:t>
                      </a:r>
                      <a:r>
                        <a:rPr sz="75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No. </a:t>
                      </a:r>
                      <a:r>
                        <a:rPr sz="75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75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Pucca</a:t>
                      </a:r>
                      <a:r>
                        <a:rPr sz="750" spc="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5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houses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50165" marB="0">
                    <a:lnL w="317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317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0087">
                <a:tc>
                  <a:txBody>
                    <a:bodyPr/>
                    <a:lstStyle/>
                    <a:p>
                      <a:pPr marL="26225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75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8. </a:t>
                      </a:r>
                      <a:r>
                        <a:rPr sz="75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No. </a:t>
                      </a:r>
                      <a:r>
                        <a:rPr sz="75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75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Semi-Pucca</a:t>
                      </a:r>
                      <a:r>
                        <a:rPr sz="750" spc="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5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houses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46990" marB="0">
                    <a:lnL w="317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317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8088">
                <a:tc>
                  <a:txBody>
                    <a:bodyPr/>
                    <a:lstStyle/>
                    <a:p>
                      <a:pPr marL="26225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75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9. </a:t>
                      </a:r>
                      <a:r>
                        <a:rPr sz="75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No. </a:t>
                      </a:r>
                      <a:r>
                        <a:rPr sz="75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75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Kutchha</a:t>
                      </a:r>
                      <a:r>
                        <a:rPr sz="750" spc="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5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houses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317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317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317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3175">
                      <a:solidFill>
                        <a:srgbClr val="2E6EB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4" name="object 14"/>
          <p:cNvSpPr/>
          <p:nvPr/>
        </p:nvSpPr>
        <p:spPr>
          <a:xfrm>
            <a:off x="2795050" y="1515949"/>
            <a:ext cx="739140" cy="200025"/>
          </a:xfrm>
          <a:custGeom>
            <a:avLst/>
            <a:gdLst/>
            <a:ahLst/>
            <a:cxnLst/>
            <a:rect l="l" t="t" r="r" b="b"/>
            <a:pathLst>
              <a:path w="739139" h="200025">
                <a:moveTo>
                  <a:pt x="738637" y="0"/>
                </a:moveTo>
                <a:lnTo>
                  <a:pt x="0" y="0"/>
                </a:lnTo>
                <a:lnTo>
                  <a:pt x="0" y="154882"/>
                </a:lnTo>
                <a:lnTo>
                  <a:pt x="3855" y="172355"/>
                </a:lnTo>
                <a:lnTo>
                  <a:pt x="14354" y="186663"/>
                </a:lnTo>
                <a:lnTo>
                  <a:pt x="29892" y="196331"/>
                </a:lnTo>
                <a:lnTo>
                  <a:pt x="48867" y="199882"/>
                </a:lnTo>
                <a:lnTo>
                  <a:pt x="689771" y="199882"/>
                </a:lnTo>
                <a:lnTo>
                  <a:pt x="708745" y="196331"/>
                </a:lnTo>
                <a:lnTo>
                  <a:pt x="724283" y="186663"/>
                </a:lnTo>
                <a:lnTo>
                  <a:pt x="734781" y="172355"/>
                </a:lnTo>
                <a:lnTo>
                  <a:pt x="738637" y="154882"/>
                </a:lnTo>
                <a:lnTo>
                  <a:pt x="738637" y="0"/>
                </a:lnTo>
                <a:close/>
              </a:path>
            </a:pathLst>
          </a:custGeom>
          <a:solidFill>
            <a:srgbClr val="2E6E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1022249" y="1468080"/>
            <a:ext cx="4283075" cy="529590"/>
          </a:xfrm>
          <a:prstGeom prst="rect">
            <a:avLst/>
          </a:prstGeom>
        </p:spPr>
        <p:txBody>
          <a:bodyPr vert="horz" wrap="square" lIns="0" tIns="8001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630"/>
              </a:spcBef>
            </a:pPr>
            <a:r>
              <a:rPr sz="900" b="1" spc="-60" dirty="0">
                <a:solidFill>
                  <a:srgbClr val="FFFFFF"/>
                </a:solidFill>
                <a:latin typeface="Arial"/>
                <a:cs typeface="Arial"/>
              </a:rPr>
              <a:t>Annexure</a:t>
            </a:r>
            <a:r>
              <a:rPr sz="9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b="1" spc="-5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900">
              <a:latin typeface="Arial"/>
              <a:cs typeface="Arial"/>
            </a:endParaRPr>
          </a:p>
          <a:p>
            <a:pPr marL="1270" algn="ctr">
              <a:lnSpc>
                <a:spcPct val="100000"/>
              </a:lnSpc>
              <a:spcBef>
                <a:spcPts val="490"/>
              </a:spcBef>
            </a:pPr>
            <a:r>
              <a:rPr sz="850" b="1" spc="-50" dirty="0">
                <a:solidFill>
                  <a:srgbClr val="FFFFFF"/>
                </a:solidFill>
                <a:latin typeface="Arial"/>
                <a:cs typeface="Arial"/>
              </a:rPr>
              <a:t>Format </a:t>
            </a:r>
            <a:r>
              <a:rPr sz="850" b="1" spc="-45" dirty="0">
                <a:solidFill>
                  <a:srgbClr val="FFFFFF"/>
                </a:solidFill>
                <a:latin typeface="Arial"/>
                <a:cs typeface="Arial"/>
              </a:rPr>
              <a:t>for </a:t>
            </a:r>
            <a:r>
              <a:rPr sz="850" b="1" spc="-40" dirty="0">
                <a:solidFill>
                  <a:srgbClr val="FFFFFF"/>
                </a:solidFill>
                <a:latin typeface="Arial"/>
                <a:cs typeface="Arial"/>
              </a:rPr>
              <a:t>Participatory Infrastructure </a:t>
            </a:r>
            <a:r>
              <a:rPr sz="850" b="1" spc="-55" dirty="0">
                <a:solidFill>
                  <a:srgbClr val="FFFFFF"/>
                </a:solidFill>
                <a:latin typeface="Arial"/>
                <a:cs typeface="Arial"/>
              </a:rPr>
              <a:t>Needs </a:t>
            </a:r>
            <a:r>
              <a:rPr sz="850" b="1" spc="-60" dirty="0">
                <a:solidFill>
                  <a:srgbClr val="FFFFFF"/>
                </a:solidFill>
                <a:latin typeface="Arial"/>
                <a:cs typeface="Arial"/>
              </a:rPr>
              <a:t>Assessment</a:t>
            </a:r>
            <a:r>
              <a:rPr sz="850" b="1" spc="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50" b="1" spc="-30" dirty="0">
                <a:solidFill>
                  <a:srgbClr val="FFFFFF"/>
                </a:solidFill>
                <a:latin typeface="Arial"/>
                <a:cs typeface="Arial"/>
              </a:rPr>
              <a:t>(PINA)</a:t>
            </a:r>
            <a:endParaRPr sz="8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60"/>
              </a:spcBef>
            </a:pPr>
            <a:r>
              <a:rPr sz="650" spc="-15" dirty="0">
                <a:solidFill>
                  <a:srgbClr val="FFFFFF"/>
                </a:solidFill>
                <a:latin typeface="Arial"/>
                <a:cs typeface="Arial"/>
              </a:rPr>
              <a:t>(This</a:t>
            </a:r>
            <a:r>
              <a:rPr sz="65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50" spc="-10" dirty="0">
                <a:solidFill>
                  <a:srgbClr val="FFFFFF"/>
                </a:solidFill>
                <a:latin typeface="Arial"/>
                <a:cs typeface="Arial"/>
              </a:rPr>
              <a:t>format</a:t>
            </a:r>
            <a:r>
              <a:rPr sz="65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50" dirty="0">
                <a:solidFill>
                  <a:srgbClr val="FFFFFF"/>
                </a:solidFill>
                <a:latin typeface="Arial"/>
                <a:cs typeface="Arial"/>
              </a:rPr>
              <a:t>will</a:t>
            </a:r>
            <a:r>
              <a:rPr sz="65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50" spc="-30" dirty="0">
                <a:solidFill>
                  <a:srgbClr val="FFFFFF"/>
                </a:solidFill>
                <a:latin typeface="Arial"/>
                <a:cs typeface="Arial"/>
              </a:rPr>
              <a:t>be</a:t>
            </a:r>
            <a:r>
              <a:rPr sz="65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50" spc="-25" dirty="0">
                <a:solidFill>
                  <a:srgbClr val="FFFFFF"/>
                </a:solidFill>
                <a:latin typeface="Arial"/>
                <a:cs typeface="Arial"/>
              </a:rPr>
              <a:t>used</a:t>
            </a:r>
            <a:r>
              <a:rPr sz="65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50" spc="-5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65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50" spc="-10" dirty="0">
                <a:solidFill>
                  <a:srgbClr val="FFFFFF"/>
                </a:solidFill>
                <a:latin typeface="Arial"/>
                <a:cs typeface="Arial"/>
              </a:rPr>
              <a:t>conduct</a:t>
            </a:r>
            <a:r>
              <a:rPr sz="65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50" spc="-4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65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50" spc="-10" dirty="0">
                <a:solidFill>
                  <a:srgbClr val="FFFFFF"/>
                </a:solidFill>
                <a:latin typeface="Arial"/>
                <a:cs typeface="Arial"/>
              </a:rPr>
              <a:t>Participatory</a:t>
            </a:r>
            <a:r>
              <a:rPr sz="65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50" spc="-10" dirty="0">
                <a:solidFill>
                  <a:srgbClr val="FFFFFF"/>
                </a:solidFill>
                <a:latin typeface="Arial"/>
                <a:cs typeface="Arial"/>
              </a:rPr>
              <a:t>Infrastructure</a:t>
            </a:r>
            <a:r>
              <a:rPr sz="65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50" spc="-30" dirty="0">
                <a:solidFill>
                  <a:srgbClr val="FFFFFF"/>
                </a:solidFill>
                <a:latin typeface="Arial"/>
                <a:cs typeface="Arial"/>
              </a:rPr>
              <a:t>Needs</a:t>
            </a:r>
            <a:r>
              <a:rPr sz="65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50" spc="-20" dirty="0">
                <a:solidFill>
                  <a:srgbClr val="FFFFFF"/>
                </a:solidFill>
                <a:latin typeface="Arial"/>
                <a:cs typeface="Arial"/>
              </a:rPr>
              <a:t>Assessment</a:t>
            </a:r>
            <a:r>
              <a:rPr sz="65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50" spc="-25" dirty="0">
                <a:solidFill>
                  <a:srgbClr val="FFFFFF"/>
                </a:solidFill>
                <a:latin typeface="Arial"/>
                <a:cs typeface="Arial"/>
              </a:rPr>
              <a:t>(PINA)</a:t>
            </a:r>
            <a:r>
              <a:rPr sz="65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50" spc="-1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65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50" spc="-20" dirty="0">
                <a:solidFill>
                  <a:srgbClr val="FFFFFF"/>
                </a:solidFill>
                <a:latin typeface="Arial"/>
                <a:cs typeface="Arial"/>
              </a:rPr>
              <a:t>all</a:t>
            </a:r>
            <a:r>
              <a:rPr sz="65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50" spc="-2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65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50" spc="-10" dirty="0">
                <a:solidFill>
                  <a:srgbClr val="FFFFFF"/>
                </a:solidFill>
                <a:latin typeface="Arial"/>
                <a:cs typeface="Arial"/>
              </a:rPr>
              <a:t>slums</a:t>
            </a:r>
            <a:r>
              <a:rPr sz="65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50" spc="-5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65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50" spc="-2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65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50" spc="-20" dirty="0">
                <a:solidFill>
                  <a:srgbClr val="FFFFFF"/>
                </a:solidFill>
                <a:latin typeface="Arial"/>
                <a:cs typeface="Arial"/>
              </a:rPr>
              <a:t>ULB.)</a:t>
            </a:r>
            <a:endParaRPr sz="65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883855" y="6232551"/>
            <a:ext cx="2016760" cy="1358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700" b="1" spc="-45" dirty="0">
                <a:solidFill>
                  <a:srgbClr val="231F20"/>
                </a:solidFill>
                <a:latin typeface="Arial"/>
                <a:cs typeface="Arial"/>
              </a:rPr>
              <a:t>Table </a:t>
            </a:r>
            <a:r>
              <a:rPr sz="700" b="1" dirty="0">
                <a:solidFill>
                  <a:srgbClr val="231F20"/>
                </a:solidFill>
                <a:latin typeface="Arial"/>
                <a:cs typeface="Arial"/>
              </a:rPr>
              <a:t>3 </a:t>
            </a:r>
            <a:r>
              <a:rPr sz="700" b="1" spc="-20" dirty="0">
                <a:solidFill>
                  <a:srgbClr val="231F20"/>
                </a:solidFill>
                <a:latin typeface="Arial"/>
                <a:cs typeface="Arial"/>
              </a:rPr>
              <a:t>: </a:t>
            </a:r>
            <a:r>
              <a:rPr sz="700" b="1" spc="-30" dirty="0">
                <a:solidFill>
                  <a:srgbClr val="231F20"/>
                </a:solidFill>
                <a:latin typeface="Arial"/>
                <a:cs typeface="Arial"/>
              </a:rPr>
              <a:t>Solid waste </a:t>
            </a:r>
            <a:r>
              <a:rPr sz="700" b="1" spc="-35" dirty="0">
                <a:solidFill>
                  <a:srgbClr val="231F20"/>
                </a:solidFill>
                <a:latin typeface="Arial"/>
                <a:cs typeface="Arial"/>
              </a:rPr>
              <a:t>disposal </a:t>
            </a:r>
            <a:r>
              <a:rPr sz="700" b="1" spc="-20" dirty="0">
                <a:solidFill>
                  <a:srgbClr val="231F20"/>
                </a:solidFill>
                <a:latin typeface="Arial"/>
                <a:cs typeface="Arial"/>
              </a:rPr>
              <a:t>facilities </a:t>
            </a:r>
            <a:r>
              <a:rPr sz="700" b="1" spc="-30" dirty="0">
                <a:solidFill>
                  <a:srgbClr val="231F20"/>
                </a:solidFill>
                <a:latin typeface="Arial"/>
                <a:cs typeface="Arial"/>
              </a:rPr>
              <a:t>in the</a:t>
            </a:r>
            <a:r>
              <a:rPr sz="700" b="1" spc="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00" b="1" spc="-35" dirty="0">
                <a:solidFill>
                  <a:srgbClr val="231F20"/>
                </a:solidFill>
                <a:latin typeface="Arial"/>
                <a:cs typeface="Arial"/>
              </a:rPr>
              <a:t>slum</a:t>
            </a:r>
            <a:endParaRPr sz="70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696423" y="6406491"/>
            <a:ext cx="4306570" cy="470534"/>
          </a:xfrm>
          <a:custGeom>
            <a:avLst/>
            <a:gdLst/>
            <a:ahLst/>
            <a:cxnLst/>
            <a:rect l="l" t="t" r="r" b="b"/>
            <a:pathLst>
              <a:path w="4306570" h="470534">
                <a:moveTo>
                  <a:pt x="0" y="0"/>
                </a:moveTo>
                <a:lnTo>
                  <a:pt x="0" y="469968"/>
                </a:lnTo>
                <a:lnTo>
                  <a:pt x="4306460" y="469968"/>
                </a:lnTo>
                <a:lnTo>
                  <a:pt x="430646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8" name="object 18"/>
          <p:cNvGraphicFramePr>
            <a:graphicFrameLocks noGrp="1"/>
          </p:cNvGraphicFramePr>
          <p:nvPr/>
        </p:nvGraphicFramePr>
        <p:xfrm>
          <a:off x="5693250" y="6403318"/>
          <a:ext cx="4305935" cy="4699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43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24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0487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700" b="1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SOLID </a:t>
                      </a:r>
                      <a:r>
                        <a:rPr sz="700" b="1" spc="-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WASTE</a:t>
                      </a:r>
                      <a:r>
                        <a:rPr sz="700" b="1" spc="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b="1" spc="-4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DISPOSAL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6670" marB="0">
                    <a:lnL w="6350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6350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6350">
                      <a:solidFill>
                        <a:srgbClr val="2E6EB7"/>
                      </a:solidFill>
                      <a:prstDash val="solid"/>
                    </a:lnR>
                    <a:lnT w="6350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9481">
                <a:tc>
                  <a:txBody>
                    <a:bodyPr/>
                    <a:lstStyle/>
                    <a:p>
                      <a:pPr marL="247650" marR="712470">
                        <a:lnSpc>
                          <a:spcPct val="103600"/>
                        </a:lnSpc>
                        <a:spcBef>
                          <a:spcPts val="400"/>
                        </a:spcBef>
                      </a:pPr>
                      <a:r>
                        <a:rPr sz="7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Door-to-door collection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70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garbage </a:t>
                      </a:r>
                      <a:r>
                        <a:rPr sz="70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and  </a:t>
                      </a:r>
                      <a:r>
                        <a:rPr sz="7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road cleaning taking place</a:t>
                      </a:r>
                      <a:r>
                        <a:rPr sz="700" spc="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(Yes/No)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50800" marB="0">
                    <a:lnL w="6350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6350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6350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6350">
                      <a:solidFill>
                        <a:srgbClr val="2E6EB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9" name="object 19"/>
          <p:cNvSpPr txBox="1"/>
          <p:nvPr/>
        </p:nvSpPr>
        <p:spPr>
          <a:xfrm>
            <a:off x="6859508" y="1522888"/>
            <a:ext cx="2083435" cy="1358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700" b="1" spc="-45" dirty="0">
                <a:solidFill>
                  <a:srgbClr val="231F20"/>
                </a:solidFill>
                <a:latin typeface="Arial"/>
                <a:cs typeface="Arial"/>
              </a:rPr>
              <a:t>Table </a:t>
            </a:r>
            <a:r>
              <a:rPr sz="700" b="1" dirty="0">
                <a:solidFill>
                  <a:srgbClr val="231F20"/>
                </a:solidFill>
                <a:latin typeface="Arial"/>
                <a:cs typeface="Arial"/>
              </a:rPr>
              <a:t>2 </a:t>
            </a:r>
            <a:r>
              <a:rPr sz="700" b="1" spc="-20" dirty="0">
                <a:solidFill>
                  <a:srgbClr val="231F20"/>
                </a:solidFill>
                <a:latin typeface="Arial"/>
                <a:cs typeface="Arial"/>
              </a:rPr>
              <a:t>: </a:t>
            </a:r>
            <a:r>
              <a:rPr sz="700" b="1" spc="-25" dirty="0">
                <a:solidFill>
                  <a:srgbClr val="231F20"/>
                </a:solidFill>
                <a:latin typeface="Arial"/>
                <a:cs typeface="Arial"/>
              </a:rPr>
              <a:t>Primary </a:t>
            </a:r>
            <a:r>
              <a:rPr sz="700" b="1" spc="-30" dirty="0">
                <a:solidFill>
                  <a:srgbClr val="231F20"/>
                </a:solidFill>
                <a:latin typeface="Arial"/>
                <a:cs typeface="Arial"/>
              </a:rPr>
              <a:t>infrastructure </a:t>
            </a:r>
            <a:r>
              <a:rPr sz="700" b="1" spc="-20" dirty="0">
                <a:solidFill>
                  <a:srgbClr val="231F20"/>
                </a:solidFill>
                <a:latin typeface="Arial"/>
                <a:cs typeface="Arial"/>
              </a:rPr>
              <a:t>facilities </a:t>
            </a:r>
            <a:r>
              <a:rPr sz="700" b="1" spc="-30" dirty="0">
                <a:solidFill>
                  <a:srgbClr val="231F20"/>
                </a:solidFill>
                <a:latin typeface="Arial"/>
                <a:cs typeface="Arial"/>
              </a:rPr>
              <a:t>in the</a:t>
            </a:r>
            <a:r>
              <a:rPr sz="700" b="1" spc="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00" b="1" spc="-35" dirty="0">
                <a:solidFill>
                  <a:srgbClr val="231F20"/>
                </a:solidFill>
                <a:latin typeface="Arial"/>
                <a:cs typeface="Arial"/>
              </a:rPr>
              <a:t>slum</a:t>
            </a:r>
            <a:endParaRPr sz="700">
              <a:latin typeface="Arial"/>
              <a:cs typeface="Arial"/>
            </a:endParaRPr>
          </a:p>
        </p:txBody>
      </p:sp>
      <p:graphicFrame>
        <p:nvGraphicFramePr>
          <p:cNvPr id="20" name="object 20"/>
          <p:cNvGraphicFramePr>
            <a:graphicFrameLocks noGrp="1"/>
          </p:cNvGraphicFramePr>
          <p:nvPr/>
        </p:nvGraphicFramePr>
        <p:xfrm>
          <a:off x="5692610" y="1668803"/>
          <a:ext cx="4305934" cy="44934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43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18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06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0487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700" b="1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A. </a:t>
                      </a:r>
                      <a:r>
                        <a:rPr sz="700" b="1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WATER</a:t>
                      </a:r>
                      <a:r>
                        <a:rPr sz="700" b="1" spc="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b="1" spc="-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SUPPLY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6670" marB="0">
                    <a:lnL w="6350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6350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6350">
                      <a:solidFill>
                        <a:srgbClr val="2E6EB7"/>
                      </a:solidFill>
                      <a:prstDash val="solid"/>
                    </a:lnR>
                    <a:lnT w="6350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8463">
                <a:tc>
                  <a:txBody>
                    <a:bodyPr/>
                    <a:lstStyle/>
                    <a:p>
                      <a:pPr marL="247650" marR="667385">
                        <a:lnSpc>
                          <a:spcPts val="869"/>
                        </a:lnSpc>
                        <a:spcBef>
                          <a:spcPts val="285"/>
                        </a:spcBef>
                      </a:pPr>
                      <a:r>
                        <a:rPr sz="7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 </a:t>
                      </a:r>
                      <a:r>
                        <a:rPr sz="7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Is </a:t>
                      </a:r>
                      <a:r>
                        <a:rPr sz="7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piped </a:t>
                      </a:r>
                      <a:r>
                        <a:rPr sz="7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water 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supply </a:t>
                      </a:r>
                      <a:r>
                        <a:rPr sz="70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available at the  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slum </a:t>
                      </a:r>
                      <a:r>
                        <a:rPr sz="7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street level? 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(inside slum </a:t>
                      </a:r>
                      <a:r>
                        <a:rPr sz="70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area)  [YES/NO]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247650">
                        <a:lnSpc>
                          <a:spcPts val="835"/>
                        </a:lnSpc>
                      </a:pPr>
                      <a:r>
                        <a:rPr sz="7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If </a:t>
                      </a:r>
                      <a:r>
                        <a:rPr sz="700" spc="-4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NO, </a:t>
                      </a:r>
                      <a:r>
                        <a:rPr sz="7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move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700" spc="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Q3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6350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6350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8721">
                <a:tc>
                  <a:txBody>
                    <a:bodyPr/>
                    <a:lstStyle/>
                    <a:p>
                      <a:pPr marL="247650" marR="480059">
                        <a:lnSpc>
                          <a:spcPct val="103600"/>
                        </a:lnSpc>
                        <a:spcBef>
                          <a:spcPts val="240"/>
                        </a:spcBef>
                      </a:pPr>
                      <a:r>
                        <a:rPr sz="7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 </a:t>
                      </a:r>
                      <a:r>
                        <a:rPr sz="7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Dwelling 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units 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with </a:t>
                      </a:r>
                      <a:r>
                        <a:rPr sz="7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 </a:t>
                      </a:r>
                      <a:r>
                        <a:rPr sz="7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water 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supply </a:t>
                      </a:r>
                      <a:r>
                        <a:rPr sz="7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pipeline  </a:t>
                      </a:r>
                      <a:r>
                        <a:rPr sz="70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at the </a:t>
                      </a:r>
                      <a:r>
                        <a:rPr sz="7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street</a:t>
                      </a:r>
                      <a:r>
                        <a:rPr sz="700" spc="4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level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6350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7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Number: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3429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70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Percentage: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3429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6350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8799">
                <a:tc>
                  <a:txBody>
                    <a:bodyPr/>
                    <a:lstStyle/>
                    <a:p>
                      <a:pPr marL="24765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7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3. </a:t>
                      </a:r>
                      <a:r>
                        <a:rPr sz="7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Which 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is </a:t>
                      </a:r>
                      <a:r>
                        <a:rPr sz="70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the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primary</a:t>
                      </a:r>
                      <a:r>
                        <a:rPr sz="700" spc="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source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247650" marR="231140">
                        <a:lnSpc>
                          <a:spcPts val="869"/>
                        </a:lnSpc>
                        <a:spcBef>
                          <a:spcPts val="35"/>
                        </a:spcBef>
                      </a:pPr>
                      <a:r>
                        <a:rPr sz="7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(if </a:t>
                      </a:r>
                      <a:r>
                        <a:rPr sz="70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 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 </a:t>
                      </a:r>
                      <a:r>
                        <a:rPr sz="7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Q1)/supplementary source </a:t>
                      </a:r>
                      <a:r>
                        <a:rPr sz="7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(if </a:t>
                      </a:r>
                      <a:r>
                        <a:rPr sz="70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Yes 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 </a:t>
                      </a:r>
                      <a:r>
                        <a:rPr sz="70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Q1)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 </a:t>
                      </a:r>
                      <a:r>
                        <a:rPr sz="7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potable </a:t>
                      </a:r>
                      <a:r>
                        <a:rPr sz="7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water 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supply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700" spc="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residents?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247650" marR="297815">
                        <a:lnSpc>
                          <a:spcPts val="869"/>
                        </a:lnSpc>
                      </a:pPr>
                      <a:r>
                        <a:rPr sz="7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(Public </a:t>
                      </a:r>
                      <a:r>
                        <a:rPr sz="7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tap 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– 01; </a:t>
                      </a:r>
                      <a:r>
                        <a:rPr sz="700" spc="-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Tube 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well 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– 02; </a:t>
                      </a:r>
                      <a:r>
                        <a:rPr sz="7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Open 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well 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– 03;  </a:t>
                      </a:r>
                      <a:r>
                        <a:rPr sz="7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Pond/river/canal 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– 03; </a:t>
                      </a:r>
                      <a:r>
                        <a:rPr sz="70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Bore 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well 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– 04; </a:t>
                      </a:r>
                      <a:r>
                        <a:rPr sz="7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other 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–</a:t>
                      </a:r>
                      <a:r>
                        <a:rPr sz="700" spc="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05)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7620" marB="0">
                    <a:lnL w="6350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70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Remarks: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L w="9525">
                      <a:solidFill>
                        <a:srgbClr val="2E6EB7"/>
                      </a:solidFill>
                      <a:prstDash val="solid"/>
                    </a:lnL>
                    <a:lnR w="6350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9152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700" b="1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B. </a:t>
                      </a:r>
                      <a:r>
                        <a:rPr sz="700" b="1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PUCCA</a:t>
                      </a:r>
                      <a:r>
                        <a:rPr sz="700" b="1" spc="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b="1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ROADS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lnL w="6350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6350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2302">
                <a:tc>
                  <a:txBody>
                    <a:bodyPr/>
                    <a:lstStyle/>
                    <a:p>
                      <a:pPr marL="247650" marR="193675">
                        <a:lnSpc>
                          <a:spcPct val="103600"/>
                        </a:lnSpc>
                        <a:spcBef>
                          <a:spcPts val="30"/>
                        </a:spcBef>
                      </a:pPr>
                      <a:r>
                        <a:rPr sz="7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4. </a:t>
                      </a:r>
                      <a:r>
                        <a:rPr sz="7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Dwelling Units </a:t>
                      </a:r>
                      <a:r>
                        <a:rPr sz="7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having </a:t>
                      </a:r>
                      <a:r>
                        <a:rPr sz="7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access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 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public </a:t>
                      </a:r>
                      <a:r>
                        <a:rPr sz="7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road/street 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(within slum)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lnL w="6350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7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Number: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3175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70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Percentage: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3175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6350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8119">
                <a:tc>
                  <a:txBody>
                    <a:bodyPr/>
                    <a:lstStyle/>
                    <a:p>
                      <a:pPr marL="24765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7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5. </a:t>
                      </a:r>
                      <a:r>
                        <a:rPr sz="7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Length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7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inner 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pucca </a:t>
                      </a:r>
                      <a:r>
                        <a:rPr sz="7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road/streets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(in</a:t>
                      </a:r>
                      <a:r>
                        <a:rPr sz="700" spc="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Km)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L w="6350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5244">
                        <a:lnSpc>
                          <a:spcPts val="825"/>
                        </a:lnSpc>
                      </a:pPr>
                      <a:r>
                        <a:rPr sz="7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Length: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ts val="825"/>
                        </a:lnSpc>
                      </a:pPr>
                      <a:r>
                        <a:rPr sz="70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Percentage: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6350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2044">
                <a:tc>
                  <a:txBody>
                    <a:bodyPr/>
                    <a:lstStyle/>
                    <a:p>
                      <a:pPr marL="84455">
                        <a:lnSpc>
                          <a:spcPts val="819"/>
                        </a:lnSpc>
                        <a:spcBef>
                          <a:spcPts val="114"/>
                        </a:spcBef>
                      </a:pPr>
                      <a:r>
                        <a:rPr sz="700" b="1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C. </a:t>
                      </a:r>
                      <a:r>
                        <a:rPr sz="700" b="1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PUCCA </a:t>
                      </a:r>
                      <a:r>
                        <a:rPr sz="700" b="1" spc="-4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STORM </a:t>
                      </a:r>
                      <a:r>
                        <a:rPr sz="700" b="1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WATER</a:t>
                      </a:r>
                      <a:r>
                        <a:rPr sz="700" b="1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b="1" spc="-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DRAINAGE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14604" marB="0">
                    <a:lnL w="6350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6350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8236">
                <a:tc>
                  <a:txBody>
                    <a:bodyPr/>
                    <a:lstStyle/>
                    <a:p>
                      <a:pPr marR="45720" algn="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7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6. </a:t>
                      </a:r>
                      <a:r>
                        <a:rPr sz="7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Dwelling Units connected/discharging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 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pucca</a:t>
                      </a:r>
                      <a:r>
                        <a:rPr sz="700" spc="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drains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33019" marB="0">
                    <a:lnL w="6350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7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Number: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70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Percentage: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lnL w="9525">
                      <a:solidFill>
                        <a:srgbClr val="2E6EB7"/>
                      </a:solidFill>
                      <a:prstDash val="solid"/>
                    </a:lnL>
                    <a:lnR w="6350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0401">
                <a:tc>
                  <a:txBody>
                    <a:bodyPr/>
                    <a:lstStyle/>
                    <a:p>
                      <a:pPr marL="84455">
                        <a:lnSpc>
                          <a:spcPts val="780"/>
                        </a:lnSpc>
                        <a:spcBef>
                          <a:spcPts val="305"/>
                        </a:spcBef>
                      </a:pPr>
                      <a:r>
                        <a:rPr sz="700" b="1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D. </a:t>
                      </a:r>
                      <a:r>
                        <a:rPr sz="700" b="1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STREET</a:t>
                      </a:r>
                      <a:r>
                        <a:rPr sz="700" b="1" spc="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b="1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LIGHTS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6350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6350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2731">
                <a:tc>
                  <a:txBody>
                    <a:bodyPr/>
                    <a:lstStyle/>
                    <a:p>
                      <a:pPr marL="24765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7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7. </a:t>
                      </a:r>
                      <a:r>
                        <a:rPr sz="70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Functional </a:t>
                      </a:r>
                      <a:r>
                        <a:rPr sz="7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street</a:t>
                      </a:r>
                      <a:r>
                        <a:rPr sz="700" spc="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lights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6350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7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Number: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70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Percentage: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lnL w="9525">
                      <a:solidFill>
                        <a:srgbClr val="2E6EB7"/>
                      </a:solidFill>
                      <a:prstDash val="solid"/>
                    </a:lnL>
                    <a:lnR w="6350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8108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7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8. </a:t>
                      </a:r>
                      <a:r>
                        <a:rPr sz="70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Street </a:t>
                      </a:r>
                      <a:r>
                        <a:rPr sz="7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length covered 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by functional </a:t>
                      </a:r>
                      <a:r>
                        <a:rPr sz="7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street 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lights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(in</a:t>
                      </a:r>
                      <a:r>
                        <a:rPr sz="700" spc="1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Km)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48894" marB="0">
                    <a:lnL w="6350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7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Length: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70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Percentage: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6350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31014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00" b="1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E. </a:t>
                      </a:r>
                      <a:r>
                        <a:rPr sz="700" b="1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ACCESS TO </a:t>
                      </a:r>
                      <a:r>
                        <a:rPr sz="700" b="1" spc="-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TOILET</a:t>
                      </a:r>
                      <a:r>
                        <a:rPr sz="700" b="1" spc="-9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b="1" spc="-4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FACILITY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10795" marB="0">
                    <a:lnL w="6350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6350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1844">
                <a:tc>
                  <a:txBody>
                    <a:bodyPr/>
                    <a:lstStyle/>
                    <a:p>
                      <a:pPr marL="247650" marR="260985">
                        <a:lnSpc>
                          <a:spcPct val="103600"/>
                        </a:lnSpc>
                        <a:spcBef>
                          <a:spcPts val="285"/>
                        </a:spcBef>
                      </a:pPr>
                      <a:r>
                        <a:rPr sz="7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9. </a:t>
                      </a:r>
                      <a:r>
                        <a:rPr sz="7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Dwelling 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units 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with 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septic tank/pit/sewer system  </a:t>
                      </a:r>
                      <a:r>
                        <a:rPr sz="70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and 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functional</a:t>
                      </a:r>
                      <a:r>
                        <a:rPr sz="700" spc="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IHHL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6350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7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Length: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70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Percentage: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6350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8898">
                <a:tc>
                  <a:txBody>
                    <a:bodyPr/>
                    <a:lstStyle/>
                    <a:p>
                      <a:pPr marL="2476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7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10. </a:t>
                      </a:r>
                      <a:r>
                        <a:rPr sz="70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70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HHs </a:t>
                      </a:r>
                      <a:r>
                        <a:rPr sz="7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having </a:t>
                      </a:r>
                      <a:r>
                        <a:rPr sz="7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access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 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toilets</a:t>
                      </a:r>
                      <a:r>
                        <a:rPr sz="700" spc="9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(IHHL+CT/PT)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3495" marB="0">
                    <a:lnL w="6350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7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Length: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1397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70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Percentage: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1397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6350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62957">
                <a:tc>
                  <a:txBody>
                    <a:bodyPr/>
                    <a:lstStyle/>
                    <a:p>
                      <a:pPr marL="2476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7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11. </a:t>
                      </a:r>
                      <a:r>
                        <a:rPr sz="7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No.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community</a:t>
                      </a:r>
                      <a:r>
                        <a:rPr sz="700" spc="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toilets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lnL w="6350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6350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86645">
                <a:tc>
                  <a:txBody>
                    <a:bodyPr/>
                    <a:lstStyle/>
                    <a:p>
                      <a:pPr marL="24765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7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12. </a:t>
                      </a:r>
                      <a:r>
                        <a:rPr sz="7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No.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7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seats </a:t>
                      </a:r>
                      <a:r>
                        <a:rPr sz="70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available 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community</a:t>
                      </a:r>
                      <a:r>
                        <a:rPr sz="700" spc="7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toilets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42545" marB="0">
                    <a:lnL w="6350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6350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50627">
                <a:tc>
                  <a:txBody>
                    <a:bodyPr/>
                    <a:lstStyle/>
                    <a:p>
                      <a:pPr marL="84455">
                        <a:lnSpc>
                          <a:spcPts val="810"/>
                        </a:lnSpc>
                        <a:spcBef>
                          <a:spcPts val="275"/>
                        </a:spcBef>
                      </a:pPr>
                      <a:r>
                        <a:rPr sz="700" b="1" spc="-8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F. </a:t>
                      </a:r>
                      <a:r>
                        <a:rPr sz="700" b="1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IN-HOUSE</a:t>
                      </a:r>
                      <a:r>
                        <a:rPr sz="700" b="1" spc="-7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b="1" spc="-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ELECTRICITY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34925" marB="0">
                    <a:lnL w="6350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6350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63862">
                <a:tc>
                  <a:txBody>
                    <a:bodyPr/>
                    <a:lstStyle/>
                    <a:p>
                      <a:pPr marL="247650" marR="430530">
                        <a:lnSpc>
                          <a:spcPct val="103600"/>
                        </a:lnSpc>
                        <a:spcBef>
                          <a:spcPts val="180"/>
                        </a:spcBef>
                      </a:pPr>
                      <a:r>
                        <a:rPr sz="7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13. </a:t>
                      </a:r>
                      <a:r>
                        <a:rPr sz="7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Dwelling 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units </a:t>
                      </a:r>
                      <a:r>
                        <a:rPr sz="7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having </a:t>
                      </a:r>
                      <a:r>
                        <a:rPr sz="7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individual </a:t>
                      </a:r>
                      <a:r>
                        <a:rPr sz="7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authorised  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electricity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connection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2860" marB="0">
                    <a:lnL w="6350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6350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7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Number: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33655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6350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70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Percentage: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33655" marB="0">
                    <a:lnL w="9525">
                      <a:solidFill>
                        <a:srgbClr val="2E6EB7"/>
                      </a:solidFill>
                      <a:prstDash val="solid"/>
                    </a:lnL>
                    <a:lnR w="6350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6350">
                      <a:solidFill>
                        <a:srgbClr val="2E6EB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sp>
        <p:nvSpPr>
          <p:cNvPr id="21" name="object 21"/>
          <p:cNvSpPr/>
          <p:nvPr/>
        </p:nvSpPr>
        <p:spPr>
          <a:xfrm>
            <a:off x="9864647" y="7006521"/>
            <a:ext cx="325120" cy="274320"/>
          </a:xfrm>
          <a:custGeom>
            <a:avLst/>
            <a:gdLst/>
            <a:ahLst/>
            <a:cxnLst/>
            <a:rect l="l" t="t" r="r" b="b"/>
            <a:pathLst>
              <a:path w="325120" h="274320">
                <a:moveTo>
                  <a:pt x="0" y="0"/>
                </a:moveTo>
                <a:lnTo>
                  <a:pt x="324670" y="0"/>
                </a:lnTo>
                <a:lnTo>
                  <a:pt x="324670" y="273723"/>
                </a:lnTo>
                <a:lnTo>
                  <a:pt x="0" y="273723"/>
                </a:lnTo>
                <a:lnTo>
                  <a:pt x="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9864647" y="7006521"/>
            <a:ext cx="325120" cy="182245"/>
          </a:xfrm>
          <a:prstGeom prst="rect">
            <a:avLst/>
          </a:prstGeom>
          <a:solidFill>
            <a:srgbClr val="5698D2"/>
          </a:solidFill>
        </p:spPr>
        <p:txBody>
          <a:bodyPr vert="horz" wrap="square" lIns="0" tIns="31750" rIns="0" bIns="0" rtlCol="0">
            <a:spAutoFit/>
          </a:bodyPr>
          <a:lstStyle/>
          <a:p>
            <a:pPr marL="99060">
              <a:lnSpc>
                <a:spcPts val="1180"/>
              </a:lnSpc>
              <a:spcBef>
                <a:spcPts val="250"/>
              </a:spcBef>
            </a:pPr>
            <a:r>
              <a:rPr sz="1100" spc="-65" dirty="0">
                <a:solidFill>
                  <a:srgbClr val="FFFFFF"/>
                </a:solidFill>
                <a:latin typeface="Arial"/>
                <a:cs typeface="Arial"/>
              </a:rPr>
              <a:t>11</a:t>
            </a:r>
            <a:endParaRPr sz="1100">
              <a:latin typeface="Arial"/>
              <a:cs typeface="Arial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9864647" y="7252739"/>
            <a:ext cx="325120" cy="27940"/>
          </a:xfrm>
          <a:custGeom>
            <a:avLst/>
            <a:gdLst/>
            <a:ahLst/>
            <a:cxnLst/>
            <a:rect l="l" t="t" r="r" b="b"/>
            <a:pathLst>
              <a:path w="325120" h="27940">
                <a:moveTo>
                  <a:pt x="0" y="27504"/>
                </a:moveTo>
                <a:lnTo>
                  <a:pt x="324670" y="27504"/>
                </a:lnTo>
                <a:lnTo>
                  <a:pt x="324670" y="0"/>
                </a:lnTo>
                <a:lnTo>
                  <a:pt x="0" y="0"/>
                </a:lnTo>
                <a:lnTo>
                  <a:pt x="0" y="27504"/>
                </a:lnTo>
                <a:close/>
              </a:path>
            </a:pathLst>
          </a:custGeom>
          <a:solidFill>
            <a:srgbClr val="00445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82541" y="6386716"/>
            <a:ext cx="1909457" cy="11732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909457" cy="117327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30573" y="7202497"/>
            <a:ext cx="9861550" cy="0"/>
          </a:xfrm>
          <a:custGeom>
            <a:avLst/>
            <a:gdLst/>
            <a:ahLst/>
            <a:cxnLst/>
            <a:rect l="l" t="t" r="r" b="b"/>
            <a:pathLst>
              <a:path w="9861550">
                <a:moveTo>
                  <a:pt x="0" y="0"/>
                </a:moveTo>
                <a:lnTo>
                  <a:pt x="9861426" y="0"/>
                </a:lnTo>
              </a:path>
            </a:pathLst>
          </a:custGeom>
          <a:ln w="66074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7202497"/>
            <a:ext cx="506095" cy="0"/>
          </a:xfrm>
          <a:custGeom>
            <a:avLst/>
            <a:gdLst/>
            <a:ahLst/>
            <a:cxnLst/>
            <a:rect l="l" t="t" r="r" b="b"/>
            <a:pathLst>
              <a:path w="506095">
                <a:moveTo>
                  <a:pt x="0" y="0"/>
                </a:moveTo>
                <a:lnTo>
                  <a:pt x="505904" y="0"/>
                </a:lnTo>
              </a:path>
            </a:pathLst>
          </a:custGeom>
          <a:ln w="66074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0682862" y="7169460"/>
            <a:ext cx="9525" cy="66675"/>
          </a:xfrm>
          <a:custGeom>
            <a:avLst/>
            <a:gdLst/>
            <a:ahLst/>
            <a:cxnLst/>
            <a:rect l="l" t="t" r="r" b="b"/>
            <a:pathLst>
              <a:path w="9525" h="66675">
                <a:moveTo>
                  <a:pt x="0" y="0"/>
                </a:moveTo>
                <a:lnTo>
                  <a:pt x="9137" y="0"/>
                </a:lnTo>
                <a:lnTo>
                  <a:pt x="9137" y="66074"/>
                </a:lnTo>
                <a:lnTo>
                  <a:pt x="0" y="66074"/>
                </a:lnTo>
                <a:lnTo>
                  <a:pt x="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390749" y="377842"/>
            <a:ext cx="7936230" cy="886460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 marR="5080" indent="523240">
              <a:lnSpc>
                <a:spcPct val="101699"/>
              </a:lnSpc>
              <a:spcBef>
                <a:spcPts val="40"/>
              </a:spcBef>
              <a:tabLst>
                <a:tab pos="5972175" algn="l"/>
              </a:tabLst>
            </a:pPr>
            <a:r>
              <a:rPr dirty="0">
                <a:solidFill>
                  <a:srgbClr val="231F20"/>
                </a:solidFill>
              </a:rPr>
              <a:t>ANNEXURE 3 – </a:t>
            </a:r>
            <a:r>
              <a:rPr spc="-15" dirty="0">
                <a:solidFill>
                  <a:srgbClr val="231F20"/>
                </a:solidFill>
              </a:rPr>
              <a:t>Framework for </a:t>
            </a:r>
            <a:r>
              <a:rPr spc="-5" dirty="0">
                <a:solidFill>
                  <a:srgbClr val="231F20"/>
                </a:solidFill>
              </a:rPr>
              <a:t>Preparing </a:t>
            </a:r>
            <a:r>
              <a:rPr dirty="0">
                <a:solidFill>
                  <a:srgbClr val="231F20"/>
                </a:solidFill>
              </a:rPr>
              <a:t>I-GAP  </a:t>
            </a:r>
            <a:r>
              <a:rPr spc="-10" dirty="0">
                <a:solidFill>
                  <a:srgbClr val="231F20"/>
                </a:solidFill>
              </a:rPr>
              <a:t>(Infrastructure </a:t>
            </a:r>
            <a:r>
              <a:rPr dirty="0">
                <a:solidFill>
                  <a:srgbClr val="231F20"/>
                </a:solidFill>
              </a:rPr>
              <a:t>Gap</a:t>
            </a:r>
            <a:r>
              <a:rPr spc="10" dirty="0">
                <a:solidFill>
                  <a:srgbClr val="231F20"/>
                </a:solidFill>
              </a:rPr>
              <a:t> </a:t>
            </a:r>
            <a:r>
              <a:rPr spc="-5" dirty="0">
                <a:solidFill>
                  <a:srgbClr val="231F20"/>
                </a:solidFill>
              </a:rPr>
              <a:t>Assessment</a:t>
            </a:r>
            <a:r>
              <a:rPr spc="5" dirty="0">
                <a:solidFill>
                  <a:srgbClr val="231F20"/>
                </a:solidFill>
              </a:rPr>
              <a:t> </a:t>
            </a:r>
            <a:r>
              <a:rPr spc="-5" dirty="0">
                <a:solidFill>
                  <a:srgbClr val="231F20"/>
                </a:solidFill>
              </a:rPr>
              <a:t>Profile)	</a:t>
            </a:r>
            <a:r>
              <a:rPr spc="-20" dirty="0">
                <a:solidFill>
                  <a:srgbClr val="231F20"/>
                </a:solidFill>
              </a:rPr>
              <a:t>at </a:t>
            </a:r>
            <a:r>
              <a:rPr dirty="0">
                <a:solidFill>
                  <a:srgbClr val="231F20"/>
                </a:solidFill>
              </a:rPr>
              <a:t>Slum</a:t>
            </a:r>
            <a:r>
              <a:rPr spc="-55" dirty="0">
                <a:solidFill>
                  <a:srgbClr val="231F20"/>
                </a:solidFill>
              </a:rPr>
              <a:t> </a:t>
            </a:r>
            <a:r>
              <a:rPr spc="-15" dirty="0">
                <a:solidFill>
                  <a:srgbClr val="231F20"/>
                </a:solidFill>
              </a:rPr>
              <a:t>Level</a:t>
            </a:r>
          </a:p>
        </p:txBody>
      </p:sp>
      <p:sp>
        <p:nvSpPr>
          <p:cNvPr id="8" name="object 8"/>
          <p:cNvSpPr/>
          <p:nvPr/>
        </p:nvSpPr>
        <p:spPr>
          <a:xfrm>
            <a:off x="8513326" y="2533464"/>
            <a:ext cx="1646555" cy="545465"/>
          </a:xfrm>
          <a:custGeom>
            <a:avLst/>
            <a:gdLst/>
            <a:ahLst/>
            <a:cxnLst/>
            <a:rect l="l" t="t" r="r" b="b"/>
            <a:pathLst>
              <a:path w="1646554" h="545464">
                <a:moveTo>
                  <a:pt x="1555139" y="0"/>
                </a:moveTo>
                <a:lnTo>
                  <a:pt x="91141" y="0"/>
                </a:lnTo>
                <a:lnTo>
                  <a:pt x="55752" y="6427"/>
                </a:lnTo>
                <a:lnTo>
                  <a:pt x="26772" y="23928"/>
                </a:lnTo>
                <a:lnTo>
                  <a:pt x="7191" y="49828"/>
                </a:lnTo>
                <a:lnTo>
                  <a:pt x="0" y="81452"/>
                </a:lnTo>
                <a:lnTo>
                  <a:pt x="0" y="463795"/>
                </a:lnTo>
                <a:lnTo>
                  <a:pt x="7192" y="495421"/>
                </a:lnTo>
                <a:lnTo>
                  <a:pt x="26776" y="521320"/>
                </a:lnTo>
                <a:lnTo>
                  <a:pt x="55756" y="538820"/>
                </a:lnTo>
                <a:lnTo>
                  <a:pt x="91141" y="545247"/>
                </a:lnTo>
                <a:lnTo>
                  <a:pt x="1555139" y="545247"/>
                </a:lnTo>
                <a:lnTo>
                  <a:pt x="1590524" y="538820"/>
                </a:lnTo>
                <a:lnTo>
                  <a:pt x="1619504" y="521319"/>
                </a:lnTo>
                <a:lnTo>
                  <a:pt x="1639087" y="495419"/>
                </a:lnTo>
                <a:lnTo>
                  <a:pt x="1646279" y="463795"/>
                </a:lnTo>
                <a:lnTo>
                  <a:pt x="1646279" y="81452"/>
                </a:lnTo>
                <a:lnTo>
                  <a:pt x="1639086" y="49826"/>
                </a:lnTo>
                <a:lnTo>
                  <a:pt x="1619505" y="23927"/>
                </a:lnTo>
                <a:lnTo>
                  <a:pt x="1590525" y="6427"/>
                </a:lnTo>
                <a:lnTo>
                  <a:pt x="1555139" y="0"/>
                </a:lnTo>
                <a:close/>
              </a:path>
            </a:pathLst>
          </a:custGeom>
          <a:solidFill>
            <a:srgbClr val="CEDF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513326" y="1665482"/>
            <a:ext cx="1646555" cy="545465"/>
          </a:xfrm>
          <a:custGeom>
            <a:avLst/>
            <a:gdLst/>
            <a:ahLst/>
            <a:cxnLst/>
            <a:rect l="l" t="t" r="r" b="b"/>
            <a:pathLst>
              <a:path w="1646554" h="545464">
                <a:moveTo>
                  <a:pt x="1555139" y="0"/>
                </a:moveTo>
                <a:lnTo>
                  <a:pt x="91141" y="0"/>
                </a:lnTo>
                <a:lnTo>
                  <a:pt x="55751" y="6427"/>
                </a:lnTo>
                <a:lnTo>
                  <a:pt x="26771" y="23928"/>
                </a:lnTo>
                <a:lnTo>
                  <a:pt x="7191" y="49828"/>
                </a:lnTo>
                <a:lnTo>
                  <a:pt x="0" y="81452"/>
                </a:lnTo>
                <a:lnTo>
                  <a:pt x="0" y="463795"/>
                </a:lnTo>
                <a:lnTo>
                  <a:pt x="7192" y="495420"/>
                </a:lnTo>
                <a:lnTo>
                  <a:pt x="26776" y="521318"/>
                </a:lnTo>
                <a:lnTo>
                  <a:pt x="55756" y="538817"/>
                </a:lnTo>
                <a:lnTo>
                  <a:pt x="91141" y="545244"/>
                </a:lnTo>
                <a:lnTo>
                  <a:pt x="1555139" y="545244"/>
                </a:lnTo>
                <a:lnTo>
                  <a:pt x="1590524" y="538816"/>
                </a:lnTo>
                <a:lnTo>
                  <a:pt x="1619504" y="521315"/>
                </a:lnTo>
                <a:lnTo>
                  <a:pt x="1639087" y="495417"/>
                </a:lnTo>
                <a:lnTo>
                  <a:pt x="1646279" y="463795"/>
                </a:lnTo>
                <a:lnTo>
                  <a:pt x="1646279" y="81452"/>
                </a:lnTo>
                <a:lnTo>
                  <a:pt x="1639085" y="49824"/>
                </a:lnTo>
                <a:lnTo>
                  <a:pt x="1619503" y="23925"/>
                </a:lnTo>
                <a:lnTo>
                  <a:pt x="1590522" y="6426"/>
                </a:lnTo>
                <a:lnTo>
                  <a:pt x="1555139" y="0"/>
                </a:lnTo>
                <a:close/>
              </a:path>
            </a:pathLst>
          </a:custGeom>
          <a:solidFill>
            <a:srgbClr val="CEDF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513326" y="3404970"/>
            <a:ext cx="1646555" cy="545465"/>
          </a:xfrm>
          <a:custGeom>
            <a:avLst/>
            <a:gdLst/>
            <a:ahLst/>
            <a:cxnLst/>
            <a:rect l="l" t="t" r="r" b="b"/>
            <a:pathLst>
              <a:path w="1646554" h="545464">
                <a:moveTo>
                  <a:pt x="1555139" y="0"/>
                </a:moveTo>
                <a:lnTo>
                  <a:pt x="91141" y="0"/>
                </a:lnTo>
                <a:lnTo>
                  <a:pt x="55752" y="6427"/>
                </a:lnTo>
                <a:lnTo>
                  <a:pt x="26772" y="23928"/>
                </a:lnTo>
                <a:lnTo>
                  <a:pt x="7191" y="49828"/>
                </a:lnTo>
                <a:lnTo>
                  <a:pt x="0" y="81453"/>
                </a:lnTo>
                <a:lnTo>
                  <a:pt x="0" y="463795"/>
                </a:lnTo>
                <a:lnTo>
                  <a:pt x="7192" y="495421"/>
                </a:lnTo>
                <a:lnTo>
                  <a:pt x="26776" y="521321"/>
                </a:lnTo>
                <a:lnTo>
                  <a:pt x="55756" y="538821"/>
                </a:lnTo>
                <a:lnTo>
                  <a:pt x="91141" y="545249"/>
                </a:lnTo>
                <a:lnTo>
                  <a:pt x="1555139" y="545249"/>
                </a:lnTo>
                <a:lnTo>
                  <a:pt x="1590524" y="538821"/>
                </a:lnTo>
                <a:lnTo>
                  <a:pt x="1619504" y="521319"/>
                </a:lnTo>
                <a:lnTo>
                  <a:pt x="1639087" y="495419"/>
                </a:lnTo>
                <a:lnTo>
                  <a:pt x="1646279" y="463795"/>
                </a:lnTo>
                <a:lnTo>
                  <a:pt x="1646279" y="81453"/>
                </a:lnTo>
                <a:lnTo>
                  <a:pt x="1639086" y="49827"/>
                </a:lnTo>
                <a:lnTo>
                  <a:pt x="1619505" y="23927"/>
                </a:lnTo>
                <a:lnTo>
                  <a:pt x="1590525" y="6427"/>
                </a:lnTo>
                <a:lnTo>
                  <a:pt x="1555139" y="0"/>
                </a:lnTo>
                <a:close/>
              </a:path>
            </a:pathLst>
          </a:custGeom>
          <a:solidFill>
            <a:srgbClr val="CEDF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513326" y="4225716"/>
            <a:ext cx="1646555" cy="545465"/>
          </a:xfrm>
          <a:custGeom>
            <a:avLst/>
            <a:gdLst/>
            <a:ahLst/>
            <a:cxnLst/>
            <a:rect l="l" t="t" r="r" b="b"/>
            <a:pathLst>
              <a:path w="1646554" h="545464">
                <a:moveTo>
                  <a:pt x="1555139" y="0"/>
                </a:moveTo>
                <a:lnTo>
                  <a:pt x="91141" y="0"/>
                </a:lnTo>
                <a:lnTo>
                  <a:pt x="55751" y="6427"/>
                </a:lnTo>
                <a:lnTo>
                  <a:pt x="26771" y="23928"/>
                </a:lnTo>
                <a:lnTo>
                  <a:pt x="7191" y="49826"/>
                </a:lnTo>
                <a:lnTo>
                  <a:pt x="0" y="81448"/>
                </a:lnTo>
                <a:lnTo>
                  <a:pt x="0" y="463791"/>
                </a:lnTo>
                <a:lnTo>
                  <a:pt x="7192" y="495419"/>
                </a:lnTo>
                <a:lnTo>
                  <a:pt x="26776" y="521318"/>
                </a:lnTo>
                <a:lnTo>
                  <a:pt x="55756" y="538817"/>
                </a:lnTo>
                <a:lnTo>
                  <a:pt x="91141" y="545244"/>
                </a:lnTo>
                <a:lnTo>
                  <a:pt x="1555139" y="545244"/>
                </a:lnTo>
                <a:lnTo>
                  <a:pt x="1590524" y="538816"/>
                </a:lnTo>
                <a:lnTo>
                  <a:pt x="1619504" y="521315"/>
                </a:lnTo>
                <a:lnTo>
                  <a:pt x="1639087" y="495415"/>
                </a:lnTo>
                <a:lnTo>
                  <a:pt x="1646279" y="463791"/>
                </a:lnTo>
                <a:lnTo>
                  <a:pt x="1646279" y="81448"/>
                </a:lnTo>
                <a:lnTo>
                  <a:pt x="1639085" y="49823"/>
                </a:lnTo>
                <a:lnTo>
                  <a:pt x="1619503" y="23925"/>
                </a:lnTo>
                <a:lnTo>
                  <a:pt x="1590522" y="6426"/>
                </a:lnTo>
                <a:lnTo>
                  <a:pt x="1555139" y="0"/>
                </a:lnTo>
                <a:close/>
              </a:path>
            </a:pathLst>
          </a:custGeom>
          <a:solidFill>
            <a:srgbClr val="CEDF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513326" y="5011947"/>
            <a:ext cx="1646555" cy="545465"/>
          </a:xfrm>
          <a:custGeom>
            <a:avLst/>
            <a:gdLst/>
            <a:ahLst/>
            <a:cxnLst/>
            <a:rect l="l" t="t" r="r" b="b"/>
            <a:pathLst>
              <a:path w="1646554" h="545464">
                <a:moveTo>
                  <a:pt x="1555139" y="0"/>
                </a:moveTo>
                <a:lnTo>
                  <a:pt x="91141" y="0"/>
                </a:lnTo>
                <a:lnTo>
                  <a:pt x="55752" y="6428"/>
                </a:lnTo>
                <a:lnTo>
                  <a:pt x="26772" y="23929"/>
                </a:lnTo>
                <a:lnTo>
                  <a:pt x="7191" y="49829"/>
                </a:lnTo>
                <a:lnTo>
                  <a:pt x="0" y="81453"/>
                </a:lnTo>
                <a:lnTo>
                  <a:pt x="0" y="463796"/>
                </a:lnTo>
                <a:lnTo>
                  <a:pt x="7192" y="495422"/>
                </a:lnTo>
                <a:lnTo>
                  <a:pt x="26776" y="521321"/>
                </a:lnTo>
                <a:lnTo>
                  <a:pt x="55756" y="538821"/>
                </a:lnTo>
                <a:lnTo>
                  <a:pt x="91141" y="545249"/>
                </a:lnTo>
                <a:lnTo>
                  <a:pt x="1555139" y="545249"/>
                </a:lnTo>
                <a:lnTo>
                  <a:pt x="1590524" y="538821"/>
                </a:lnTo>
                <a:lnTo>
                  <a:pt x="1619504" y="521320"/>
                </a:lnTo>
                <a:lnTo>
                  <a:pt x="1639087" y="495420"/>
                </a:lnTo>
                <a:lnTo>
                  <a:pt x="1646279" y="463796"/>
                </a:lnTo>
                <a:lnTo>
                  <a:pt x="1646279" y="81453"/>
                </a:lnTo>
                <a:lnTo>
                  <a:pt x="1639086" y="49827"/>
                </a:lnTo>
                <a:lnTo>
                  <a:pt x="1619505" y="23927"/>
                </a:lnTo>
                <a:lnTo>
                  <a:pt x="1590525" y="6427"/>
                </a:lnTo>
                <a:lnTo>
                  <a:pt x="1555139" y="0"/>
                </a:lnTo>
                <a:close/>
              </a:path>
            </a:pathLst>
          </a:custGeom>
          <a:solidFill>
            <a:srgbClr val="CEDF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513326" y="5840682"/>
            <a:ext cx="1646555" cy="545465"/>
          </a:xfrm>
          <a:custGeom>
            <a:avLst/>
            <a:gdLst/>
            <a:ahLst/>
            <a:cxnLst/>
            <a:rect l="l" t="t" r="r" b="b"/>
            <a:pathLst>
              <a:path w="1646554" h="545464">
                <a:moveTo>
                  <a:pt x="1555139" y="0"/>
                </a:moveTo>
                <a:lnTo>
                  <a:pt x="91141" y="0"/>
                </a:lnTo>
                <a:lnTo>
                  <a:pt x="55751" y="6427"/>
                </a:lnTo>
                <a:lnTo>
                  <a:pt x="26771" y="23928"/>
                </a:lnTo>
                <a:lnTo>
                  <a:pt x="7191" y="49828"/>
                </a:lnTo>
                <a:lnTo>
                  <a:pt x="0" y="81453"/>
                </a:lnTo>
                <a:lnTo>
                  <a:pt x="0" y="463795"/>
                </a:lnTo>
                <a:lnTo>
                  <a:pt x="7192" y="495421"/>
                </a:lnTo>
                <a:lnTo>
                  <a:pt x="26776" y="521321"/>
                </a:lnTo>
                <a:lnTo>
                  <a:pt x="55756" y="538821"/>
                </a:lnTo>
                <a:lnTo>
                  <a:pt x="91141" y="545249"/>
                </a:lnTo>
                <a:lnTo>
                  <a:pt x="1555139" y="545249"/>
                </a:lnTo>
                <a:lnTo>
                  <a:pt x="1590524" y="538820"/>
                </a:lnTo>
                <a:lnTo>
                  <a:pt x="1619504" y="521318"/>
                </a:lnTo>
                <a:lnTo>
                  <a:pt x="1639087" y="495418"/>
                </a:lnTo>
                <a:lnTo>
                  <a:pt x="1646279" y="463795"/>
                </a:lnTo>
                <a:lnTo>
                  <a:pt x="1646279" y="81453"/>
                </a:lnTo>
                <a:lnTo>
                  <a:pt x="1639086" y="49826"/>
                </a:lnTo>
                <a:lnTo>
                  <a:pt x="1619503" y="23926"/>
                </a:lnTo>
                <a:lnTo>
                  <a:pt x="1590523" y="6426"/>
                </a:lnTo>
                <a:lnTo>
                  <a:pt x="1555139" y="0"/>
                </a:lnTo>
                <a:close/>
              </a:path>
            </a:pathLst>
          </a:custGeom>
          <a:solidFill>
            <a:srgbClr val="CEDF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513326" y="6544921"/>
            <a:ext cx="1646555" cy="545465"/>
          </a:xfrm>
          <a:custGeom>
            <a:avLst/>
            <a:gdLst/>
            <a:ahLst/>
            <a:cxnLst/>
            <a:rect l="l" t="t" r="r" b="b"/>
            <a:pathLst>
              <a:path w="1646554" h="545465">
                <a:moveTo>
                  <a:pt x="1555139" y="0"/>
                </a:moveTo>
                <a:lnTo>
                  <a:pt x="91141" y="0"/>
                </a:lnTo>
                <a:lnTo>
                  <a:pt x="55752" y="6427"/>
                </a:lnTo>
                <a:lnTo>
                  <a:pt x="26772" y="23928"/>
                </a:lnTo>
                <a:lnTo>
                  <a:pt x="7191" y="49828"/>
                </a:lnTo>
                <a:lnTo>
                  <a:pt x="0" y="81453"/>
                </a:lnTo>
                <a:lnTo>
                  <a:pt x="0" y="463795"/>
                </a:lnTo>
                <a:lnTo>
                  <a:pt x="7192" y="495421"/>
                </a:lnTo>
                <a:lnTo>
                  <a:pt x="26776" y="521321"/>
                </a:lnTo>
                <a:lnTo>
                  <a:pt x="55756" y="538821"/>
                </a:lnTo>
                <a:lnTo>
                  <a:pt x="91141" y="545249"/>
                </a:lnTo>
                <a:lnTo>
                  <a:pt x="1555139" y="545249"/>
                </a:lnTo>
                <a:lnTo>
                  <a:pt x="1590524" y="538821"/>
                </a:lnTo>
                <a:lnTo>
                  <a:pt x="1619504" y="521320"/>
                </a:lnTo>
                <a:lnTo>
                  <a:pt x="1639087" y="495420"/>
                </a:lnTo>
                <a:lnTo>
                  <a:pt x="1646279" y="463795"/>
                </a:lnTo>
                <a:lnTo>
                  <a:pt x="1646279" y="81453"/>
                </a:lnTo>
                <a:lnTo>
                  <a:pt x="1639087" y="49827"/>
                </a:lnTo>
                <a:lnTo>
                  <a:pt x="1619506" y="23927"/>
                </a:lnTo>
                <a:lnTo>
                  <a:pt x="1590526" y="6427"/>
                </a:lnTo>
                <a:lnTo>
                  <a:pt x="155513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513326" y="6544921"/>
            <a:ext cx="1646555" cy="545465"/>
          </a:xfrm>
          <a:custGeom>
            <a:avLst/>
            <a:gdLst/>
            <a:ahLst/>
            <a:cxnLst/>
            <a:rect l="l" t="t" r="r" b="b"/>
            <a:pathLst>
              <a:path w="1646554" h="545465">
                <a:moveTo>
                  <a:pt x="91141" y="0"/>
                </a:moveTo>
                <a:lnTo>
                  <a:pt x="1555139" y="0"/>
                </a:lnTo>
                <a:lnTo>
                  <a:pt x="1590528" y="6427"/>
                </a:lnTo>
                <a:lnTo>
                  <a:pt x="1619507" y="23928"/>
                </a:lnTo>
                <a:lnTo>
                  <a:pt x="1639088" y="49828"/>
                </a:lnTo>
                <a:lnTo>
                  <a:pt x="1646279" y="81453"/>
                </a:lnTo>
                <a:lnTo>
                  <a:pt x="1646279" y="463795"/>
                </a:lnTo>
                <a:lnTo>
                  <a:pt x="1639087" y="495420"/>
                </a:lnTo>
                <a:lnTo>
                  <a:pt x="1619504" y="521320"/>
                </a:lnTo>
                <a:lnTo>
                  <a:pt x="1590524" y="538821"/>
                </a:lnTo>
                <a:lnTo>
                  <a:pt x="1555139" y="545249"/>
                </a:lnTo>
                <a:lnTo>
                  <a:pt x="91141" y="545249"/>
                </a:lnTo>
                <a:lnTo>
                  <a:pt x="55756" y="538821"/>
                </a:lnTo>
                <a:lnTo>
                  <a:pt x="26776" y="521321"/>
                </a:lnTo>
                <a:lnTo>
                  <a:pt x="7192" y="495421"/>
                </a:lnTo>
                <a:lnTo>
                  <a:pt x="0" y="463795"/>
                </a:lnTo>
                <a:lnTo>
                  <a:pt x="0" y="81453"/>
                </a:lnTo>
                <a:lnTo>
                  <a:pt x="7191" y="49827"/>
                </a:lnTo>
                <a:lnTo>
                  <a:pt x="26773" y="23927"/>
                </a:lnTo>
                <a:lnTo>
                  <a:pt x="55753" y="6427"/>
                </a:lnTo>
                <a:lnTo>
                  <a:pt x="91141" y="0"/>
                </a:lnTo>
                <a:close/>
              </a:path>
            </a:pathLst>
          </a:custGeom>
          <a:ln w="6350">
            <a:solidFill>
              <a:srgbClr val="BCBE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8935715" y="1500066"/>
            <a:ext cx="809625" cy="1530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800" b="1" spc="-20" dirty="0">
                <a:solidFill>
                  <a:srgbClr val="231F20"/>
                </a:solidFill>
                <a:latin typeface="Arial"/>
                <a:cs typeface="Arial"/>
              </a:rPr>
              <a:t>Percentages</a:t>
            </a:r>
            <a:r>
              <a:rPr sz="800" b="1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b="1" spc="30" dirty="0">
                <a:solidFill>
                  <a:srgbClr val="231F20"/>
                </a:solidFill>
                <a:latin typeface="Arial"/>
                <a:cs typeface="Arial"/>
              </a:rPr>
              <a:t>(%)</a:t>
            </a:r>
            <a:endParaRPr sz="8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689649" y="1447436"/>
            <a:ext cx="2682240" cy="807720"/>
          </a:xfrm>
          <a:prstGeom prst="rect">
            <a:avLst/>
          </a:prstGeom>
        </p:spPr>
        <p:txBody>
          <a:bodyPr vert="horz" wrap="square" lIns="0" tIns="698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sz="800" b="1" spc="-20" dirty="0">
                <a:solidFill>
                  <a:srgbClr val="231F20"/>
                </a:solidFill>
                <a:latin typeface="Arial"/>
                <a:cs typeface="Arial"/>
              </a:rPr>
              <a:t>A. </a:t>
            </a:r>
            <a:r>
              <a:rPr sz="800" b="1" spc="-5" dirty="0">
                <a:solidFill>
                  <a:srgbClr val="231F20"/>
                </a:solidFill>
                <a:latin typeface="Arial"/>
                <a:cs typeface="Arial"/>
              </a:rPr>
              <a:t>Water</a:t>
            </a:r>
            <a:r>
              <a:rPr sz="800" b="1" spc="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b="1" spc="-30" dirty="0">
                <a:solidFill>
                  <a:srgbClr val="231F20"/>
                </a:solidFill>
                <a:latin typeface="Arial"/>
                <a:cs typeface="Arial"/>
              </a:rPr>
              <a:t>Supply</a:t>
            </a:r>
            <a:endParaRPr sz="800">
              <a:latin typeface="Arial"/>
              <a:cs typeface="Arial"/>
            </a:endParaRPr>
          </a:p>
          <a:p>
            <a:pPr marL="12700" marR="5080">
              <a:lnSpc>
                <a:spcPct val="104500"/>
              </a:lnSpc>
              <a:spcBef>
                <a:spcPts val="415"/>
              </a:spcBef>
            </a:pPr>
            <a:r>
              <a:rPr sz="800" spc="-60" dirty="0">
                <a:solidFill>
                  <a:srgbClr val="231F20"/>
                </a:solidFill>
                <a:latin typeface="Arial"/>
                <a:cs typeface="Arial"/>
              </a:rPr>
              <a:t>% </a:t>
            </a:r>
            <a:r>
              <a:rPr sz="800" spc="10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sz="800" spc="-20" dirty="0">
                <a:solidFill>
                  <a:srgbClr val="231F20"/>
                </a:solidFill>
                <a:latin typeface="Arial"/>
                <a:cs typeface="Arial"/>
              </a:rPr>
              <a:t>HHs </a:t>
            </a:r>
            <a:r>
              <a:rPr sz="800" spc="10" dirty="0">
                <a:solidFill>
                  <a:srgbClr val="231F20"/>
                </a:solidFill>
                <a:latin typeface="Arial"/>
                <a:cs typeface="Arial"/>
              </a:rPr>
              <a:t>with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water 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supply </a:t>
            </a:r>
            <a:r>
              <a:rPr sz="800" spc="-10" dirty="0">
                <a:solidFill>
                  <a:srgbClr val="231F20"/>
                </a:solidFill>
                <a:latin typeface="Arial"/>
                <a:cs typeface="Arial"/>
              </a:rPr>
              <a:t>pipeline 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in </a:t>
            </a:r>
            <a:r>
              <a:rPr sz="800" spc="-10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800" spc="-15" dirty="0">
                <a:solidFill>
                  <a:srgbClr val="231F20"/>
                </a:solidFill>
                <a:latin typeface="Arial"/>
                <a:cs typeface="Arial"/>
              </a:rPr>
              <a:t>Street </a:t>
            </a:r>
            <a:r>
              <a:rPr sz="800" spc="310" dirty="0">
                <a:solidFill>
                  <a:srgbClr val="231F20"/>
                </a:solidFill>
                <a:latin typeface="Arial"/>
                <a:cs typeface="Arial"/>
              </a:rPr>
              <a:t>= 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(No.</a:t>
            </a:r>
            <a:r>
              <a:rPr sz="8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10" dirty="0">
                <a:solidFill>
                  <a:srgbClr val="231F20"/>
                </a:solidFill>
                <a:latin typeface="Arial"/>
                <a:cs typeface="Arial"/>
              </a:rPr>
              <a:t>of  </a:t>
            </a:r>
            <a:r>
              <a:rPr sz="800" spc="-20" dirty="0">
                <a:solidFill>
                  <a:srgbClr val="231F20"/>
                </a:solidFill>
                <a:latin typeface="Arial"/>
                <a:cs typeface="Arial"/>
              </a:rPr>
              <a:t>HHs </a:t>
            </a:r>
            <a:r>
              <a:rPr sz="800" spc="-10" dirty="0">
                <a:solidFill>
                  <a:srgbClr val="231F20"/>
                </a:solidFill>
                <a:latin typeface="Arial"/>
                <a:cs typeface="Arial"/>
              </a:rPr>
              <a:t>having 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access </a:t>
            </a:r>
            <a:r>
              <a:rPr sz="800" spc="5" dirty="0">
                <a:solidFill>
                  <a:srgbClr val="231F20"/>
                </a:solidFill>
                <a:latin typeface="Arial"/>
                <a:cs typeface="Arial"/>
              </a:rPr>
              <a:t>to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water 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supply </a:t>
            </a:r>
            <a:r>
              <a:rPr sz="800" spc="-10" dirty="0">
                <a:solidFill>
                  <a:srgbClr val="231F20"/>
                </a:solidFill>
                <a:latin typeface="Arial"/>
                <a:cs typeface="Arial"/>
              </a:rPr>
              <a:t>pipeline 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in </a:t>
            </a:r>
            <a:r>
              <a:rPr sz="800" spc="-10" dirty="0">
                <a:solidFill>
                  <a:srgbClr val="231F20"/>
                </a:solidFill>
                <a:latin typeface="Arial"/>
                <a:cs typeface="Arial"/>
              </a:rPr>
              <a:t>the  </a:t>
            </a:r>
            <a:r>
              <a:rPr sz="800" spc="-15" dirty="0">
                <a:solidFill>
                  <a:srgbClr val="231F20"/>
                </a:solidFill>
                <a:latin typeface="Arial"/>
                <a:cs typeface="Arial"/>
              </a:rPr>
              <a:t>street/Total 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no. </a:t>
            </a:r>
            <a:r>
              <a:rPr sz="800" spc="10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households) </a:t>
            </a:r>
            <a:r>
              <a:rPr sz="800" spc="-25" dirty="0">
                <a:solidFill>
                  <a:srgbClr val="231F20"/>
                </a:solidFill>
                <a:latin typeface="Arial"/>
                <a:cs typeface="Arial"/>
              </a:rPr>
              <a:t>x</a:t>
            </a:r>
            <a:r>
              <a:rPr sz="800" spc="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15" dirty="0">
                <a:solidFill>
                  <a:srgbClr val="231F20"/>
                </a:solidFill>
                <a:latin typeface="Arial"/>
                <a:cs typeface="Arial"/>
              </a:rPr>
              <a:t>100</a:t>
            </a:r>
            <a:endParaRPr sz="800">
              <a:latin typeface="Arial"/>
              <a:cs typeface="Arial"/>
            </a:endParaRPr>
          </a:p>
          <a:p>
            <a:pPr marL="979805">
              <a:lnSpc>
                <a:spcPct val="100000"/>
              </a:lnSpc>
              <a:spcBef>
                <a:spcPts val="420"/>
              </a:spcBef>
            </a:pPr>
            <a:r>
              <a:rPr sz="750" i="1" dirty="0">
                <a:solidFill>
                  <a:srgbClr val="231F20"/>
                </a:solidFill>
                <a:latin typeface="Calibri"/>
                <a:cs typeface="Calibri"/>
              </a:rPr>
              <a:t>(Data </a:t>
            </a:r>
            <a:r>
              <a:rPr sz="750" i="1" spc="35" dirty="0">
                <a:solidFill>
                  <a:srgbClr val="231F20"/>
                </a:solidFill>
                <a:latin typeface="Calibri"/>
                <a:cs typeface="Calibri"/>
              </a:rPr>
              <a:t>Source: </a:t>
            </a:r>
            <a:r>
              <a:rPr sz="750" i="1" spc="20" dirty="0">
                <a:solidFill>
                  <a:srgbClr val="231F20"/>
                </a:solidFill>
                <a:latin typeface="Calibri"/>
                <a:cs typeface="Calibri"/>
              </a:rPr>
              <a:t>Q2, </a:t>
            </a:r>
            <a:r>
              <a:rPr sz="750" i="1" spc="-15" dirty="0">
                <a:solidFill>
                  <a:srgbClr val="231F20"/>
                </a:solidFill>
                <a:latin typeface="Calibri"/>
                <a:cs typeface="Calibri"/>
              </a:rPr>
              <a:t>Table </a:t>
            </a:r>
            <a:r>
              <a:rPr sz="750" i="1" spc="35" dirty="0">
                <a:solidFill>
                  <a:srgbClr val="231F20"/>
                </a:solidFill>
                <a:latin typeface="Calibri"/>
                <a:cs typeface="Calibri"/>
              </a:rPr>
              <a:t>2 </a:t>
            </a:r>
            <a:r>
              <a:rPr sz="750" i="1" spc="5" dirty="0">
                <a:solidFill>
                  <a:srgbClr val="231F20"/>
                </a:solidFill>
                <a:latin typeface="Calibri"/>
                <a:cs typeface="Calibri"/>
              </a:rPr>
              <a:t>in </a:t>
            </a:r>
            <a:r>
              <a:rPr sz="750" i="1" spc="10" dirty="0">
                <a:solidFill>
                  <a:srgbClr val="231F20"/>
                </a:solidFill>
                <a:latin typeface="Calibri"/>
                <a:cs typeface="Calibri"/>
              </a:rPr>
              <a:t>Annexure</a:t>
            </a:r>
            <a:r>
              <a:rPr sz="750" i="1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750" i="1" spc="40" dirty="0">
                <a:solidFill>
                  <a:srgbClr val="231F20"/>
                </a:solidFill>
                <a:latin typeface="Calibri"/>
                <a:cs typeface="Calibri"/>
              </a:rPr>
              <a:t>2)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689653" y="2284085"/>
            <a:ext cx="2228215" cy="513080"/>
          </a:xfrm>
          <a:prstGeom prst="rect">
            <a:avLst/>
          </a:prstGeom>
        </p:spPr>
        <p:txBody>
          <a:bodyPr vert="horz" wrap="square" lIns="0" tIns="698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sz="800" b="1" spc="-35" dirty="0">
                <a:solidFill>
                  <a:srgbClr val="231F20"/>
                </a:solidFill>
                <a:latin typeface="Arial"/>
                <a:cs typeface="Arial"/>
              </a:rPr>
              <a:t>B. </a:t>
            </a:r>
            <a:r>
              <a:rPr sz="800" b="1" spc="-20" dirty="0">
                <a:solidFill>
                  <a:srgbClr val="231F20"/>
                </a:solidFill>
                <a:latin typeface="Arial"/>
                <a:cs typeface="Arial"/>
              </a:rPr>
              <a:t>Pucca</a:t>
            </a:r>
            <a:r>
              <a:rPr sz="800" b="1" spc="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b="1" spc="-25" dirty="0">
                <a:solidFill>
                  <a:srgbClr val="231F20"/>
                </a:solidFill>
                <a:latin typeface="Arial"/>
                <a:cs typeface="Arial"/>
              </a:rPr>
              <a:t>Road</a:t>
            </a:r>
            <a:endParaRPr sz="800">
              <a:latin typeface="Arial"/>
              <a:cs typeface="Arial"/>
            </a:endParaRPr>
          </a:p>
          <a:p>
            <a:pPr marL="12700" marR="5080">
              <a:lnSpc>
                <a:spcPct val="104500"/>
              </a:lnSpc>
              <a:spcBef>
                <a:spcPts val="415"/>
              </a:spcBef>
            </a:pPr>
            <a:r>
              <a:rPr sz="800" spc="-60" dirty="0">
                <a:solidFill>
                  <a:srgbClr val="231F20"/>
                </a:solidFill>
                <a:latin typeface="Arial"/>
                <a:cs typeface="Arial"/>
              </a:rPr>
              <a:t>% </a:t>
            </a:r>
            <a:r>
              <a:rPr sz="800" spc="10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total </a:t>
            </a:r>
            <a:r>
              <a:rPr sz="800" spc="5" dirty="0">
                <a:solidFill>
                  <a:srgbClr val="231F20"/>
                </a:solidFill>
                <a:latin typeface="Arial"/>
                <a:cs typeface="Arial"/>
              </a:rPr>
              <a:t>pucca </a:t>
            </a:r>
            <a:r>
              <a:rPr sz="800" spc="-10" dirty="0">
                <a:solidFill>
                  <a:srgbClr val="231F20"/>
                </a:solidFill>
                <a:latin typeface="Arial"/>
                <a:cs typeface="Arial"/>
              </a:rPr>
              <a:t>road length </a:t>
            </a:r>
            <a:r>
              <a:rPr sz="800" spc="310" dirty="0">
                <a:solidFill>
                  <a:srgbClr val="231F20"/>
                </a:solidFill>
                <a:latin typeface="Arial"/>
                <a:cs typeface="Arial"/>
              </a:rPr>
              <a:t>= </a:t>
            </a:r>
            <a:r>
              <a:rPr sz="800" spc="-20" dirty="0">
                <a:solidFill>
                  <a:srgbClr val="231F20"/>
                </a:solidFill>
                <a:latin typeface="Arial"/>
                <a:cs typeface="Arial"/>
              </a:rPr>
              <a:t>(Total </a:t>
            </a:r>
            <a:r>
              <a:rPr sz="800" spc="5" dirty="0">
                <a:solidFill>
                  <a:srgbClr val="231F20"/>
                </a:solidFill>
                <a:latin typeface="Arial"/>
                <a:cs typeface="Arial"/>
              </a:rPr>
              <a:t>pucca</a:t>
            </a:r>
            <a:r>
              <a:rPr sz="800" spc="-1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10" dirty="0">
                <a:solidFill>
                  <a:srgbClr val="231F20"/>
                </a:solidFill>
                <a:latin typeface="Arial"/>
                <a:cs typeface="Arial"/>
              </a:rPr>
              <a:t>road  </a:t>
            </a:r>
            <a:r>
              <a:rPr sz="800" spc="-15" dirty="0">
                <a:solidFill>
                  <a:srgbClr val="231F20"/>
                </a:solidFill>
                <a:latin typeface="Arial"/>
                <a:cs typeface="Arial"/>
              </a:rPr>
              <a:t>length/Total </a:t>
            </a:r>
            <a:r>
              <a:rPr sz="800" spc="-10" dirty="0">
                <a:solidFill>
                  <a:srgbClr val="231F20"/>
                </a:solidFill>
                <a:latin typeface="Arial"/>
                <a:cs typeface="Arial"/>
              </a:rPr>
              <a:t>road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length)</a:t>
            </a:r>
            <a:r>
              <a:rPr sz="800" spc="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5" dirty="0">
                <a:solidFill>
                  <a:srgbClr val="231F20"/>
                </a:solidFill>
                <a:latin typeface="Arial"/>
                <a:cs typeface="Arial"/>
              </a:rPr>
              <a:t>x100</a:t>
            </a:r>
            <a:endParaRPr sz="8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657268" y="2951276"/>
            <a:ext cx="1691639" cy="1403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50" i="1" dirty="0">
                <a:solidFill>
                  <a:srgbClr val="231F20"/>
                </a:solidFill>
                <a:latin typeface="Calibri"/>
                <a:cs typeface="Calibri"/>
              </a:rPr>
              <a:t>(Data </a:t>
            </a:r>
            <a:r>
              <a:rPr sz="750" i="1" spc="35" dirty="0">
                <a:solidFill>
                  <a:srgbClr val="231F20"/>
                </a:solidFill>
                <a:latin typeface="Calibri"/>
                <a:cs typeface="Calibri"/>
              </a:rPr>
              <a:t>Source: </a:t>
            </a:r>
            <a:r>
              <a:rPr sz="750" i="1" spc="20" dirty="0">
                <a:solidFill>
                  <a:srgbClr val="231F20"/>
                </a:solidFill>
                <a:latin typeface="Calibri"/>
                <a:cs typeface="Calibri"/>
              </a:rPr>
              <a:t>Q5, </a:t>
            </a:r>
            <a:r>
              <a:rPr sz="750" i="1" spc="-15" dirty="0">
                <a:solidFill>
                  <a:srgbClr val="231F20"/>
                </a:solidFill>
                <a:latin typeface="Calibri"/>
                <a:cs typeface="Calibri"/>
              </a:rPr>
              <a:t>Table </a:t>
            </a:r>
            <a:r>
              <a:rPr sz="750" i="1" spc="35" dirty="0">
                <a:solidFill>
                  <a:srgbClr val="231F20"/>
                </a:solidFill>
                <a:latin typeface="Calibri"/>
                <a:cs typeface="Calibri"/>
              </a:rPr>
              <a:t>2 </a:t>
            </a:r>
            <a:r>
              <a:rPr sz="750" i="1" spc="5" dirty="0">
                <a:solidFill>
                  <a:srgbClr val="231F20"/>
                </a:solidFill>
                <a:latin typeface="Calibri"/>
                <a:cs typeface="Calibri"/>
              </a:rPr>
              <a:t>in </a:t>
            </a:r>
            <a:r>
              <a:rPr sz="750" i="1" spc="10" dirty="0">
                <a:solidFill>
                  <a:srgbClr val="231F20"/>
                </a:solidFill>
                <a:latin typeface="Calibri"/>
                <a:cs typeface="Calibri"/>
              </a:rPr>
              <a:t>Annexure</a:t>
            </a:r>
            <a:r>
              <a:rPr sz="750" i="1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750" i="1" spc="40" dirty="0">
                <a:solidFill>
                  <a:srgbClr val="231F20"/>
                </a:solidFill>
                <a:latin typeface="Calibri"/>
                <a:cs typeface="Calibri"/>
              </a:rPr>
              <a:t>2)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689660" y="3155586"/>
            <a:ext cx="2710815" cy="513080"/>
          </a:xfrm>
          <a:prstGeom prst="rect">
            <a:avLst/>
          </a:prstGeom>
        </p:spPr>
        <p:txBody>
          <a:bodyPr vert="horz" wrap="square" lIns="0" tIns="698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sz="800" b="1" spc="-30" dirty="0">
                <a:solidFill>
                  <a:srgbClr val="231F20"/>
                </a:solidFill>
                <a:latin typeface="Arial"/>
                <a:cs typeface="Arial"/>
              </a:rPr>
              <a:t>C. </a:t>
            </a:r>
            <a:r>
              <a:rPr sz="800" b="1" spc="-20" dirty="0">
                <a:solidFill>
                  <a:srgbClr val="231F20"/>
                </a:solidFill>
                <a:latin typeface="Arial"/>
                <a:cs typeface="Arial"/>
              </a:rPr>
              <a:t>Pucca Storm </a:t>
            </a:r>
            <a:r>
              <a:rPr sz="800" b="1" spc="-10" dirty="0">
                <a:solidFill>
                  <a:srgbClr val="231F20"/>
                </a:solidFill>
                <a:latin typeface="Arial"/>
                <a:cs typeface="Arial"/>
              </a:rPr>
              <a:t>Water</a:t>
            </a:r>
            <a:r>
              <a:rPr sz="800" b="1" spc="10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b="1" spc="-15" dirty="0">
                <a:solidFill>
                  <a:srgbClr val="231F20"/>
                </a:solidFill>
                <a:latin typeface="Arial"/>
                <a:cs typeface="Arial"/>
              </a:rPr>
              <a:t>Drainage</a:t>
            </a:r>
            <a:endParaRPr sz="800">
              <a:latin typeface="Arial"/>
              <a:cs typeface="Arial"/>
            </a:endParaRPr>
          </a:p>
          <a:p>
            <a:pPr marL="12700" marR="5080">
              <a:lnSpc>
                <a:spcPct val="104500"/>
              </a:lnSpc>
              <a:spcBef>
                <a:spcPts val="415"/>
              </a:spcBef>
            </a:pPr>
            <a:r>
              <a:rPr sz="800" spc="-60" dirty="0">
                <a:solidFill>
                  <a:srgbClr val="231F20"/>
                </a:solidFill>
                <a:latin typeface="Arial"/>
                <a:cs typeface="Arial"/>
              </a:rPr>
              <a:t>% </a:t>
            </a:r>
            <a:r>
              <a:rPr sz="800" spc="-10" dirty="0">
                <a:solidFill>
                  <a:srgbClr val="231F20"/>
                </a:solidFill>
                <a:latin typeface="Arial"/>
                <a:cs typeface="Arial"/>
              </a:rPr>
              <a:t>coverage </a:t>
            </a:r>
            <a:r>
              <a:rPr sz="800" spc="10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sz="800" spc="5" dirty="0">
                <a:solidFill>
                  <a:srgbClr val="231F20"/>
                </a:solidFill>
                <a:latin typeface="Arial"/>
                <a:cs typeface="Arial"/>
              </a:rPr>
              <a:t>pucca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drains </a:t>
            </a:r>
            <a:r>
              <a:rPr sz="800" spc="310" dirty="0">
                <a:solidFill>
                  <a:srgbClr val="231F20"/>
                </a:solidFill>
                <a:latin typeface="Arial"/>
                <a:cs typeface="Arial"/>
              </a:rPr>
              <a:t>=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(No </a:t>
            </a:r>
            <a:r>
              <a:rPr sz="800" spc="10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sz="800" spc="-20" dirty="0">
                <a:solidFill>
                  <a:srgbClr val="231F20"/>
                </a:solidFill>
                <a:latin typeface="Arial"/>
                <a:cs typeface="Arial"/>
              </a:rPr>
              <a:t>HHs 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connected/  discharging </a:t>
            </a:r>
            <a:r>
              <a:rPr sz="800" spc="5" dirty="0">
                <a:solidFill>
                  <a:srgbClr val="231F20"/>
                </a:solidFill>
                <a:latin typeface="Arial"/>
                <a:cs typeface="Arial"/>
              </a:rPr>
              <a:t>to pucca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drains </a:t>
            </a:r>
            <a:r>
              <a:rPr sz="800" spc="-20" dirty="0">
                <a:solidFill>
                  <a:srgbClr val="231F20"/>
                </a:solidFill>
                <a:latin typeface="Arial"/>
                <a:cs typeface="Arial"/>
              </a:rPr>
              <a:t>/Total 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no. </a:t>
            </a:r>
            <a:r>
              <a:rPr sz="800" spc="10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households) </a:t>
            </a:r>
            <a:r>
              <a:rPr sz="800" spc="-25" dirty="0">
                <a:solidFill>
                  <a:srgbClr val="231F20"/>
                </a:solidFill>
                <a:latin typeface="Arial"/>
                <a:cs typeface="Arial"/>
              </a:rPr>
              <a:t>x</a:t>
            </a:r>
            <a:r>
              <a:rPr sz="8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20" dirty="0">
                <a:solidFill>
                  <a:srgbClr val="231F20"/>
                </a:solidFill>
                <a:latin typeface="Arial"/>
                <a:cs typeface="Arial"/>
              </a:rPr>
              <a:t>100</a:t>
            </a:r>
            <a:endParaRPr sz="8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657268" y="3822771"/>
            <a:ext cx="1691639" cy="1403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50" i="1" dirty="0">
                <a:solidFill>
                  <a:srgbClr val="231F20"/>
                </a:solidFill>
                <a:latin typeface="Calibri"/>
                <a:cs typeface="Calibri"/>
              </a:rPr>
              <a:t>(Data </a:t>
            </a:r>
            <a:r>
              <a:rPr sz="750" i="1" spc="35" dirty="0">
                <a:solidFill>
                  <a:srgbClr val="231F20"/>
                </a:solidFill>
                <a:latin typeface="Calibri"/>
                <a:cs typeface="Calibri"/>
              </a:rPr>
              <a:t>Source: </a:t>
            </a:r>
            <a:r>
              <a:rPr sz="750" i="1" spc="20" dirty="0">
                <a:solidFill>
                  <a:srgbClr val="231F20"/>
                </a:solidFill>
                <a:latin typeface="Calibri"/>
                <a:cs typeface="Calibri"/>
              </a:rPr>
              <a:t>Q6, </a:t>
            </a:r>
            <a:r>
              <a:rPr sz="750" i="1" spc="-15" dirty="0">
                <a:solidFill>
                  <a:srgbClr val="231F20"/>
                </a:solidFill>
                <a:latin typeface="Calibri"/>
                <a:cs typeface="Calibri"/>
              </a:rPr>
              <a:t>Table </a:t>
            </a:r>
            <a:r>
              <a:rPr sz="750" i="1" spc="35" dirty="0">
                <a:solidFill>
                  <a:srgbClr val="231F20"/>
                </a:solidFill>
                <a:latin typeface="Calibri"/>
                <a:cs typeface="Calibri"/>
              </a:rPr>
              <a:t>2 </a:t>
            </a:r>
            <a:r>
              <a:rPr sz="750" i="1" spc="5" dirty="0">
                <a:solidFill>
                  <a:srgbClr val="231F20"/>
                </a:solidFill>
                <a:latin typeface="Calibri"/>
                <a:cs typeface="Calibri"/>
              </a:rPr>
              <a:t>in </a:t>
            </a:r>
            <a:r>
              <a:rPr sz="750" i="1" spc="10" dirty="0">
                <a:solidFill>
                  <a:srgbClr val="231F20"/>
                </a:solidFill>
                <a:latin typeface="Calibri"/>
                <a:cs typeface="Calibri"/>
              </a:rPr>
              <a:t>Annexure</a:t>
            </a:r>
            <a:r>
              <a:rPr sz="750" i="1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750" i="1" spc="40" dirty="0">
                <a:solidFill>
                  <a:srgbClr val="231F20"/>
                </a:solidFill>
                <a:latin typeface="Calibri"/>
                <a:cs typeface="Calibri"/>
              </a:rPr>
              <a:t>2)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689559" y="3976322"/>
            <a:ext cx="2708275" cy="513080"/>
          </a:xfrm>
          <a:prstGeom prst="rect">
            <a:avLst/>
          </a:prstGeom>
        </p:spPr>
        <p:txBody>
          <a:bodyPr vert="horz" wrap="square" lIns="0" tIns="698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sz="800" b="1" spc="-15" dirty="0">
                <a:solidFill>
                  <a:srgbClr val="231F20"/>
                </a:solidFill>
                <a:latin typeface="Arial"/>
                <a:cs typeface="Arial"/>
              </a:rPr>
              <a:t>D.</a:t>
            </a:r>
            <a:r>
              <a:rPr sz="800" b="1" spc="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b="1" spc="-15" dirty="0">
                <a:solidFill>
                  <a:srgbClr val="231F20"/>
                </a:solidFill>
                <a:latin typeface="Arial"/>
                <a:cs typeface="Arial"/>
              </a:rPr>
              <a:t>Streetlights</a:t>
            </a:r>
            <a:endParaRPr sz="800">
              <a:latin typeface="Arial"/>
              <a:cs typeface="Arial"/>
            </a:endParaRPr>
          </a:p>
          <a:p>
            <a:pPr marL="12700" marR="5080">
              <a:lnSpc>
                <a:spcPct val="104500"/>
              </a:lnSpc>
              <a:spcBef>
                <a:spcPts val="415"/>
              </a:spcBef>
            </a:pPr>
            <a:r>
              <a:rPr sz="800" spc="-114" dirty="0">
                <a:solidFill>
                  <a:srgbClr val="231F20"/>
                </a:solidFill>
                <a:latin typeface="Arial"/>
                <a:cs typeface="Arial"/>
              </a:rPr>
              <a:t>% </a:t>
            </a:r>
            <a:r>
              <a:rPr sz="800" spc="-20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sz="800" spc="-35" dirty="0">
                <a:solidFill>
                  <a:srgbClr val="231F20"/>
                </a:solidFill>
                <a:latin typeface="Arial"/>
                <a:cs typeface="Arial"/>
              </a:rPr>
              <a:t>street </a:t>
            </a:r>
            <a:r>
              <a:rPr sz="800" spc="-40" dirty="0">
                <a:solidFill>
                  <a:srgbClr val="231F20"/>
                </a:solidFill>
                <a:latin typeface="Arial"/>
                <a:cs typeface="Arial"/>
              </a:rPr>
              <a:t>length </a:t>
            </a:r>
            <a:r>
              <a:rPr sz="800" spc="-20" dirty="0">
                <a:solidFill>
                  <a:srgbClr val="231F20"/>
                </a:solidFill>
                <a:latin typeface="Arial"/>
                <a:cs typeface="Arial"/>
              </a:rPr>
              <a:t>with </a:t>
            </a:r>
            <a:r>
              <a:rPr sz="800" spc="-30" dirty="0">
                <a:solidFill>
                  <a:srgbClr val="231F20"/>
                </a:solidFill>
                <a:latin typeface="Arial"/>
                <a:cs typeface="Arial"/>
              </a:rPr>
              <a:t>functional </a:t>
            </a:r>
            <a:r>
              <a:rPr sz="800" spc="-35" dirty="0">
                <a:solidFill>
                  <a:srgbClr val="231F20"/>
                </a:solidFill>
                <a:latin typeface="Arial"/>
                <a:cs typeface="Arial"/>
              </a:rPr>
              <a:t>street </a:t>
            </a:r>
            <a:r>
              <a:rPr sz="800" spc="-25" dirty="0">
                <a:solidFill>
                  <a:srgbClr val="231F20"/>
                </a:solidFill>
                <a:latin typeface="Arial"/>
                <a:cs typeface="Arial"/>
              </a:rPr>
              <a:t>lights </a:t>
            </a:r>
            <a:r>
              <a:rPr sz="800" spc="245" dirty="0">
                <a:solidFill>
                  <a:srgbClr val="231F20"/>
                </a:solidFill>
                <a:latin typeface="Arial"/>
                <a:cs typeface="Arial"/>
              </a:rPr>
              <a:t>= </a:t>
            </a:r>
            <a:r>
              <a:rPr sz="800" spc="-35" dirty="0">
                <a:solidFill>
                  <a:srgbClr val="231F20"/>
                </a:solidFill>
                <a:latin typeface="Arial"/>
                <a:cs typeface="Arial"/>
              </a:rPr>
              <a:t>(Length </a:t>
            </a:r>
            <a:r>
              <a:rPr sz="800" spc="-20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sz="800" spc="-35" dirty="0">
                <a:solidFill>
                  <a:srgbClr val="231F20"/>
                </a:solidFill>
                <a:latin typeface="Arial"/>
                <a:cs typeface="Arial"/>
              </a:rPr>
              <a:t>street  </a:t>
            </a:r>
            <a:r>
              <a:rPr sz="800" spc="10" dirty="0">
                <a:solidFill>
                  <a:srgbClr val="231F20"/>
                </a:solidFill>
                <a:latin typeface="Arial"/>
                <a:cs typeface="Arial"/>
              </a:rPr>
              <a:t>with 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functional </a:t>
            </a:r>
            <a:r>
              <a:rPr sz="800" spc="-10" dirty="0">
                <a:solidFill>
                  <a:srgbClr val="231F20"/>
                </a:solidFill>
                <a:latin typeface="Arial"/>
                <a:cs typeface="Arial"/>
              </a:rPr>
              <a:t>street light/Total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internal </a:t>
            </a:r>
            <a:r>
              <a:rPr sz="800" spc="-10" dirty="0">
                <a:solidFill>
                  <a:srgbClr val="231F20"/>
                </a:solidFill>
                <a:latin typeface="Arial"/>
                <a:cs typeface="Arial"/>
              </a:rPr>
              <a:t>street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length)</a:t>
            </a:r>
            <a:r>
              <a:rPr sz="800" spc="1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5" dirty="0">
                <a:solidFill>
                  <a:srgbClr val="231F20"/>
                </a:solidFill>
                <a:latin typeface="Arial"/>
                <a:cs typeface="Arial"/>
              </a:rPr>
              <a:t>x100</a:t>
            </a:r>
            <a:endParaRPr sz="8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689645" y="4592269"/>
            <a:ext cx="2707640" cy="977900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873125">
              <a:lnSpc>
                <a:spcPct val="100000"/>
              </a:lnSpc>
              <a:spcBef>
                <a:spcPts val="505"/>
              </a:spcBef>
            </a:pPr>
            <a:r>
              <a:rPr sz="750" i="1" dirty="0">
                <a:solidFill>
                  <a:srgbClr val="231F20"/>
                </a:solidFill>
                <a:latin typeface="Calibri"/>
                <a:cs typeface="Calibri"/>
              </a:rPr>
              <a:t>(Data </a:t>
            </a:r>
            <a:r>
              <a:rPr sz="750" i="1" spc="35" dirty="0">
                <a:solidFill>
                  <a:srgbClr val="231F20"/>
                </a:solidFill>
                <a:latin typeface="Calibri"/>
                <a:cs typeface="Calibri"/>
              </a:rPr>
              <a:t>Source: </a:t>
            </a:r>
            <a:r>
              <a:rPr sz="750" i="1" spc="20" dirty="0">
                <a:solidFill>
                  <a:srgbClr val="231F20"/>
                </a:solidFill>
                <a:latin typeface="Calibri"/>
                <a:cs typeface="Calibri"/>
              </a:rPr>
              <a:t>Q7, </a:t>
            </a:r>
            <a:r>
              <a:rPr sz="750" i="1" spc="30" dirty="0">
                <a:solidFill>
                  <a:srgbClr val="231F20"/>
                </a:solidFill>
                <a:latin typeface="Calibri"/>
                <a:cs typeface="Calibri"/>
              </a:rPr>
              <a:t>8, </a:t>
            </a:r>
            <a:r>
              <a:rPr sz="750" i="1" spc="-15" dirty="0">
                <a:solidFill>
                  <a:srgbClr val="231F20"/>
                </a:solidFill>
                <a:latin typeface="Calibri"/>
                <a:cs typeface="Calibri"/>
              </a:rPr>
              <a:t>Table </a:t>
            </a:r>
            <a:r>
              <a:rPr sz="750" i="1" spc="35" dirty="0">
                <a:solidFill>
                  <a:srgbClr val="231F20"/>
                </a:solidFill>
                <a:latin typeface="Calibri"/>
                <a:cs typeface="Calibri"/>
              </a:rPr>
              <a:t>2 </a:t>
            </a:r>
            <a:r>
              <a:rPr sz="750" i="1" spc="5" dirty="0">
                <a:solidFill>
                  <a:srgbClr val="231F20"/>
                </a:solidFill>
                <a:latin typeface="Calibri"/>
                <a:cs typeface="Calibri"/>
              </a:rPr>
              <a:t>in </a:t>
            </a:r>
            <a:r>
              <a:rPr sz="750" i="1" spc="10" dirty="0">
                <a:solidFill>
                  <a:srgbClr val="231F20"/>
                </a:solidFill>
                <a:latin typeface="Calibri"/>
                <a:cs typeface="Calibri"/>
              </a:rPr>
              <a:t>Annexure</a:t>
            </a:r>
            <a:r>
              <a:rPr sz="750" i="1" spc="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750" i="1" spc="40" dirty="0">
                <a:solidFill>
                  <a:srgbClr val="231F20"/>
                </a:solidFill>
                <a:latin typeface="Calibri"/>
                <a:cs typeface="Calibri"/>
              </a:rPr>
              <a:t>2)</a:t>
            </a:r>
            <a:endParaRPr sz="75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484"/>
              </a:spcBef>
            </a:pPr>
            <a:r>
              <a:rPr sz="800" b="1" spc="-30" dirty="0">
                <a:solidFill>
                  <a:srgbClr val="231F20"/>
                </a:solidFill>
                <a:latin typeface="Arial"/>
                <a:cs typeface="Arial"/>
              </a:rPr>
              <a:t>E. Access to Toilet</a:t>
            </a:r>
            <a:r>
              <a:rPr sz="800" b="1" spc="1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b="1" spc="-15" dirty="0">
                <a:solidFill>
                  <a:srgbClr val="231F20"/>
                </a:solidFill>
                <a:latin typeface="Arial"/>
                <a:cs typeface="Arial"/>
              </a:rPr>
              <a:t>Facilities</a:t>
            </a:r>
            <a:endParaRPr sz="800">
              <a:latin typeface="Arial"/>
              <a:cs typeface="Arial"/>
            </a:endParaRPr>
          </a:p>
          <a:p>
            <a:pPr marL="12700" marR="5080" algn="just">
              <a:lnSpc>
                <a:spcPct val="104500"/>
              </a:lnSpc>
              <a:spcBef>
                <a:spcPts val="415"/>
              </a:spcBef>
            </a:pPr>
            <a:r>
              <a:rPr sz="800" spc="-60" dirty="0">
                <a:solidFill>
                  <a:srgbClr val="231F20"/>
                </a:solidFill>
                <a:latin typeface="Arial"/>
                <a:cs typeface="Arial"/>
              </a:rPr>
              <a:t>% </a:t>
            </a:r>
            <a:r>
              <a:rPr sz="800" spc="10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sz="800" spc="-20" dirty="0">
                <a:solidFill>
                  <a:srgbClr val="231F20"/>
                </a:solidFill>
                <a:latin typeface="Arial"/>
                <a:cs typeface="Arial"/>
              </a:rPr>
              <a:t>HHs </a:t>
            </a:r>
            <a:r>
              <a:rPr sz="800" spc="-10" dirty="0">
                <a:solidFill>
                  <a:srgbClr val="231F20"/>
                </a:solidFill>
                <a:latin typeface="Arial"/>
                <a:cs typeface="Arial"/>
              </a:rPr>
              <a:t>having 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access </a:t>
            </a:r>
            <a:r>
              <a:rPr sz="800" spc="5" dirty="0">
                <a:solidFill>
                  <a:srgbClr val="231F20"/>
                </a:solidFill>
                <a:latin typeface="Arial"/>
                <a:cs typeface="Arial"/>
              </a:rPr>
              <a:t>to </a:t>
            </a:r>
            <a:r>
              <a:rPr sz="800" spc="-10" dirty="0">
                <a:solidFill>
                  <a:srgbClr val="231F20"/>
                </a:solidFill>
                <a:latin typeface="Arial"/>
                <a:cs typeface="Arial"/>
              </a:rPr>
              <a:t>safe 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functional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toilet </a:t>
            </a:r>
            <a:r>
              <a:rPr sz="800" spc="310" dirty="0">
                <a:solidFill>
                  <a:srgbClr val="231F20"/>
                </a:solidFill>
                <a:latin typeface="Arial"/>
                <a:cs typeface="Arial"/>
              </a:rPr>
              <a:t>= </a:t>
            </a:r>
            <a:r>
              <a:rPr sz="800" spc="40" dirty="0">
                <a:solidFill>
                  <a:srgbClr val="231F20"/>
                </a:solidFill>
                <a:latin typeface="Arial"/>
                <a:cs typeface="Arial"/>
              </a:rPr>
              <a:t>{(No. </a:t>
            </a:r>
            <a:r>
              <a:rPr sz="800" spc="10" dirty="0">
                <a:solidFill>
                  <a:srgbClr val="231F20"/>
                </a:solidFill>
                <a:latin typeface="Arial"/>
                <a:cs typeface="Arial"/>
              </a:rPr>
              <a:t>of  </a:t>
            </a:r>
            <a:r>
              <a:rPr sz="800" spc="-20" dirty="0">
                <a:solidFill>
                  <a:srgbClr val="231F20"/>
                </a:solidFill>
                <a:latin typeface="Arial"/>
                <a:cs typeface="Arial"/>
              </a:rPr>
              <a:t>HHs </a:t>
            </a:r>
            <a:r>
              <a:rPr sz="800" spc="10" dirty="0">
                <a:solidFill>
                  <a:srgbClr val="231F20"/>
                </a:solidFill>
                <a:latin typeface="Arial"/>
                <a:cs typeface="Arial"/>
              </a:rPr>
              <a:t>with </a:t>
            </a:r>
            <a:r>
              <a:rPr sz="800" spc="-25" dirty="0">
                <a:solidFill>
                  <a:srgbClr val="231F20"/>
                </a:solidFill>
                <a:latin typeface="Arial"/>
                <a:cs typeface="Arial"/>
              </a:rPr>
              <a:t>IHHL </a:t>
            </a:r>
            <a:r>
              <a:rPr sz="800" spc="5" dirty="0">
                <a:solidFill>
                  <a:srgbClr val="231F20"/>
                </a:solidFill>
                <a:latin typeface="Arial"/>
                <a:cs typeface="Arial"/>
              </a:rPr>
              <a:t>for </a:t>
            </a:r>
            <a:r>
              <a:rPr sz="800" spc="-10" dirty="0">
                <a:solidFill>
                  <a:srgbClr val="231F20"/>
                </a:solidFill>
                <a:latin typeface="Arial"/>
                <a:cs typeface="Arial"/>
              </a:rPr>
              <a:t>exclusive </a:t>
            </a:r>
            <a:r>
              <a:rPr sz="800" spc="65" dirty="0">
                <a:solidFill>
                  <a:srgbClr val="231F20"/>
                </a:solidFill>
                <a:latin typeface="Arial"/>
                <a:cs typeface="Arial"/>
              </a:rPr>
              <a:t>use+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no </a:t>
            </a:r>
            <a:r>
              <a:rPr sz="800" spc="5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sz="800" spc="-25" dirty="0">
                <a:solidFill>
                  <a:srgbClr val="231F20"/>
                </a:solidFill>
                <a:latin typeface="Arial"/>
                <a:cs typeface="Arial"/>
              </a:rPr>
              <a:t>HHs </a:t>
            </a:r>
            <a:r>
              <a:rPr sz="800" spc="-10" dirty="0">
                <a:solidFill>
                  <a:srgbClr val="231F20"/>
                </a:solidFill>
                <a:latin typeface="Arial"/>
                <a:cs typeface="Arial"/>
              </a:rPr>
              <a:t>having 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access  </a:t>
            </a:r>
            <a:r>
              <a:rPr sz="800" spc="5" dirty="0">
                <a:solidFill>
                  <a:srgbClr val="231F20"/>
                </a:solidFill>
                <a:latin typeface="Arial"/>
                <a:cs typeface="Arial"/>
              </a:rPr>
              <a:t>to </a:t>
            </a:r>
            <a:r>
              <a:rPr sz="800" spc="-20" dirty="0">
                <a:solidFill>
                  <a:srgbClr val="231F20"/>
                </a:solidFill>
                <a:latin typeface="Arial"/>
                <a:cs typeface="Arial"/>
              </a:rPr>
              <a:t>CT/PT) 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/total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 </a:t>
            </a:r>
            <a:r>
              <a:rPr sz="800" spc="10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households 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in </a:t>
            </a:r>
            <a:r>
              <a:rPr sz="800" spc="-10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800" spc="45" dirty="0">
                <a:solidFill>
                  <a:srgbClr val="231F20"/>
                </a:solidFill>
                <a:latin typeface="Arial"/>
                <a:cs typeface="Arial"/>
              </a:rPr>
              <a:t>slum} </a:t>
            </a:r>
            <a:r>
              <a:rPr sz="800" spc="-25" dirty="0">
                <a:solidFill>
                  <a:srgbClr val="231F20"/>
                </a:solidFill>
                <a:latin typeface="Arial"/>
                <a:cs typeface="Arial"/>
              </a:rPr>
              <a:t>x</a:t>
            </a:r>
            <a:r>
              <a:rPr sz="800" spc="10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20" dirty="0">
                <a:solidFill>
                  <a:srgbClr val="231F20"/>
                </a:solidFill>
                <a:latin typeface="Arial"/>
                <a:cs typeface="Arial"/>
              </a:rPr>
              <a:t>100</a:t>
            </a:r>
            <a:endParaRPr sz="800">
              <a:latin typeface="Arial"/>
              <a:cs typeface="Arial"/>
            </a:endParaRPr>
          </a:p>
          <a:p>
            <a:pPr marL="847090">
              <a:lnSpc>
                <a:spcPct val="100000"/>
              </a:lnSpc>
              <a:spcBef>
                <a:spcPts val="420"/>
              </a:spcBef>
            </a:pPr>
            <a:r>
              <a:rPr sz="750" i="1" dirty="0">
                <a:solidFill>
                  <a:srgbClr val="231F20"/>
                </a:solidFill>
                <a:latin typeface="Calibri"/>
                <a:cs typeface="Calibri"/>
              </a:rPr>
              <a:t>(Data </a:t>
            </a:r>
            <a:r>
              <a:rPr sz="750" i="1" spc="35" dirty="0">
                <a:solidFill>
                  <a:srgbClr val="231F20"/>
                </a:solidFill>
                <a:latin typeface="Calibri"/>
                <a:cs typeface="Calibri"/>
              </a:rPr>
              <a:t>Source: </a:t>
            </a:r>
            <a:r>
              <a:rPr sz="750" i="1" spc="25" dirty="0">
                <a:solidFill>
                  <a:srgbClr val="231F20"/>
                </a:solidFill>
                <a:latin typeface="Calibri"/>
                <a:cs typeface="Calibri"/>
              </a:rPr>
              <a:t>Q9,10, </a:t>
            </a:r>
            <a:r>
              <a:rPr sz="750" i="1" spc="-15" dirty="0">
                <a:solidFill>
                  <a:srgbClr val="231F20"/>
                </a:solidFill>
                <a:latin typeface="Calibri"/>
                <a:cs typeface="Calibri"/>
              </a:rPr>
              <a:t>Table </a:t>
            </a:r>
            <a:r>
              <a:rPr sz="750" i="1" spc="35" dirty="0">
                <a:solidFill>
                  <a:srgbClr val="231F20"/>
                </a:solidFill>
                <a:latin typeface="Calibri"/>
                <a:cs typeface="Calibri"/>
              </a:rPr>
              <a:t>2 </a:t>
            </a:r>
            <a:r>
              <a:rPr sz="750" i="1" spc="5" dirty="0">
                <a:solidFill>
                  <a:srgbClr val="231F20"/>
                </a:solidFill>
                <a:latin typeface="Calibri"/>
                <a:cs typeface="Calibri"/>
              </a:rPr>
              <a:t>in </a:t>
            </a:r>
            <a:r>
              <a:rPr sz="750" i="1" spc="10" dirty="0">
                <a:solidFill>
                  <a:srgbClr val="231F20"/>
                </a:solidFill>
                <a:latin typeface="Calibri"/>
                <a:cs typeface="Calibri"/>
              </a:rPr>
              <a:t>Annexure </a:t>
            </a:r>
            <a:r>
              <a:rPr sz="750" i="1" spc="40" dirty="0">
                <a:solidFill>
                  <a:srgbClr val="231F20"/>
                </a:solidFill>
                <a:latin typeface="Calibri"/>
                <a:cs typeface="Calibri"/>
              </a:rPr>
              <a:t>2)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689660" y="5591282"/>
            <a:ext cx="2659380" cy="1355725"/>
          </a:xfrm>
          <a:prstGeom prst="rect">
            <a:avLst/>
          </a:prstGeom>
        </p:spPr>
        <p:txBody>
          <a:bodyPr vert="horz" wrap="square" lIns="0" tIns="698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sz="800" b="1" spc="-85" dirty="0">
                <a:solidFill>
                  <a:srgbClr val="231F20"/>
                </a:solidFill>
                <a:latin typeface="Arial"/>
                <a:cs typeface="Arial"/>
              </a:rPr>
              <a:t>F. </a:t>
            </a:r>
            <a:r>
              <a:rPr sz="800" b="1" spc="-20" dirty="0">
                <a:solidFill>
                  <a:srgbClr val="231F20"/>
                </a:solidFill>
                <a:latin typeface="Arial"/>
                <a:cs typeface="Arial"/>
              </a:rPr>
              <a:t>In-house</a:t>
            </a:r>
            <a:r>
              <a:rPr sz="800" b="1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b="1" spc="-15" dirty="0">
                <a:solidFill>
                  <a:srgbClr val="231F20"/>
                </a:solidFill>
                <a:latin typeface="Arial"/>
                <a:cs typeface="Arial"/>
              </a:rPr>
              <a:t>Electricity</a:t>
            </a:r>
            <a:endParaRPr sz="800">
              <a:latin typeface="Arial"/>
              <a:cs typeface="Arial"/>
            </a:endParaRPr>
          </a:p>
          <a:p>
            <a:pPr marL="12700" marR="11430">
              <a:lnSpc>
                <a:spcPct val="104500"/>
              </a:lnSpc>
              <a:spcBef>
                <a:spcPts val="415"/>
              </a:spcBef>
            </a:pPr>
            <a:r>
              <a:rPr sz="800" spc="-35" dirty="0">
                <a:solidFill>
                  <a:srgbClr val="231F20"/>
                </a:solidFill>
                <a:latin typeface="Arial"/>
                <a:cs typeface="Arial"/>
              </a:rPr>
              <a:t>% </a:t>
            </a:r>
            <a:r>
              <a:rPr sz="800" spc="25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sz="800" spc="15" dirty="0">
                <a:solidFill>
                  <a:srgbClr val="231F20"/>
                </a:solidFill>
                <a:latin typeface="Arial"/>
                <a:cs typeface="Arial"/>
              </a:rPr>
              <a:t>households </a:t>
            </a:r>
            <a:r>
              <a:rPr sz="800" spc="5" dirty="0">
                <a:solidFill>
                  <a:srgbClr val="231F20"/>
                </a:solidFill>
                <a:latin typeface="Arial"/>
                <a:cs typeface="Arial"/>
              </a:rPr>
              <a:t>having </a:t>
            </a:r>
            <a:r>
              <a:rPr sz="800" spc="10" dirty="0">
                <a:solidFill>
                  <a:srgbClr val="231F20"/>
                </a:solidFill>
                <a:latin typeface="Arial"/>
                <a:cs typeface="Arial"/>
              </a:rPr>
              <a:t>individual authorised </a:t>
            </a:r>
            <a:r>
              <a:rPr sz="800" spc="15" dirty="0">
                <a:solidFill>
                  <a:srgbClr val="231F20"/>
                </a:solidFill>
                <a:latin typeface="Arial"/>
                <a:cs typeface="Arial"/>
              </a:rPr>
              <a:t>electricity  </a:t>
            </a:r>
            <a:r>
              <a:rPr sz="800" spc="10" dirty="0">
                <a:solidFill>
                  <a:srgbClr val="231F20"/>
                </a:solidFill>
                <a:latin typeface="Arial"/>
                <a:cs typeface="Arial"/>
              </a:rPr>
              <a:t>connection </a:t>
            </a:r>
            <a:r>
              <a:rPr sz="800" spc="330" dirty="0">
                <a:solidFill>
                  <a:srgbClr val="231F20"/>
                </a:solidFill>
                <a:latin typeface="Arial"/>
                <a:cs typeface="Arial"/>
              </a:rPr>
              <a:t>=</a:t>
            </a:r>
            <a:r>
              <a:rPr sz="800" spc="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15" dirty="0">
                <a:solidFill>
                  <a:srgbClr val="231F20"/>
                </a:solidFill>
                <a:latin typeface="Arial"/>
                <a:cs typeface="Arial"/>
              </a:rPr>
              <a:t>(number </a:t>
            </a:r>
            <a:r>
              <a:rPr sz="800" spc="20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HHs </a:t>
            </a:r>
            <a:r>
              <a:rPr sz="800" spc="20" dirty="0">
                <a:solidFill>
                  <a:srgbClr val="231F20"/>
                </a:solidFill>
                <a:latin typeface="Arial"/>
                <a:cs typeface="Arial"/>
              </a:rPr>
              <a:t>with </a:t>
            </a:r>
            <a:r>
              <a:rPr sz="800" spc="5" dirty="0">
                <a:solidFill>
                  <a:srgbClr val="231F20"/>
                </a:solidFill>
                <a:latin typeface="Arial"/>
                <a:cs typeface="Arial"/>
              </a:rPr>
              <a:t>authorised </a:t>
            </a:r>
            <a:r>
              <a:rPr sz="800" spc="10" dirty="0">
                <a:solidFill>
                  <a:srgbClr val="231F20"/>
                </a:solidFill>
                <a:latin typeface="Arial"/>
                <a:cs typeface="Arial"/>
              </a:rPr>
              <a:t>electricity  </a:t>
            </a:r>
            <a:r>
              <a:rPr sz="800" spc="-35" dirty="0">
                <a:solidFill>
                  <a:srgbClr val="231F20"/>
                </a:solidFill>
                <a:latin typeface="Arial"/>
                <a:cs typeface="Arial"/>
              </a:rPr>
              <a:t>connections </a:t>
            </a:r>
            <a:r>
              <a:rPr sz="800" spc="-30" dirty="0">
                <a:solidFill>
                  <a:srgbClr val="231F20"/>
                </a:solidFill>
                <a:latin typeface="Arial"/>
                <a:cs typeface="Arial"/>
              </a:rPr>
              <a:t>/the total </a:t>
            </a:r>
            <a:r>
              <a:rPr sz="800" spc="-45" dirty="0">
                <a:solidFill>
                  <a:srgbClr val="231F20"/>
                </a:solidFill>
                <a:latin typeface="Arial"/>
                <a:cs typeface="Arial"/>
              </a:rPr>
              <a:t>number </a:t>
            </a:r>
            <a:r>
              <a:rPr sz="800" spc="-25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sz="800" spc="-40" dirty="0">
                <a:solidFill>
                  <a:srgbClr val="231F20"/>
                </a:solidFill>
                <a:latin typeface="Arial"/>
                <a:cs typeface="Arial"/>
              </a:rPr>
              <a:t>households </a:t>
            </a:r>
            <a:r>
              <a:rPr sz="800" spc="-30" dirty="0">
                <a:solidFill>
                  <a:srgbClr val="231F20"/>
                </a:solidFill>
                <a:latin typeface="Arial"/>
                <a:cs typeface="Arial"/>
              </a:rPr>
              <a:t>in </a:t>
            </a:r>
            <a:r>
              <a:rPr sz="800" spc="-45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800" spc="-25" dirty="0">
                <a:solidFill>
                  <a:srgbClr val="231F20"/>
                </a:solidFill>
                <a:latin typeface="Arial"/>
                <a:cs typeface="Arial"/>
              </a:rPr>
              <a:t>slum) </a:t>
            </a:r>
            <a:r>
              <a:rPr sz="800" spc="-60" dirty="0">
                <a:solidFill>
                  <a:srgbClr val="231F20"/>
                </a:solidFill>
                <a:latin typeface="Arial"/>
                <a:cs typeface="Arial"/>
              </a:rPr>
              <a:t>x </a:t>
            </a:r>
            <a:r>
              <a:rPr sz="800" spc="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25" dirty="0">
                <a:solidFill>
                  <a:srgbClr val="231F20"/>
                </a:solidFill>
                <a:latin typeface="Arial"/>
                <a:cs typeface="Arial"/>
              </a:rPr>
              <a:t>100.</a:t>
            </a:r>
            <a:endParaRPr sz="800">
              <a:latin typeface="Arial"/>
              <a:cs typeface="Arial"/>
            </a:endParaRPr>
          </a:p>
          <a:p>
            <a:pPr marL="926465">
              <a:lnSpc>
                <a:spcPct val="100000"/>
              </a:lnSpc>
              <a:spcBef>
                <a:spcPts val="420"/>
              </a:spcBef>
            </a:pPr>
            <a:r>
              <a:rPr sz="750" i="1" dirty="0">
                <a:solidFill>
                  <a:srgbClr val="231F20"/>
                </a:solidFill>
                <a:latin typeface="Calibri"/>
                <a:cs typeface="Calibri"/>
              </a:rPr>
              <a:t>(Data </a:t>
            </a:r>
            <a:r>
              <a:rPr sz="750" i="1" spc="35" dirty="0">
                <a:solidFill>
                  <a:srgbClr val="231F20"/>
                </a:solidFill>
                <a:latin typeface="Calibri"/>
                <a:cs typeface="Calibri"/>
              </a:rPr>
              <a:t>Source: </a:t>
            </a:r>
            <a:r>
              <a:rPr sz="750" i="1" spc="25" dirty="0">
                <a:solidFill>
                  <a:srgbClr val="231F20"/>
                </a:solidFill>
                <a:latin typeface="Calibri"/>
                <a:cs typeface="Calibri"/>
              </a:rPr>
              <a:t>Q13, </a:t>
            </a:r>
            <a:r>
              <a:rPr sz="750" i="1" spc="-15" dirty="0">
                <a:solidFill>
                  <a:srgbClr val="231F20"/>
                </a:solidFill>
                <a:latin typeface="Calibri"/>
                <a:cs typeface="Calibri"/>
              </a:rPr>
              <a:t>Table  </a:t>
            </a:r>
            <a:r>
              <a:rPr sz="750" i="1" spc="35" dirty="0">
                <a:solidFill>
                  <a:srgbClr val="231F20"/>
                </a:solidFill>
                <a:latin typeface="Calibri"/>
                <a:cs typeface="Calibri"/>
              </a:rPr>
              <a:t>2 </a:t>
            </a:r>
            <a:r>
              <a:rPr sz="750" i="1" spc="5" dirty="0">
                <a:solidFill>
                  <a:srgbClr val="231F20"/>
                </a:solidFill>
                <a:latin typeface="Calibri"/>
                <a:cs typeface="Calibri"/>
              </a:rPr>
              <a:t>in </a:t>
            </a:r>
            <a:r>
              <a:rPr sz="750" i="1" spc="10" dirty="0">
                <a:solidFill>
                  <a:srgbClr val="231F20"/>
                </a:solidFill>
                <a:latin typeface="Calibri"/>
                <a:cs typeface="Calibri"/>
              </a:rPr>
              <a:t>Annexure</a:t>
            </a:r>
            <a:r>
              <a:rPr sz="750" i="1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750" i="1" spc="40" dirty="0">
                <a:solidFill>
                  <a:srgbClr val="231F20"/>
                </a:solidFill>
                <a:latin typeface="Calibri"/>
                <a:cs typeface="Calibri"/>
              </a:rPr>
              <a:t>2)</a:t>
            </a:r>
            <a:endParaRPr sz="75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600">
              <a:latin typeface="Times New Roman"/>
              <a:cs typeface="Times New Roman"/>
            </a:endParaRPr>
          </a:p>
          <a:p>
            <a:pPr marL="12700" marR="36830">
              <a:lnSpc>
                <a:spcPct val="104500"/>
              </a:lnSpc>
            </a:pPr>
            <a:r>
              <a:rPr sz="800" b="1" spc="-35" dirty="0">
                <a:solidFill>
                  <a:srgbClr val="231F20"/>
                </a:solidFill>
                <a:latin typeface="Arial"/>
                <a:cs typeface="Arial"/>
              </a:rPr>
              <a:t>Total </a:t>
            </a:r>
            <a:r>
              <a:rPr sz="800" b="1" spc="-20" dirty="0">
                <a:solidFill>
                  <a:srgbClr val="231F20"/>
                </a:solidFill>
                <a:latin typeface="Arial"/>
                <a:cs typeface="Arial"/>
              </a:rPr>
              <a:t>slum score </a:t>
            </a:r>
            <a:r>
              <a:rPr sz="800" b="1" spc="-15" dirty="0">
                <a:solidFill>
                  <a:srgbClr val="231F20"/>
                </a:solidFill>
                <a:latin typeface="Arial"/>
                <a:cs typeface="Arial"/>
              </a:rPr>
              <a:t>(Average </a:t>
            </a:r>
            <a:r>
              <a:rPr sz="800" b="1" spc="-30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sz="800" b="1" spc="-15" dirty="0">
                <a:solidFill>
                  <a:srgbClr val="231F20"/>
                </a:solidFill>
                <a:latin typeface="Arial"/>
                <a:cs typeface="Arial"/>
              </a:rPr>
              <a:t>percentage </a:t>
            </a:r>
            <a:r>
              <a:rPr sz="800" b="1" spc="-30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sz="800" b="1" spc="-20" dirty="0">
                <a:solidFill>
                  <a:srgbClr val="231F20"/>
                </a:solidFill>
                <a:latin typeface="Arial"/>
                <a:cs typeface="Arial"/>
              </a:rPr>
              <a:t>coverage </a:t>
            </a:r>
            <a:r>
              <a:rPr sz="800" b="1" spc="-30" dirty="0">
                <a:solidFill>
                  <a:srgbClr val="231F20"/>
                </a:solidFill>
                <a:latin typeface="Arial"/>
                <a:cs typeface="Arial"/>
              </a:rPr>
              <a:t>of  </a:t>
            </a:r>
            <a:r>
              <a:rPr sz="800" b="1" spc="-25" dirty="0">
                <a:solidFill>
                  <a:srgbClr val="231F20"/>
                </a:solidFill>
                <a:latin typeface="Arial"/>
                <a:cs typeface="Arial"/>
              </a:rPr>
              <a:t>six </a:t>
            </a:r>
            <a:r>
              <a:rPr sz="800" b="1" spc="-10" dirty="0">
                <a:solidFill>
                  <a:srgbClr val="231F20"/>
                </a:solidFill>
                <a:latin typeface="Arial"/>
                <a:cs typeface="Arial"/>
              </a:rPr>
              <a:t>primary </a:t>
            </a:r>
            <a:r>
              <a:rPr sz="800" b="1" spc="-15" dirty="0">
                <a:solidFill>
                  <a:srgbClr val="231F20"/>
                </a:solidFill>
                <a:latin typeface="Arial"/>
                <a:cs typeface="Arial"/>
              </a:rPr>
              <a:t>infrastructure</a:t>
            </a:r>
            <a:r>
              <a:rPr sz="800" b="1" spc="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b="1" spc="-5" dirty="0">
                <a:solidFill>
                  <a:srgbClr val="231F20"/>
                </a:solidFill>
                <a:latin typeface="Arial"/>
                <a:cs typeface="Arial"/>
              </a:rPr>
              <a:t>facilities)</a:t>
            </a:r>
            <a:endParaRPr sz="800">
              <a:latin typeface="Arial"/>
              <a:cs typeface="Arial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560631" y="1559628"/>
            <a:ext cx="4764946" cy="66495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2260152" y="1555775"/>
            <a:ext cx="1365250" cy="4445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67030">
              <a:lnSpc>
                <a:spcPct val="119500"/>
              </a:lnSpc>
              <a:spcBef>
                <a:spcPts val="95"/>
              </a:spcBef>
            </a:pPr>
            <a:r>
              <a:rPr sz="1150" b="1" spc="-170" dirty="0">
                <a:solidFill>
                  <a:srgbClr val="FFFFFF"/>
                </a:solidFill>
                <a:latin typeface="Arial"/>
                <a:cs typeface="Arial"/>
              </a:rPr>
              <a:t>Annexure </a:t>
            </a:r>
            <a:r>
              <a:rPr sz="1150" b="1" spc="-105" dirty="0">
                <a:solidFill>
                  <a:srgbClr val="FFFFFF"/>
                </a:solidFill>
                <a:latin typeface="Arial"/>
                <a:cs typeface="Arial"/>
              </a:rPr>
              <a:t>3  </a:t>
            </a:r>
            <a:r>
              <a:rPr sz="1150" b="1" spc="-160" dirty="0">
                <a:solidFill>
                  <a:srgbClr val="FFFFFF"/>
                </a:solidFill>
                <a:latin typeface="Arial"/>
                <a:cs typeface="Arial"/>
              </a:rPr>
              <a:t>Framework </a:t>
            </a:r>
            <a:r>
              <a:rPr sz="1150" b="1" spc="-125" dirty="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sz="1150" b="1" spc="-1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50" b="1" spc="-140" dirty="0">
                <a:solidFill>
                  <a:srgbClr val="FFFFFF"/>
                </a:solidFill>
                <a:latin typeface="Arial"/>
                <a:cs typeface="Arial"/>
              </a:rPr>
              <a:t>preparing</a:t>
            </a:r>
            <a:endParaRPr sz="1150">
              <a:latin typeface="Arial"/>
              <a:cs typeface="Arial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521107" y="2382159"/>
            <a:ext cx="763905" cy="196215"/>
          </a:xfrm>
          <a:custGeom>
            <a:avLst/>
            <a:gdLst/>
            <a:ahLst/>
            <a:cxnLst/>
            <a:rect l="l" t="t" r="r" b="b"/>
            <a:pathLst>
              <a:path w="763905" h="196214">
                <a:moveTo>
                  <a:pt x="699039" y="0"/>
                </a:moveTo>
                <a:lnTo>
                  <a:pt x="0" y="0"/>
                </a:lnTo>
                <a:lnTo>
                  <a:pt x="0" y="196218"/>
                </a:lnTo>
                <a:lnTo>
                  <a:pt x="763383" y="196218"/>
                </a:lnTo>
                <a:lnTo>
                  <a:pt x="699039" y="0"/>
                </a:lnTo>
                <a:close/>
              </a:path>
            </a:pathLst>
          </a:custGeom>
          <a:solidFill>
            <a:srgbClr val="0044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571115" y="2317088"/>
            <a:ext cx="4932680" cy="769620"/>
          </a:xfrm>
          <a:prstGeom prst="rect">
            <a:avLst/>
          </a:prstGeom>
        </p:spPr>
        <p:txBody>
          <a:bodyPr vert="horz" wrap="square" lIns="0" tIns="901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10"/>
              </a:spcBef>
            </a:pPr>
            <a:r>
              <a:rPr sz="950" b="1" spc="-114" dirty="0">
                <a:solidFill>
                  <a:srgbClr val="FFFFFF"/>
                </a:solidFill>
                <a:latin typeface="Arial"/>
                <a:cs typeface="Arial"/>
              </a:rPr>
              <a:t>Introduction</a:t>
            </a:r>
            <a:endParaRPr sz="950">
              <a:latin typeface="Arial"/>
              <a:cs typeface="Arial"/>
            </a:endParaRPr>
          </a:p>
          <a:p>
            <a:pPr marL="12700" marR="5080" algn="just">
              <a:lnSpc>
                <a:spcPct val="102699"/>
              </a:lnSpc>
              <a:spcBef>
                <a:spcPts val="590"/>
              </a:spcBef>
            </a:pPr>
            <a:r>
              <a:rPr sz="950" spc="-130" dirty="0">
                <a:solidFill>
                  <a:srgbClr val="231F20"/>
                </a:solidFill>
                <a:latin typeface="Arial"/>
                <a:cs typeface="Arial"/>
              </a:rPr>
              <a:t>I-GAP </a:t>
            </a:r>
            <a:r>
              <a:rPr sz="950" spc="-60" dirty="0">
                <a:solidFill>
                  <a:srgbClr val="231F20"/>
                </a:solidFill>
                <a:latin typeface="Arial"/>
                <a:cs typeface="Arial"/>
              </a:rPr>
              <a:t>is </a:t>
            </a:r>
            <a:r>
              <a:rPr sz="950" spc="-135" dirty="0">
                <a:solidFill>
                  <a:srgbClr val="231F20"/>
                </a:solidFill>
                <a:latin typeface="Arial"/>
                <a:cs typeface="Arial"/>
              </a:rPr>
              <a:t>a </a:t>
            </a:r>
            <a:r>
              <a:rPr sz="950" spc="-90" dirty="0">
                <a:solidFill>
                  <a:srgbClr val="231F20"/>
                </a:solidFill>
                <a:latin typeface="Arial"/>
                <a:cs typeface="Arial"/>
              </a:rPr>
              <a:t>decision-making </a:t>
            </a:r>
            <a:r>
              <a:rPr sz="950" spc="-75" dirty="0">
                <a:solidFill>
                  <a:srgbClr val="231F20"/>
                </a:solidFill>
                <a:latin typeface="Arial"/>
                <a:cs typeface="Arial"/>
              </a:rPr>
              <a:t>tool </a:t>
            </a:r>
            <a:r>
              <a:rPr sz="950" spc="-70" dirty="0">
                <a:solidFill>
                  <a:srgbClr val="231F20"/>
                </a:solidFill>
                <a:latin typeface="Arial"/>
                <a:cs typeface="Arial"/>
              </a:rPr>
              <a:t>for </a:t>
            </a:r>
            <a:r>
              <a:rPr sz="950" spc="-100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950" spc="-150" dirty="0">
                <a:solidFill>
                  <a:srgbClr val="231F20"/>
                </a:solidFill>
                <a:latin typeface="Arial"/>
                <a:cs typeface="Arial"/>
              </a:rPr>
              <a:t>ULB </a:t>
            </a:r>
            <a:r>
              <a:rPr sz="950" spc="-75" dirty="0">
                <a:solidFill>
                  <a:srgbClr val="231F20"/>
                </a:solidFill>
                <a:latin typeface="Arial"/>
                <a:cs typeface="Arial"/>
              </a:rPr>
              <a:t>to </a:t>
            </a:r>
            <a:r>
              <a:rPr sz="950" spc="-85" dirty="0">
                <a:solidFill>
                  <a:srgbClr val="231F20"/>
                </a:solidFill>
                <a:latin typeface="Arial"/>
                <a:cs typeface="Arial"/>
              </a:rPr>
              <a:t>objectively </a:t>
            </a:r>
            <a:r>
              <a:rPr sz="950" spc="-95" dirty="0">
                <a:solidFill>
                  <a:srgbClr val="231F20"/>
                </a:solidFill>
                <a:latin typeface="Arial"/>
                <a:cs typeface="Arial"/>
              </a:rPr>
              <a:t>strategize </a:t>
            </a:r>
            <a:r>
              <a:rPr sz="950" spc="-100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950" spc="-85" dirty="0">
                <a:solidFill>
                  <a:srgbClr val="231F20"/>
                </a:solidFill>
                <a:latin typeface="Arial"/>
                <a:cs typeface="Arial"/>
              </a:rPr>
              <a:t>intervention </a:t>
            </a:r>
            <a:r>
              <a:rPr sz="950" spc="-75" dirty="0">
                <a:solidFill>
                  <a:srgbClr val="231F20"/>
                </a:solidFill>
                <a:latin typeface="Arial"/>
                <a:cs typeface="Arial"/>
              </a:rPr>
              <a:t>in </a:t>
            </a:r>
            <a:r>
              <a:rPr sz="950" spc="-85" dirty="0">
                <a:solidFill>
                  <a:srgbClr val="231F20"/>
                </a:solidFill>
                <a:latin typeface="Arial"/>
                <a:cs typeface="Arial"/>
              </a:rPr>
              <a:t>slums. </a:t>
            </a:r>
            <a:r>
              <a:rPr sz="950" spc="-100" dirty="0">
                <a:solidFill>
                  <a:srgbClr val="231F20"/>
                </a:solidFill>
                <a:latin typeface="Arial"/>
                <a:cs typeface="Arial"/>
              </a:rPr>
              <a:t>This </a:t>
            </a:r>
            <a:r>
              <a:rPr sz="950" spc="-110" dirty="0">
                <a:solidFill>
                  <a:srgbClr val="231F20"/>
                </a:solidFill>
                <a:latin typeface="Arial"/>
                <a:cs typeface="Arial"/>
              </a:rPr>
              <a:t>assessment </a:t>
            </a:r>
            <a:r>
              <a:rPr sz="950" spc="-114" dirty="0">
                <a:solidFill>
                  <a:srgbClr val="231F20"/>
                </a:solidFill>
                <a:latin typeface="Arial"/>
                <a:cs typeface="Arial"/>
              </a:rPr>
              <a:t>has  </a:t>
            </a:r>
            <a:r>
              <a:rPr sz="950" spc="-75" dirty="0">
                <a:solidFill>
                  <a:srgbClr val="231F20"/>
                </a:solidFill>
                <a:latin typeface="Arial"/>
                <a:cs typeface="Arial"/>
              </a:rPr>
              <a:t>to </a:t>
            </a:r>
            <a:r>
              <a:rPr sz="950" spc="-120" dirty="0">
                <a:solidFill>
                  <a:srgbClr val="231F20"/>
                </a:solidFill>
                <a:latin typeface="Arial"/>
                <a:cs typeface="Arial"/>
              </a:rPr>
              <a:t>be </a:t>
            </a:r>
            <a:r>
              <a:rPr sz="950" spc="-114" dirty="0">
                <a:solidFill>
                  <a:srgbClr val="231F20"/>
                </a:solidFill>
                <a:latin typeface="Arial"/>
                <a:cs typeface="Arial"/>
              </a:rPr>
              <a:t>done </a:t>
            </a:r>
            <a:r>
              <a:rPr sz="950" spc="-65" dirty="0">
                <a:solidFill>
                  <a:srgbClr val="231F20"/>
                </a:solidFill>
                <a:latin typeface="Arial"/>
                <a:cs typeface="Arial"/>
              </a:rPr>
              <a:t>for </a:t>
            </a:r>
            <a:r>
              <a:rPr sz="950" spc="-75" dirty="0">
                <a:solidFill>
                  <a:srgbClr val="231F20"/>
                </a:solidFill>
                <a:latin typeface="Arial"/>
                <a:cs typeface="Arial"/>
              </a:rPr>
              <a:t>all </a:t>
            </a:r>
            <a:r>
              <a:rPr sz="950" spc="-100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950" spc="-90" dirty="0">
                <a:solidFill>
                  <a:srgbClr val="231F20"/>
                </a:solidFill>
                <a:latin typeface="Arial"/>
                <a:cs typeface="Arial"/>
              </a:rPr>
              <a:t>slums </a:t>
            </a:r>
            <a:r>
              <a:rPr sz="950" spc="-75" dirty="0">
                <a:solidFill>
                  <a:srgbClr val="231F20"/>
                </a:solidFill>
                <a:latin typeface="Arial"/>
                <a:cs typeface="Arial"/>
              </a:rPr>
              <a:t>listed </a:t>
            </a:r>
            <a:r>
              <a:rPr sz="950" spc="-110" dirty="0">
                <a:solidFill>
                  <a:srgbClr val="231F20"/>
                </a:solidFill>
                <a:latin typeface="Arial"/>
                <a:cs typeface="Arial"/>
              </a:rPr>
              <a:t>as </a:t>
            </a:r>
            <a:r>
              <a:rPr sz="950" spc="-100" dirty="0">
                <a:solidFill>
                  <a:srgbClr val="231F20"/>
                </a:solidFill>
                <a:latin typeface="Arial"/>
                <a:cs typeface="Arial"/>
              </a:rPr>
              <a:t>per </a:t>
            </a:r>
            <a:r>
              <a:rPr sz="950" spc="-114" dirty="0">
                <a:solidFill>
                  <a:srgbClr val="231F20"/>
                </a:solidFill>
                <a:latin typeface="Arial"/>
                <a:cs typeface="Arial"/>
              </a:rPr>
              <a:t>Annexure </a:t>
            </a:r>
            <a:r>
              <a:rPr sz="950" spc="-65" dirty="0">
                <a:solidFill>
                  <a:srgbClr val="231F20"/>
                </a:solidFill>
                <a:latin typeface="Arial"/>
                <a:cs typeface="Arial"/>
              </a:rPr>
              <a:t>1, </a:t>
            </a:r>
            <a:r>
              <a:rPr sz="950" spc="-95" dirty="0">
                <a:solidFill>
                  <a:srgbClr val="231F20"/>
                </a:solidFill>
                <a:latin typeface="Arial"/>
                <a:cs typeface="Arial"/>
              </a:rPr>
              <a:t>drawing </a:t>
            </a:r>
            <a:r>
              <a:rPr sz="950" spc="-110" dirty="0">
                <a:solidFill>
                  <a:srgbClr val="231F20"/>
                </a:solidFill>
                <a:latin typeface="Arial"/>
                <a:cs typeface="Arial"/>
              </a:rPr>
              <a:t>on </a:t>
            </a:r>
            <a:r>
              <a:rPr sz="950" spc="-100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950" spc="-105" dirty="0">
                <a:solidFill>
                  <a:srgbClr val="231F20"/>
                </a:solidFill>
                <a:latin typeface="Arial"/>
                <a:cs typeface="Arial"/>
              </a:rPr>
              <a:t>data </a:t>
            </a:r>
            <a:r>
              <a:rPr sz="950" spc="-80" dirty="0">
                <a:solidFill>
                  <a:srgbClr val="231F20"/>
                </a:solidFill>
                <a:latin typeface="Arial"/>
                <a:cs typeface="Arial"/>
              </a:rPr>
              <a:t>from </a:t>
            </a:r>
            <a:r>
              <a:rPr sz="950" spc="-114" dirty="0">
                <a:solidFill>
                  <a:srgbClr val="231F20"/>
                </a:solidFill>
                <a:latin typeface="Arial"/>
                <a:cs typeface="Arial"/>
              </a:rPr>
              <a:t>Annexure </a:t>
            </a:r>
            <a:r>
              <a:rPr sz="950" spc="-65" dirty="0">
                <a:solidFill>
                  <a:srgbClr val="231F20"/>
                </a:solidFill>
                <a:latin typeface="Arial"/>
                <a:cs typeface="Arial"/>
              </a:rPr>
              <a:t>2. </a:t>
            </a:r>
            <a:r>
              <a:rPr sz="950" spc="-95" dirty="0">
                <a:solidFill>
                  <a:srgbClr val="231F20"/>
                </a:solidFill>
                <a:latin typeface="Arial"/>
                <a:cs typeface="Arial"/>
              </a:rPr>
              <a:t>This </a:t>
            </a:r>
            <a:r>
              <a:rPr sz="950" spc="-100" dirty="0">
                <a:solidFill>
                  <a:srgbClr val="231F20"/>
                </a:solidFill>
                <a:latin typeface="Arial"/>
                <a:cs typeface="Arial"/>
              </a:rPr>
              <a:t>document </a:t>
            </a:r>
            <a:r>
              <a:rPr sz="950" spc="-55" dirty="0">
                <a:solidFill>
                  <a:srgbClr val="231F20"/>
                </a:solidFill>
                <a:latin typeface="Arial"/>
                <a:cs typeface="Arial"/>
              </a:rPr>
              <a:t>will </a:t>
            </a:r>
            <a:r>
              <a:rPr sz="950" spc="-120" dirty="0">
                <a:solidFill>
                  <a:srgbClr val="231F20"/>
                </a:solidFill>
                <a:latin typeface="Arial"/>
                <a:cs typeface="Arial"/>
              </a:rPr>
              <a:t>be  </a:t>
            </a:r>
            <a:r>
              <a:rPr sz="950" spc="-95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950" spc="-85" dirty="0">
                <a:solidFill>
                  <a:srgbClr val="231F20"/>
                </a:solidFill>
                <a:latin typeface="Arial"/>
                <a:cs typeface="Arial"/>
              </a:rPr>
              <a:t>basis </a:t>
            </a:r>
            <a:r>
              <a:rPr sz="950" spc="-65" dirty="0">
                <a:solidFill>
                  <a:srgbClr val="231F20"/>
                </a:solidFill>
                <a:latin typeface="Arial"/>
                <a:cs typeface="Arial"/>
              </a:rPr>
              <a:t>for </a:t>
            </a:r>
            <a:r>
              <a:rPr sz="950" spc="-70" dirty="0">
                <a:solidFill>
                  <a:srgbClr val="231F20"/>
                </a:solidFill>
                <a:latin typeface="Arial"/>
                <a:cs typeface="Arial"/>
              </a:rPr>
              <a:t>identifying </a:t>
            </a:r>
            <a:r>
              <a:rPr sz="950" spc="-80" dirty="0">
                <a:solidFill>
                  <a:srgbClr val="231F20"/>
                </a:solidFill>
                <a:latin typeface="Arial"/>
                <a:cs typeface="Arial"/>
              </a:rPr>
              <a:t>primary </a:t>
            </a:r>
            <a:r>
              <a:rPr sz="950" spc="-70" dirty="0">
                <a:solidFill>
                  <a:srgbClr val="231F20"/>
                </a:solidFill>
                <a:latin typeface="Arial"/>
                <a:cs typeface="Arial"/>
              </a:rPr>
              <a:t>infrastructural </a:t>
            </a:r>
            <a:r>
              <a:rPr sz="950" spc="-105" dirty="0">
                <a:solidFill>
                  <a:srgbClr val="231F20"/>
                </a:solidFill>
                <a:latin typeface="Arial"/>
                <a:cs typeface="Arial"/>
              </a:rPr>
              <a:t>gaps </a:t>
            </a:r>
            <a:r>
              <a:rPr sz="950" spc="-80" dirty="0">
                <a:solidFill>
                  <a:srgbClr val="231F20"/>
                </a:solidFill>
                <a:latin typeface="Arial"/>
                <a:cs typeface="Arial"/>
              </a:rPr>
              <a:t>which </a:t>
            </a:r>
            <a:r>
              <a:rPr sz="950" spc="-90" dirty="0">
                <a:solidFill>
                  <a:srgbClr val="231F20"/>
                </a:solidFill>
                <a:latin typeface="Arial"/>
                <a:cs typeface="Arial"/>
              </a:rPr>
              <a:t>require upgradation, </a:t>
            </a:r>
            <a:r>
              <a:rPr sz="950" spc="-95" dirty="0">
                <a:solidFill>
                  <a:srgbClr val="231F20"/>
                </a:solidFill>
                <a:latin typeface="Arial"/>
                <a:cs typeface="Arial"/>
              </a:rPr>
              <a:t>before </a:t>
            </a:r>
            <a:r>
              <a:rPr sz="950" spc="-130" dirty="0">
                <a:solidFill>
                  <a:srgbClr val="231F20"/>
                </a:solidFill>
                <a:latin typeface="Arial"/>
                <a:cs typeface="Arial"/>
              </a:rPr>
              <a:t>a </a:t>
            </a:r>
            <a:r>
              <a:rPr sz="950" spc="-90" dirty="0">
                <a:solidFill>
                  <a:srgbClr val="231F20"/>
                </a:solidFill>
                <a:latin typeface="Arial"/>
                <a:cs typeface="Arial"/>
              </a:rPr>
              <a:t>slum settlement </a:t>
            </a:r>
            <a:r>
              <a:rPr sz="950" spc="-55" dirty="0">
                <a:solidFill>
                  <a:srgbClr val="231F20"/>
                </a:solidFill>
                <a:latin typeface="Arial"/>
                <a:cs typeface="Arial"/>
              </a:rPr>
              <a:t>is</a:t>
            </a:r>
            <a:r>
              <a:rPr sz="95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50" spc="-105" dirty="0">
                <a:solidFill>
                  <a:srgbClr val="231F20"/>
                </a:solidFill>
                <a:latin typeface="Arial"/>
                <a:cs typeface="Arial"/>
              </a:rPr>
              <a:t>taken</a:t>
            </a:r>
            <a:endParaRPr sz="950">
              <a:latin typeface="Arial"/>
              <a:cs typeface="Arial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589428" y="3102137"/>
            <a:ext cx="4899275" cy="26783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571007" y="3284144"/>
            <a:ext cx="4441825" cy="843915"/>
          </a:xfrm>
          <a:prstGeom prst="rect">
            <a:avLst/>
          </a:prstGeom>
        </p:spPr>
        <p:txBody>
          <a:bodyPr vert="horz" wrap="square" lIns="0" tIns="901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10"/>
              </a:spcBef>
            </a:pPr>
            <a:r>
              <a:rPr sz="950" spc="-80" dirty="0">
                <a:solidFill>
                  <a:srgbClr val="231F20"/>
                </a:solidFill>
                <a:latin typeface="Arial"/>
                <a:cs typeface="Arial"/>
              </a:rPr>
              <a:t>his/her </a:t>
            </a:r>
            <a:r>
              <a:rPr sz="950" spc="-70" dirty="0">
                <a:solidFill>
                  <a:srgbClr val="231F20"/>
                </a:solidFill>
                <a:latin typeface="Arial"/>
                <a:cs typeface="Arial"/>
              </a:rPr>
              <a:t>jurisdiction </a:t>
            </a:r>
            <a:r>
              <a:rPr sz="950" spc="-90" dirty="0">
                <a:solidFill>
                  <a:srgbClr val="231F20"/>
                </a:solidFill>
                <a:latin typeface="Arial"/>
                <a:cs typeface="Arial"/>
              </a:rPr>
              <a:t>by </a:t>
            </a:r>
            <a:r>
              <a:rPr sz="950" spc="-85" dirty="0">
                <a:solidFill>
                  <a:srgbClr val="231F20"/>
                </a:solidFill>
                <a:latin typeface="Arial"/>
                <a:cs typeface="Arial"/>
              </a:rPr>
              <a:t>displaying </a:t>
            </a:r>
            <a:r>
              <a:rPr sz="950" spc="-100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950" spc="-120" dirty="0">
                <a:solidFill>
                  <a:srgbClr val="231F20"/>
                </a:solidFill>
                <a:latin typeface="Arial"/>
                <a:cs typeface="Arial"/>
              </a:rPr>
              <a:t>same </a:t>
            </a:r>
            <a:r>
              <a:rPr sz="950" spc="-90" dirty="0">
                <a:solidFill>
                  <a:srgbClr val="231F20"/>
                </a:solidFill>
                <a:latin typeface="Arial"/>
                <a:cs typeface="Arial"/>
              </a:rPr>
              <a:t>at </a:t>
            </a:r>
            <a:r>
              <a:rPr sz="950" spc="-100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950" spc="-90" dirty="0">
                <a:solidFill>
                  <a:srgbClr val="231F20"/>
                </a:solidFill>
                <a:latin typeface="Arial"/>
                <a:cs typeface="Arial"/>
              </a:rPr>
              <a:t>slum </a:t>
            </a:r>
            <a:r>
              <a:rPr sz="950" spc="-85" dirty="0">
                <a:solidFill>
                  <a:srgbClr val="231F20"/>
                </a:solidFill>
                <a:latin typeface="Arial"/>
                <a:cs typeface="Arial"/>
              </a:rPr>
              <a:t>level. </a:t>
            </a:r>
            <a:r>
              <a:rPr sz="950" spc="-95" dirty="0">
                <a:solidFill>
                  <a:srgbClr val="231F20"/>
                </a:solidFill>
                <a:latin typeface="Arial"/>
                <a:cs typeface="Arial"/>
              </a:rPr>
              <a:t>This </a:t>
            </a:r>
            <a:r>
              <a:rPr sz="950" spc="-75" dirty="0">
                <a:solidFill>
                  <a:srgbClr val="231F20"/>
                </a:solidFill>
                <a:latin typeface="Arial"/>
                <a:cs typeface="Arial"/>
              </a:rPr>
              <a:t>tool </a:t>
            </a:r>
            <a:r>
              <a:rPr sz="950" spc="-55" dirty="0">
                <a:solidFill>
                  <a:srgbClr val="231F20"/>
                </a:solidFill>
                <a:latin typeface="Arial"/>
                <a:cs typeface="Arial"/>
              </a:rPr>
              <a:t>will </a:t>
            </a:r>
            <a:r>
              <a:rPr sz="950" spc="-120" dirty="0">
                <a:solidFill>
                  <a:srgbClr val="231F20"/>
                </a:solidFill>
                <a:latin typeface="Arial"/>
                <a:cs typeface="Arial"/>
              </a:rPr>
              <a:t>be</a:t>
            </a:r>
            <a:r>
              <a:rPr sz="950" spc="-1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50" spc="-80" dirty="0">
                <a:solidFill>
                  <a:srgbClr val="231F20"/>
                </a:solidFill>
                <a:latin typeface="Arial"/>
                <a:cs typeface="Arial"/>
              </a:rPr>
              <a:t>useful:</a:t>
            </a:r>
            <a:endParaRPr sz="950">
              <a:latin typeface="Arial"/>
              <a:cs typeface="Arial"/>
            </a:endParaRPr>
          </a:p>
          <a:p>
            <a:pPr marL="426720" marR="5080" indent="-192405">
              <a:lnSpc>
                <a:spcPct val="102699"/>
              </a:lnSpc>
              <a:spcBef>
                <a:spcPts val="585"/>
              </a:spcBef>
              <a:buChar char="•"/>
              <a:tabLst>
                <a:tab pos="421640" algn="l"/>
              </a:tabLst>
            </a:pPr>
            <a:r>
              <a:rPr sz="950" spc="-165" dirty="0">
                <a:solidFill>
                  <a:srgbClr val="231F20"/>
                </a:solidFill>
                <a:latin typeface="Arial"/>
                <a:cs typeface="Arial"/>
              </a:rPr>
              <a:t>To </a:t>
            </a:r>
            <a:r>
              <a:rPr sz="950" spc="-100" dirty="0">
                <a:solidFill>
                  <a:srgbClr val="231F20"/>
                </a:solidFill>
                <a:latin typeface="Arial"/>
                <a:cs typeface="Arial"/>
              </a:rPr>
              <a:t>assess the </a:t>
            </a:r>
            <a:r>
              <a:rPr sz="950" spc="-75" dirty="0">
                <a:solidFill>
                  <a:srgbClr val="231F20"/>
                </a:solidFill>
                <a:latin typeface="Arial"/>
                <a:cs typeface="Arial"/>
              </a:rPr>
              <a:t>infrastructure </a:t>
            </a:r>
            <a:r>
              <a:rPr sz="950" spc="-114" dirty="0">
                <a:solidFill>
                  <a:srgbClr val="231F20"/>
                </a:solidFill>
                <a:latin typeface="Arial"/>
                <a:cs typeface="Arial"/>
              </a:rPr>
              <a:t>gap </a:t>
            </a:r>
            <a:r>
              <a:rPr sz="950" spc="-90" dirty="0">
                <a:solidFill>
                  <a:srgbClr val="231F20"/>
                </a:solidFill>
                <a:latin typeface="Arial"/>
                <a:cs typeface="Arial"/>
              </a:rPr>
              <a:t>at </a:t>
            </a:r>
            <a:r>
              <a:rPr sz="950" spc="-100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950" spc="-90" dirty="0">
                <a:solidFill>
                  <a:srgbClr val="231F20"/>
                </a:solidFill>
                <a:latin typeface="Arial"/>
                <a:cs typeface="Arial"/>
              </a:rPr>
              <a:t>slum level </a:t>
            </a:r>
            <a:r>
              <a:rPr sz="950" spc="-120" dirty="0">
                <a:solidFill>
                  <a:srgbClr val="231F20"/>
                </a:solidFill>
                <a:latin typeface="Arial"/>
                <a:cs typeface="Arial"/>
              </a:rPr>
              <a:t>and </a:t>
            </a:r>
            <a:r>
              <a:rPr sz="950" spc="-100" dirty="0">
                <a:solidFill>
                  <a:srgbClr val="231F20"/>
                </a:solidFill>
                <a:latin typeface="Arial"/>
                <a:cs typeface="Arial"/>
              </a:rPr>
              <a:t>help the </a:t>
            </a:r>
            <a:r>
              <a:rPr sz="950" spc="-145" dirty="0">
                <a:solidFill>
                  <a:srgbClr val="231F20"/>
                </a:solidFill>
                <a:latin typeface="Arial"/>
                <a:cs typeface="Arial"/>
              </a:rPr>
              <a:t>ULB </a:t>
            </a:r>
            <a:r>
              <a:rPr sz="950" spc="-75" dirty="0">
                <a:solidFill>
                  <a:srgbClr val="231F20"/>
                </a:solidFill>
                <a:latin typeface="Arial"/>
                <a:cs typeface="Arial"/>
              </a:rPr>
              <a:t>in </a:t>
            </a:r>
            <a:r>
              <a:rPr sz="950" spc="-100" dirty="0">
                <a:solidFill>
                  <a:srgbClr val="231F20"/>
                </a:solidFill>
                <a:latin typeface="Arial"/>
                <a:cs typeface="Arial"/>
              </a:rPr>
              <a:t>developing </a:t>
            </a:r>
            <a:r>
              <a:rPr sz="950" spc="-125" dirty="0">
                <a:solidFill>
                  <a:srgbClr val="231F20"/>
                </a:solidFill>
                <a:latin typeface="Arial"/>
                <a:cs typeface="Arial"/>
              </a:rPr>
              <a:t>an </a:t>
            </a:r>
            <a:r>
              <a:rPr sz="950" spc="-90" dirty="0">
                <a:solidFill>
                  <a:srgbClr val="231F20"/>
                </a:solidFill>
                <a:latin typeface="Arial"/>
                <a:cs typeface="Arial"/>
              </a:rPr>
              <a:t>informed  multipronged </a:t>
            </a:r>
            <a:r>
              <a:rPr sz="950" spc="-120" dirty="0">
                <a:solidFill>
                  <a:srgbClr val="231F20"/>
                </a:solidFill>
                <a:latin typeface="Arial"/>
                <a:cs typeface="Arial"/>
              </a:rPr>
              <a:t>and </a:t>
            </a:r>
            <a:r>
              <a:rPr sz="950" spc="-100" dirty="0">
                <a:solidFill>
                  <a:srgbClr val="231F20"/>
                </a:solidFill>
                <a:latin typeface="Arial"/>
                <a:cs typeface="Arial"/>
              </a:rPr>
              <a:t>phasing </a:t>
            </a:r>
            <a:r>
              <a:rPr sz="950" spc="-85" dirty="0">
                <a:solidFill>
                  <a:srgbClr val="231F20"/>
                </a:solidFill>
                <a:latin typeface="Arial"/>
                <a:cs typeface="Arial"/>
              </a:rPr>
              <a:t>strategy </a:t>
            </a:r>
            <a:r>
              <a:rPr sz="950" spc="-65" dirty="0">
                <a:solidFill>
                  <a:srgbClr val="231F20"/>
                </a:solidFill>
                <a:latin typeface="Arial"/>
                <a:cs typeface="Arial"/>
              </a:rPr>
              <a:t>for</a:t>
            </a:r>
            <a:r>
              <a:rPr sz="950" spc="-1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50" spc="-75" dirty="0">
                <a:solidFill>
                  <a:srgbClr val="231F20"/>
                </a:solidFill>
                <a:latin typeface="Arial"/>
                <a:cs typeface="Arial"/>
              </a:rPr>
              <a:t>delisting.</a:t>
            </a:r>
            <a:endParaRPr sz="950">
              <a:latin typeface="Arial"/>
              <a:cs typeface="Arial"/>
            </a:endParaRPr>
          </a:p>
          <a:p>
            <a:pPr marL="421005" indent="-186690">
              <a:lnSpc>
                <a:spcPct val="100000"/>
              </a:lnSpc>
              <a:spcBef>
                <a:spcPts val="615"/>
              </a:spcBef>
              <a:buChar char="•"/>
              <a:tabLst>
                <a:tab pos="421640" algn="l"/>
              </a:tabLst>
            </a:pPr>
            <a:r>
              <a:rPr sz="950" spc="-165" dirty="0">
                <a:solidFill>
                  <a:srgbClr val="231F20"/>
                </a:solidFill>
                <a:latin typeface="Arial"/>
                <a:cs typeface="Arial"/>
              </a:rPr>
              <a:t>To </a:t>
            </a:r>
            <a:r>
              <a:rPr sz="950" spc="-100" dirty="0">
                <a:solidFill>
                  <a:srgbClr val="231F20"/>
                </a:solidFill>
                <a:latin typeface="Arial"/>
                <a:cs typeface="Arial"/>
              </a:rPr>
              <a:t>plan </a:t>
            </a:r>
            <a:r>
              <a:rPr sz="950" spc="-65" dirty="0">
                <a:solidFill>
                  <a:srgbClr val="231F20"/>
                </a:solidFill>
                <a:latin typeface="Arial"/>
                <a:cs typeface="Arial"/>
              </a:rPr>
              <a:t>for </a:t>
            </a:r>
            <a:r>
              <a:rPr sz="950" spc="-90" dirty="0">
                <a:solidFill>
                  <a:srgbClr val="231F20"/>
                </a:solidFill>
                <a:latin typeface="Arial"/>
                <a:cs typeface="Arial"/>
              </a:rPr>
              <a:t>slum </a:t>
            </a:r>
            <a:r>
              <a:rPr sz="950" spc="-95" dirty="0">
                <a:solidFill>
                  <a:srgbClr val="231F20"/>
                </a:solidFill>
                <a:latin typeface="Arial"/>
                <a:cs typeface="Arial"/>
              </a:rPr>
              <a:t>upgradation </a:t>
            </a:r>
            <a:r>
              <a:rPr sz="950" spc="-80" dirty="0">
                <a:solidFill>
                  <a:srgbClr val="231F20"/>
                </a:solidFill>
                <a:latin typeface="Arial"/>
                <a:cs typeface="Arial"/>
              </a:rPr>
              <a:t>projects </a:t>
            </a:r>
            <a:r>
              <a:rPr sz="950" spc="-95" dirty="0">
                <a:solidFill>
                  <a:srgbClr val="231F20"/>
                </a:solidFill>
                <a:latin typeface="Arial"/>
                <a:cs typeface="Arial"/>
              </a:rPr>
              <a:t>addressing </a:t>
            </a:r>
            <a:r>
              <a:rPr sz="950" spc="-100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950" spc="-95" dirty="0">
                <a:solidFill>
                  <a:srgbClr val="231F20"/>
                </a:solidFill>
                <a:latin typeface="Arial"/>
                <a:cs typeface="Arial"/>
              </a:rPr>
              <a:t>gaps.</a:t>
            </a:r>
            <a:endParaRPr sz="95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11575" y="4115526"/>
            <a:ext cx="4828540" cy="671195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605"/>
              </a:spcBef>
            </a:pPr>
            <a:r>
              <a:rPr sz="850" b="1" spc="-20" dirty="0">
                <a:solidFill>
                  <a:srgbClr val="231F20"/>
                </a:solidFill>
                <a:latin typeface="Arial"/>
                <a:cs typeface="Arial"/>
              </a:rPr>
              <a:t>iii. </a:t>
            </a:r>
            <a:r>
              <a:rPr sz="850" b="1" spc="-70" dirty="0">
                <a:solidFill>
                  <a:srgbClr val="231F20"/>
                </a:solidFill>
                <a:latin typeface="Arial"/>
                <a:cs typeface="Arial"/>
              </a:rPr>
              <a:t>Summary </a:t>
            </a:r>
            <a:r>
              <a:rPr sz="850" b="1" spc="-65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sz="850" b="1" spc="-70" dirty="0">
                <a:solidFill>
                  <a:srgbClr val="231F20"/>
                </a:solidFill>
                <a:latin typeface="Arial"/>
                <a:cs typeface="Arial"/>
              </a:rPr>
              <a:t>Slum </a:t>
            </a:r>
            <a:r>
              <a:rPr sz="850" b="1" spc="-65" dirty="0">
                <a:solidFill>
                  <a:srgbClr val="231F20"/>
                </a:solidFill>
                <a:latin typeface="Arial"/>
                <a:cs typeface="Arial"/>
              </a:rPr>
              <a:t>I-GAP </a:t>
            </a:r>
            <a:r>
              <a:rPr sz="850" b="1" spc="-70" dirty="0">
                <a:solidFill>
                  <a:srgbClr val="231F20"/>
                </a:solidFill>
                <a:latin typeface="Arial"/>
                <a:cs typeface="Arial"/>
              </a:rPr>
              <a:t>scores </a:t>
            </a:r>
            <a:r>
              <a:rPr sz="850" b="1" spc="-45" dirty="0">
                <a:solidFill>
                  <a:srgbClr val="231F20"/>
                </a:solidFill>
                <a:latin typeface="Arial"/>
                <a:cs typeface="Arial"/>
              </a:rPr>
              <a:t>at </a:t>
            </a:r>
            <a:r>
              <a:rPr sz="850" b="1" spc="-60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850" b="1" spc="-70" dirty="0">
                <a:solidFill>
                  <a:srgbClr val="231F20"/>
                </a:solidFill>
                <a:latin typeface="Arial"/>
                <a:cs typeface="Arial"/>
              </a:rPr>
              <a:t>City</a:t>
            </a:r>
            <a:r>
              <a:rPr sz="850" b="1" spc="-1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50" b="1" spc="-60" dirty="0">
                <a:solidFill>
                  <a:srgbClr val="231F20"/>
                </a:solidFill>
                <a:latin typeface="Arial"/>
                <a:cs typeface="Arial"/>
              </a:rPr>
              <a:t>Level</a:t>
            </a:r>
            <a:endParaRPr sz="85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505"/>
              </a:spcBef>
            </a:pPr>
            <a:r>
              <a:rPr sz="850" spc="-85" dirty="0">
                <a:solidFill>
                  <a:srgbClr val="231F20"/>
                </a:solidFill>
                <a:latin typeface="Arial"/>
                <a:cs typeface="Arial"/>
              </a:rPr>
              <a:t>A </a:t>
            </a:r>
            <a:r>
              <a:rPr sz="850" spc="-50" dirty="0">
                <a:solidFill>
                  <a:srgbClr val="231F20"/>
                </a:solidFill>
                <a:latin typeface="Arial"/>
                <a:cs typeface="Arial"/>
              </a:rPr>
              <a:t>summary </a:t>
            </a:r>
            <a:r>
              <a:rPr sz="850" spc="-35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sz="850" spc="-40" dirty="0">
                <a:solidFill>
                  <a:srgbClr val="231F20"/>
                </a:solidFill>
                <a:latin typeface="Arial"/>
                <a:cs typeface="Arial"/>
              </a:rPr>
              <a:t>all </a:t>
            </a:r>
            <a:r>
              <a:rPr sz="850" spc="-60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850" spc="-45" dirty="0">
                <a:solidFill>
                  <a:srgbClr val="231F20"/>
                </a:solidFill>
                <a:latin typeface="Arial"/>
                <a:cs typeface="Arial"/>
              </a:rPr>
              <a:t>slum scores </a:t>
            </a:r>
            <a:r>
              <a:rPr sz="850" spc="-25" dirty="0">
                <a:solidFill>
                  <a:srgbClr val="231F20"/>
                </a:solidFill>
                <a:latin typeface="Arial"/>
                <a:cs typeface="Arial"/>
              </a:rPr>
              <a:t>is </a:t>
            </a:r>
            <a:r>
              <a:rPr sz="850" spc="-55" dirty="0">
                <a:solidFill>
                  <a:srgbClr val="231F20"/>
                </a:solidFill>
                <a:latin typeface="Arial"/>
                <a:cs typeface="Arial"/>
              </a:rPr>
              <a:t>drawn </a:t>
            </a:r>
            <a:r>
              <a:rPr sz="850" spc="-45" dirty="0">
                <a:solidFill>
                  <a:srgbClr val="231F20"/>
                </a:solidFill>
                <a:latin typeface="Arial"/>
                <a:cs typeface="Arial"/>
              </a:rPr>
              <a:t>out </a:t>
            </a:r>
            <a:r>
              <a:rPr sz="850" spc="-75" dirty="0">
                <a:solidFill>
                  <a:srgbClr val="231F20"/>
                </a:solidFill>
                <a:latin typeface="Arial"/>
                <a:cs typeface="Arial"/>
              </a:rPr>
              <a:t>(Table </a:t>
            </a:r>
            <a:r>
              <a:rPr sz="850" spc="-20" dirty="0">
                <a:solidFill>
                  <a:srgbClr val="231F20"/>
                </a:solidFill>
                <a:latin typeface="Arial"/>
                <a:cs typeface="Arial"/>
              </a:rPr>
              <a:t>3) </a:t>
            </a:r>
            <a:r>
              <a:rPr sz="850" spc="-30" dirty="0">
                <a:solidFill>
                  <a:srgbClr val="231F20"/>
                </a:solidFill>
                <a:latin typeface="Arial"/>
                <a:cs typeface="Arial"/>
              </a:rPr>
              <a:t>for </a:t>
            </a:r>
            <a:r>
              <a:rPr sz="850" spc="-50" dirty="0">
                <a:solidFill>
                  <a:srgbClr val="231F20"/>
                </a:solidFill>
                <a:latin typeface="Arial"/>
                <a:cs typeface="Arial"/>
              </a:rPr>
              <a:t>comparing </a:t>
            </a:r>
            <a:r>
              <a:rPr sz="850" spc="-60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850" spc="-45" dirty="0">
                <a:solidFill>
                  <a:srgbClr val="231F20"/>
                </a:solidFill>
                <a:latin typeface="Arial"/>
                <a:cs typeface="Arial"/>
              </a:rPr>
              <a:t>scores across </a:t>
            </a:r>
            <a:r>
              <a:rPr sz="850" spc="-40" dirty="0">
                <a:solidFill>
                  <a:srgbClr val="231F20"/>
                </a:solidFill>
                <a:latin typeface="Arial"/>
                <a:cs typeface="Arial"/>
              </a:rPr>
              <a:t>all </a:t>
            </a:r>
            <a:r>
              <a:rPr sz="850" spc="-60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850" spc="-45" dirty="0">
                <a:solidFill>
                  <a:srgbClr val="231F20"/>
                </a:solidFill>
                <a:latin typeface="Arial"/>
                <a:cs typeface="Arial"/>
              </a:rPr>
              <a:t>slums </a:t>
            </a:r>
            <a:r>
              <a:rPr sz="850" spc="-40" dirty="0">
                <a:solidFill>
                  <a:srgbClr val="231F20"/>
                </a:solidFill>
                <a:latin typeface="Arial"/>
                <a:cs typeface="Arial"/>
              </a:rPr>
              <a:t>in </a:t>
            </a:r>
            <a:r>
              <a:rPr sz="850" spc="-60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850" spc="-35" dirty="0">
                <a:solidFill>
                  <a:srgbClr val="231F20"/>
                </a:solidFill>
                <a:latin typeface="Arial"/>
                <a:cs typeface="Arial"/>
              </a:rPr>
              <a:t>city.  </a:t>
            </a:r>
            <a:r>
              <a:rPr sz="850" spc="-60" dirty="0">
                <a:solidFill>
                  <a:srgbClr val="231F20"/>
                </a:solidFill>
                <a:latin typeface="Arial"/>
                <a:cs typeface="Arial"/>
              </a:rPr>
              <a:t>This table </a:t>
            </a:r>
            <a:r>
              <a:rPr sz="850" spc="-25" dirty="0">
                <a:solidFill>
                  <a:srgbClr val="231F20"/>
                </a:solidFill>
                <a:latin typeface="Arial"/>
                <a:cs typeface="Arial"/>
              </a:rPr>
              <a:t>will </a:t>
            </a:r>
            <a:r>
              <a:rPr sz="850" spc="-45" dirty="0">
                <a:solidFill>
                  <a:srgbClr val="231F20"/>
                </a:solidFill>
                <a:latin typeface="Arial"/>
                <a:cs typeface="Arial"/>
              </a:rPr>
              <a:t>identify </a:t>
            </a:r>
            <a:r>
              <a:rPr sz="850" spc="-50" dirty="0">
                <a:solidFill>
                  <a:srgbClr val="231F20"/>
                </a:solidFill>
                <a:latin typeface="Arial"/>
                <a:cs typeface="Arial"/>
              </a:rPr>
              <a:t>slums </a:t>
            </a:r>
            <a:r>
              <a:rPr sz="850" spc="-40" dirty="0">
                <a:solidFill>
                  <a:srgbClr val="231F20"/>
                </a:solidFill>
                <a:latin typeface="Arial"/>
                <a:cs typeface="Arial"/>
              </a:rPr>
              <a:t>with </a:t>
            </a:r>
            <a:r>
              <a:rPr sz="850" spc="-90" dirty="0">
                <a:solidFill>
                  <a:srgbClr val="231F20"/>
                </a:solidFill>
                <a:latin typeface="Arial"/>
                <a:cs typeface="Arial"/>
              </a:rPr>
              <a:t>a </a:t>
            </a:r>
            <a:r>
              <a:rPr sz="850" spc="-55" dirty="0">
                <a:solidFill>
                  <a:srgbClr val="231F20"/>
                </a:solidFill>
                <a:latin typeface="Arial"/>
                <a:cs typeface="Arial"/>
              </a:rPr>
              <a:t>score </a:t>
            </a:r>
            <a:r>
              <a:rPr sz="850" spc="-65" dirty="0">
                <a:solidFill>
                  <a:srgbClr val="231F20"/>
                </a:solidFill>
                <a:latin typeface="Arial"/>
                <a:cs typeface="Arial"/>
              </a:rPr>
              <a:t>greater than </a:t>
            </a:r>
            <a:r>
              <a:rPr sz="850" spc="-45" dirty="0">
                <a:solidFill>
                  <a:srgbClr val="231F20"/>
                </a:solidFill>
                <a:latin typeface="Arial"/>
                <a:cs typeface="Arial"/>
              </a:rPr>
              <a:t>or </a:t>
            </a:r>
            <a:r>
              <a:rPr sz="850" spc="-70" dirty="0">
                <a:solidFill>
                  <a:srgbClr val="231F20"/>
                </a:solidFill>
                <a:latin typeface="Arial"/>
                <a:cs typeface="Arial"/>
              </a:rPr>
              <a:t>equal </a:t>
            </a:r>
            <a:r>
              <a:rPr sz="850" spc="-45" dirty="0">
                <a:solidFill>
                  <a:srgbClr val="231F20"/>
                </a:solidFill>
                <a:latin typeface="Arial"/>
                <a:cs typeface="Arial"/>
              </a:rPr>
              <a:t>to </a:t>
            </a:r>
            <a:r>
              <a:rPr sz="850" spc="-85" dirty="0">
                <a:solidFill>
                  <a:srgbClr val="231F20"/>
                </a:solidFill>
                <a:latin typeface="Arial"/>
                <a:cs typeface="Arial"/>
              </a:rPr>
              <a:t>80% </a:t>
            </a:r>
            <a:r>
              <a:rPr sz="850" spc="-55" dirty="0">
                <a:solidFill>
                  <a:srgbClr val="231F20"/>
                </a:solidFill>
                <a:latin typeface="Arial"/>
                <a:cs typeface="Arial"/>
              </a:rPr>
              <a:t>across </a:t>
            </a:r>
            <a:r>
              <a:rPr sz="850" spc="-65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850" spc="-50" dirty="0">
                <a:solidFill>
                  <a:srgbClr val="231F20"/>
                </a:solidFill>
                <a:latin typeface="Arial"/>
                <a:cs typeface="Arial"/>
              </a:rPr>
              <a:t>six primary </a:t>
            </a:r>
            <a:r>
              <a:rPr sz="850" spc="-45" dirty="0">
                <a:solidFill>
                  <a:srgbClr val="231F20"/>
                </a:solidFill>
                <a:latin typeface="Arial"/>
                <a:cs typeface="Arial"/>
              </a:rPr>
              <a:t>infrastructure </a:t>
            </a:r>
            <a:r>
              <a:rPr sz="850" spc="-40" dirty="0">
                <a:solidFill>
                  <a:srgbClr val="231F20"/>
                </a:solidFill>
                <a:latin typeface="Arial"/>
                <a:cs typeface="Arial"/>
              </a:rPr>
              <a:t>facilities  </a:t>
            </a:r>
            <a:r>
              <a:rPr sz="850" spc="-30" dirty="0">
                <a:solidFill>
                  <a:srgbClr val="231F20"/>
                </a:solidFill>
                <a:latin typeface="Arial"/>
                <a:cs typeface="Arial"/>
              </a:rPr>
              <a:t>which </a:t>
            </a:r>
            <a:r>
              <a:rPr sz="850" spc="-50" dirty="0">
                <a:solidFill>
                  <a:srgbClr val="231F20"/>
                </a:solidFill>
                <a:latin typeface="Arial"/>
                <a:cs typeface="Arial"/>
              </a:rPr>
              <a:t>may </a:t>
            </a:r>
            <a:r>
              <a:rPr sz="850" spc="-65" dirty="0">
                <a:solidFill>
                  <a:srgbClr val="231F20"/>
                </a:solidFill>
                <a:latin typeface="Arial"/>
                <a:cs typeface="Arial"/>
              </a:rPr>
              <a:t>be </a:t>
            </a:r>
            <a:r>
              <a:rPr sz="850" spc="-35" dirty="0">
                <a:solidFill>
                  <a:srgbClr val="231F20"/>
                </a:solidFill>
                <a:latin typeface="Arial"/>
                <a:cs typeface="Arial"/>
              </a:rPr>
              <a:t>prioritized </a:t>
            </a:r>
            <a:r>
              <a:rPr sz="850" spc="-30" dirty="0">
                <a:solidFill>
                  <a:srgbClr val="231F20"/>
                </a:solidFill>
                <a:latin typeface="Arial"/>
                <a:cs typeface="Arial"/>
              </a:rPr>
              <a:t>for</a:t>
            </a:r>
            <a:r>
              <a:rPr sz="850" spc="1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50" spc="-35" dirty="0">
                <a:solidFill>
                  <a:srgbClr val="231F20"/>
                </a:solidFill>
                <a:latin typeface="Arial"/>
                <a:cs typeface="Arial"/>
              </a:rPr>
              <a:t>delisting.</a:t>
            </a:r>
            <a:endParaRPr sz="85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727057" y="4895936"/>
            <a:ext cx="2482215" cy="1549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50" b="1" i="1" spc="5" dirty="0">
                <a:solidFill>
                  <a:srgbClr val="231F20"/>
                </a:solidFill>
                <a:latin typeface="Arial Narrow"/>
                <a:cs typeface="Arial Narrow"/>
              </a:rPr>
              <a:t>Table </a:t>
            </a:r>
            <a:r>
              <a:rPr sz="850" b="1" i="1" spc="25" dirty="0">
                <a:solidFill>
                  <a:srgbClr val="231F20"/>
                </a:solidFill>
                <a:latin typeface="Arial Narrow"/>
                <a:cs typeface="Arial Narrow"/>
              </a:rPr>
              <a:t>3: </a:t>
            </a:r>
            <a:r>
              <a:rPr sz="850" b="1" i="1" spc="20" dirty="0">
                <a:solidFill>
                  <a:srgbClr val="231F20"/>
                </a:solidFill>
                <a:latin typeface="Arial Narrow"/>
                <a:cs typeface="Arial Narrow"/>
              </a:rPr>
              <a:t>Summary </a:t>
            </a:r>
            <a:r>
              <a:rPr sz="850" b="1" i="1" spc="5" dirty="0">
                <a:solidFill>
                  <a:srgbClr val="231F20"/>
                </a:solidFill>
                <a:latin typeface="Arial Narrow"/>
                <a:cs typeface="Arial Narrow"/>
              </a:rPr>
              <a:t>of </a:t>
            </a:r>
            <a:r>
              <a:rPr sz="850" b="1" i="1" spc="20" dirty="0">
                <a:solidFill>
                  <a:srgbClr val="231F20"/>
                </a:solidFill>
                <a:latin typeface="Arial Narrow"/>
                <a:cs typeface="Arial Narrow"/>
              </a:rPr>
              <a:t>Slum </a:t>
            </a:r>
            <a:r>
              <a:rPr sz="850" b="1" i="1" spc="-10" dirty="0">
                <a:solidFill>
                  <a:srgbClr val="231F20"/>
                </a:solidFill>
                <a:latin typeface="Arial Narrow"/>
                <a:cs typeface="Arial Narrow"/>
              </a:rPr>
              <a:t>IGAP </a:t>
            </a:r>
            <a:r>
              <a:rPr sz="850" b="1" i="1" spc="10" dirty="0">
                <a:solidFill>
                  <a:srgbClr val="231F20"/>
                </a:solidFill>
                <a:latin typeface="Arial Narrow"/>
                <a:cs typeface="Arial Narrow"/>
              </a:rPr>
              <a:t>scores </a:t>
            </a:r>
            <a:r>
              <a:rPr sz="850" b="1" i="1" spc="20" dirty="0">
                <a:solidFill>
                  <a:srgbClr val="231F20"/>
                </a:solidFill>
                <a:latin typeface="Arial Narrow"/>
                <a:cs typeface="Arial Narrow"/>
              </a:rPr>
              <a:t>at </a:t>
            </a:r>
            <a:r>
              <a:rPr sz="850" b="1" i="1" spc="15" dirty="0">
                <a:solidFill>
                  <a:srgbClr val="231F20"/>
                </a:solidFill>
                <a:latin typeface="Arial Narrow"/>
                <a:cs typeface="Arial Narrow"/>
              </a:rPr>
              <a:t>the </a:t>
            </a:r>
            <a:r>
              <a:rPr sz="850" b="1" i="1" spc="5" dirty="0">
                <a:solidFill>
                  <a:srgbClr val="231F20"/>
                </a:solidFill>
                <a:latin typeface="Arial Narrow"/>
                <a:cs typeface="Arial Narrow"/>
              </a:rPr>
              <a:t>City</a:t>
            </a:r>
            <a:r>
              <a:rPr sz="850" b="1" i="1" spc="95" dirty="0">
                <a:solidFill>
                  <a:srgbClr val="231F20"/>
                </a:solidFill>
                <a:latin typeface="Arial Narrow"/>
                <a:cs typeface="Arial Narrow"/>
              </a:rPr>
              <a:t> </a:t>
            </a:r>
            <a:r>
              <a:rPr sz="850" b="1" i="1" spc="20" dirty="0">
                <a:solidFill>
                  <a:srgbClr val="231F20"/>
                </a:solidFill>
                <a:latin typeface="Arial Narrow"/>
                <a:cs typeface="Arial Narrow"/>
              </a:rPr>
              <a:t>level</a:t>
            </a:r>
            <a:endParaRPr sz="850">
              <a:latin typeface="Arial Narrow"/>
              <a:cs typeface="Arial Narrow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4106091" y="5153436"/>
            <a:ext cx="989496" cy="10214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4" name="object 34"/>
          <p:cNvGraphicFramePr>
            <a:graphicFrameLocks noGrp="1"/>
          </p:cNvGraphicFramePr>
          <p:nvPr/>
        </p:nvGraphicFramePr>
        <p:xfrm>
          <a:off x="514616" y="5095482"/>
          <a:ext cx="4796153" cy="192175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38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91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884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46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6648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850" b="1" spc="-8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Slum</a:t>
                      </a:r>
                      <a:r>
                        <a:rPr sz="850" b="1" spc="-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50" b="1" spc="-7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T="2794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176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850" b="1" spc="-7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Ward</a:t>
                      </a:r>
                      <a:r>
                        <a:rPr sz="850" b="1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50" b="1" spc="-8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Number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T="2794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069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850" b="1" spc="-8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Slum </a:t>
                      </a:r>
                      <a:r>
                        <a:rPr sz="850" b="1" spc="-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level</a:t>
                      </a:r>
                      <a:r>
                        <a:rPr sz="850" b="1" spc="9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50" b="1" spc="-7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score</a:t>
                      </a:r>
                      <a:endParaRPr sz="850">
                        <a:latin typeface="Arial"/>
                        <a:cs typeface="Arial"/>
                      </a:endParaRPr>
                    </a:p>
                    <a:p>
                      <a:pPr marL="144780" marR="172720" indent="270510">
                        <a:lnSpc>
                          <a:spcPts val="910"/>
                        </a:lnSpc>
                        <a:spcBef>
                          <a:spcPts val="35"/>
                        </a:spcBef>
                      </a:pPr>
                      <a:r>
                        <a:rPr sz="750" spc="-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(Average </a:t>
                      </a:r>
                      <a:r>
                        <a:rPr sz="75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750" spc="-4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percentages </a:t>
                      </a:r>
                      <a:r>
                        <a:rPr sz="75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 </a:t>
                      </a:r>
                      <a:r>
                        <a:rPr sz="750" spc="-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coverage </a:t>
                      </a:r>
                      <a:r>
                        <a:rPr sz="75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750" spc="-4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the </a:t>
                      </a:r>
                      <a:r>
                        <a:rPr sz="75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six </a:t>
                      </a:r>
                      <a:r>
                        <a:rPr sz="75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primary</a:t>
                      </a:r>
                      <a:r>
                        <a:rPr sz="750" spc="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5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infrastructure</a:t>
                      </a:r>
                      <a:endParaRPr sz="750">
                        <a:latin typeface="Arial"/>
                        <a:cs typeface="Arial"/>
                      </a:endParaRPr>
                    </a:p>
                    <a:p>
                      <a:pPr marL="418465">
                        <a:lnSpc>
                          <a:spcPts val="885"/>
                        </a:lnSpc>
                      </a:pPr>
                      <a:r>
                        <a:rPr sz="75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facilities </a:t>
                      </a:r>
                      <a:r>
                        <a:rPr sz="75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- </a:t>
                      </a:r>
                      <a:r>
                        <a:rPr sz="750" spc="-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Refer </a:t>
                      </a:r>
                      <a:r>
                        <a:rPr sz="75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 </a:t>
                      </a:r>
                      <a:r>
                        <a:rPr sz="750" spc="-7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Table</a:t>
                      </a:r>
                      <a:r>
                        <a:rPr sz="750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5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2)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2794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R="1079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50" b="1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if</a:t>
                      </a:r>
                      <a:r>
                        <a:rPr sz="850" b="1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50" b="1" spc="-8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any</a:t>
                      </a:r>
                      <a:endParaRPr sz="850">
                        <a:latin typeface="Arial"/>
                        <a:cs typeface="Arial"/>
                      </a:endParaRPr>
                    </a:p>
                    <a:p>
                      <a:pPr marR="11430" algn="ctr">
                        <a:lnSpc>
                          <a:spcPct val="100000"/>
                        </a:lnSpc>
                      </a:pPr>
                      <a:r>
                        <a:rPr sz="850" b="1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(if </a:t>
                      </a:r>
                      <a:r>
                        <a:rPr sz="850" b="1" spc="-7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the </a:t>
                      </a:r>
                      <a:r>
                        <a:rPr sz="850" b="1" spc="-8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slum </a:t>
                      </a:r>
                      <a:r>
                        <a:rPr sz="850" b="1" spc="-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level </a:t>
                      </a:r>
                      <a:r>
                        <a:rPr sz="850" b="1" spc="-7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score</a:t>
                      </a:r>
                      <a:r>
                        <a:rPr sz="850" b="1" spc="-4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50" b="1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is</a:t>
                      </a:r>
                      <a:endParaRPr sz="850">
                        <a:latin typeface="Arial"/>
                        <a:cs typeface="Arial"/>
                      </a:endParaRPr>
                    </a:p>
                    <a:p>
                      <a:pPr marR="11430" algn="ctr">
                        <a:lnSpc>
                          <a:spcPct val="100000"/>
                        </a:lnSpc>
                      </a:pPr>
                      <a:r>
                        <a:rPr sz="850" b="1" spc="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=80% </a:t>
                      </a:r>
                      <a:r>
                        <a:rPr sz="850" b="1" spc="-7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then </a:t>
                      </a:r>
                      <a:r>
                        <a:rPr sz="850" b="1" spc="-1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Y, </a:t>
                      </a:r>
                      <a:r>
                        <a:rPr sz="850" b="1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else</a:t>
                      </a:r>
                      <a:r>
                        <a:rPr sz="850" b="1" spc="-4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N)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0874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85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Slum</a:t>
                      </a:r>
                      <a:r>
                        <a:rPr sz="85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5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T="4826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7394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85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Slum</a:t>
                      </a:r>
                      <a:r>
                        <a:rPr sz="85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5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4677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85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Slum</a:t>
                      </a:r>
                      <a:r>
                        <a:rPr sz="85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5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9695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85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Slum</a:t>
                      </a:r>
                      <a:r>
                        <a:rPr sz="85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5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T="7239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826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85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Slum</a:t>
                      </a:r>
                      <a:r>
                        <a:rPr sz="85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5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421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85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Slum</a:t>
                      </a:r>
                      <a:r>
                        <a:rPr sz="85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5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T="55244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5" name="object 35"/>
          <p:cNvSpPr txBox="1"/>
          <p:nvPr/>
        </p:nvSpPr>
        <p:spPr>
          <a:xfrm>
            <a:off x="505904" y="7006521"/>
            <a:ext cx="325120" cy="246379"/>
          </a:xfrm>
          <a:prstGeom prst="rect">
            <a:avLst/>
          </a:prstGeom>
          <a:solidFill>
            <a:srgbClr val="5698D2"/>
          </a:solidFill>
        </p:spPr>
        <p:txBody>
          <a:bodyPr vert="horz" wrap="square" lIns="0" tIns="31750" rIns="0" bIns="0" rtlCol="0">
            <a:spAutoFit/>
          </a:bodyPr>
          <a:lstStyle/>
          <a:p>
            <a:pPr marL="99060">
              <a:lnSpc>
                <a:spcPct val="100000"/>
              </a:lnSpc>
              <a:spcBef>
                <a:spcPts val="250"/>
              </a:spcBef>
            </a:pPr>
            <a:r>
              <a:rPr sz="1100" spc="-65" dirty="0">
                <a:solidFill>
                  <a:srgbClr val="FFFFFF"/>
                </a:solidFill>
                <a:latin typeface="Arial"/>
                <a:cs typeface="Arial"/>
              </a:rPr>
              <a:t>12</a:t>
            </a:r>
            <a:endParaRPr sz="1100">
              <a:latin typeface="Arial"/>
              <a:cs typeface="Arial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505904" y="7252739"/>
            <a:ext cx="325120" cy="27940"/>
          </a:xfrm>
          <a:custGeom>
            <a:avLst/>
            <a:gdLst/>
            <a:ahLst/>
            <a:cxnLst/>
            <a:rect l="l" t="t" r="r" b="b"/>
            <a:pathLst>
              <a:path w="325119" h="27940">
                <a:moveTo>
                  <a:pt x="0" y="27504"/>
                </a:moveTo>
                <a:lnTo>
                  <a:pt x="324669" y="27504"/>
                </a:lnTo>
                <a:lnTo>
                  <a:pt x="324669" y="0"/>
                </a:lnTo>
                <a:lnTo>
                  <a:pt x="0" y="0"/>
                </a:lnTo>
                <a:lnTo>
                  <a:pt x="0" y="27504"/>
                </a:lnTo>
                <a:close/>
              </a:path>
            </a:pathLst>
          </a:custGeom>
          <a:solidFill>
            <a:srgbClr val="00445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82535" y="6386716"/>
            <a:ext cx="1909457" cy="11732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909454" cy="117328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189317" y="7202497"/>
            <a:ext cx="502920" cy="0"/>
          </a:xfrm>
          <a:custGeom>
            <a:avLst/>
            <a:gdLst/>
            <a:ahLst/>
            <a:cxnLst/>
            <a:rect l="l" t="t" r="r" b="b"/>
            <a:pathLst>
              <a:path w="502920">
                <a:moveTo>
                  <a:pt x="0" y="0"/>
                </a:moveTo>
                <a:lnTo>
                  <a:pt x="502682" y="0"/>
                </a:lnTo>
              </a:path>
            </a:pathLst>
          </a:custGeom>
          <a:ln w="66074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7202497"/>
            <a:ext cx="9864725" cy="0"/>
          </a:xfrm>
          <a:custGeom>
            <a:avLst/>
            <a:gdLst/>
            <a:ahLst/>
            <a:cxnLst/>
            <a:rect l="l" t="t" r="r" b="b"/>
            <a:pathLst>
              <a:path w="9864725">
                <a:moveTo>
                  <a:pt x="0" y="0"/>
                </a:moveTo>
                <a:lnTo>
                  <a:pt x="9864647" y="0"/>
                </a:lnTo>
              </a:path>
            </a:pathLst>
          </a:custGeom>
          <a:ln w="66074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036491" y="411474"/>
            <a:ext cx="664464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231F20"/>
                </a:solidFill>
              </a:rPr>
              <a:t>ANNEXURE 4 – </a:t>
            </a:r>
            <a:r>
              <a:rPr spc="-5" dirty="0">
                <a:solidFill>
                  <a:srgbClr val="231F20"/>
                </a:solidFill>
              </a:rPr>
              <a:t>Proposal </a:t>
            </a:r>
            <a:r>
              <a:rPr spc="-20" dirty="0">
                <a:solidFill>
                  <a:srgbClr val="231F20"/>
                </a:solidFill>
              </a:rPr>
              <a:t>for </a:t>
            </a:r>
            <a:r>
              <a:rPr spc="-5" dirty="0">
                <a:solidFill>
                  <a:srgbClr val="231F20"/>
                </a:solidFill>
              </a:rPr>
              <a:t>Delisting </a:t>
            </a:r>
            <a:r>
              <a:rPr dirty="0">
                <a:solidFill>
                  <a:srgbClr val="231F20"/>
                </a:solidFill>
              </a:rPr>
              <a:t>of</a:t>
            </a:r>
            <a:r>
              <a:rPr spc="-70" dirty="0">
                <a:solidFill>
                  <a:srgbClr val="231F20"/>
                </a:solidFill>
              </a:rPr>
              <a:t> </a:t>
            </a:r>
            <a:r>
              <a:rPr dirty="0">
                <a:solidFill>
                  <a:srgbClr val="231F20"/>
                </a:solidFill>
              </a:rPr>
              <a:t>Slum</a:t>
            </a:r>
          </a:p>
        </p:txBody>
      </p:sp>
      <p:sp>
        <p:nvSpPr>
          <p:cNvPr id="7" name="object 7"/>
          <p:cNvSpPr/>
          <p:nvPr/>
        </p:nvSpPr>
        <p:spPr>
          <a:xfrm>
            <a:off x="781837" y="1043783"/>
            <a:ext cx="4147185" cy="529590"/>
          </a:xfrm>
          <a:custGeom>
            <a:avLst/>
            <a:gdLst/>
            <a:ahLst/>
            <a:cxnLst/>
            <a:rect l="l" t="t" r="r" b="b"/>
            <a:pathLst>
              <a:path w="4147185" h="529590">
                <a:moveTo>
                  <a:pt x="4077125" y="0"/>
                </a:moveTo>
                <a:lnTo>
                  <a:pt x="69443" y="0"/>
                </a:lnTo>
                <a:lnTo>
                  <a:pt x="42501" y="5426"/>
                </a:lnTo>
                <a:lnTo>
                  <a:pt x="20418" y="20198"/>
                </a:lnTo>
                <a:lnTo>
                  <a:pt x="5486" y="42051"/>
                </a:lnTo>
                <a:lnTo>
                  <a:pt x="0" y="68720"/>
                </a:lnTo>
                <a:lnTo>
                  <a:pt x="0" y="460616"/>
                </a:lnTo>
                <a:lnTo>
                  <a:pt x="5491" y="487297"/>
                </a:lnTo>
                <a:lnTo>
                  <a:pt x="20424" y="509147"/>
                </a:lnTo>
                <a:lnTo>
                  <a:pt x="42510" y="523910"/>
                </a:lnTo>
                <a:lnTo>
                  <a:pt x="69443" y="529333"/>
                </a:lnTo>
                <a:lnTo>
                  <a:pt x="4077125" y="529333"/>
                </a:lnTo>
                <a:lnTo>
                  <a:pt x="4104087" y="523906"/>
                </a:lnTo>
                <a:lnTo>
                  <a:pt x="4126169" y="509135"/>
                </a:lnTo>
                <a:lnTo>
                  <a:pt x="4141087" y="487283"/>
                </a:lnTo>
                <a:lnTo>
                  <a:pt x="4146566" y="460616"/>
                </a:lnTo>
                <a:lnTo>
                  <a:pt x="4146566" y="68720"/>
                </a:lnTo>
                <a:lnTo>
                  <a:pt x="4141075" y="42037"/>
                </a:lnTo>
                <a:lnTo>
                  <a:pt x="4126135" y="20186"/>
                </a:lnTo>
                <a:lnTo>
                  <a:pt x="4104051" y="5422"/>
                </a:lnTo>
                <a:lnTo>
                  <a:pt x="4077125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62026" y="1576047"/>
            <a:ext cx="1555750" cy="688975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11125" indent="-99060">
              <a:lnSpc>
                <a:spcPct val="100000"/>
              </a:lnSpc>
              <a:spcBef>
                <a:spcPts val="500"/>
              </a:spcBef>
              <a:buAutoNum type="arabicPeriod"/>
              <a:tabLst>
                <a:tab pos="111760" algn="l"/>
                <a:tab pos="713740" algn="l"/>
              </a:tabLst>
            </a:pPr>
            <a:r>
              <a:rPr sz="750" b="1" spc="-65" dirty="0">
                <a:solidFill>
                  <a:srgbClr val="231F20"/>
                </a:solidFill>
                <a:latin typeface="Arial"/>
                <a:cs typeface="Arial"/>
              </a:rPr>
              <a:t>Slum</a:t>
            </a:r>
            <a:r>
              <a:rPr sz="750" b="1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b="1" spc="-65" dirty="0">
                <a:solidFill>
                  <a:srgbClr val="231F20"/>
                </a:solidFill>
                <a:latin typeface="Arial"/>
                <a:cs typeface="Arial"/>
              </a:rPr>
              <a:t>Name	</a:t>
            </a:r>
            <a:r>
              <a:rPr sz="750" b="1" spc="-40" dirty="0">
                <a:solidFill>
                  <a:srgbClr val="231F20"/>
                </a:solidFill>
                <a:latin typeface="Arial"/>
                <a:cs typeface="Arial"/>
              </a:rPr>
              <a:t>:</a:t>
            </a:r>
            <a:endParaRPr sz="750">
              <a:latin typeface="Arial"/>
              <a:cs typeface="Arial"/>
            </a:endParaRPr>
          </a:p>
          <a:p>
            <a:pPr marL="111125" indent="-99060">
              <a:lnSpc>
                <a:spcPct val="100000"/>
              </a:lnSpc>
              <a:spcBef>
                <a:spcPts val="405"/>
              </a:spcBef>
              <a:buAutoNum type="arabicPeriod"/>
              <a:tabLst>
                <a:tab pos="111760" algn="l"/>
                <a:tab pos="723265" algn="l"/>
              </a:tabLst>
            </a:pPr>
            <a:r>
              <a:rPr sz="750" b="1" spc="-65" dirty="0">
                <a:solidFill>
                  <a:srgbClr val="231F20"/>
                </a:solidFill>
                <a:latin typeface="Arial"/>
                <a:cs typeface="Arial"/>
              </a:rPr>
              <a:t>Location	</a:t>
            </a:r>
            <a:r>
              <a:rPr sz="750" b="1" spc="-40" dirty="0">
                <a:solidFill>
                  <a:srgbClr val="231F20"/>
                </a:solidFill>
                <a:latin typeface="Arial"/>
                <a:cs typeface="Arial"/>
              </a:rPr>
              <a:t>:</a:t>
            </a:r>
            <a:endParaRPr sz="750">
              <a:latin typeface="Arial"/>
              <a:cs typeface="Arial"/>
            </a:endParaRPr>
          </a:p>
          <a:p>
            <a:pPr marL="111125" indent="-99060">
              <a:lnSpc>
                <a:spcPct val="100000"/>
              </a:lnSpc>
              <a:spcBef>
                <a:spcPts val="405"/>
              </a:spcBef>
              <a:buAutoNum type="arabicPeriod"/>
              <a:tabLst>
                <a:tab pos="111760" algn="l"/>
              </a:tabLst>
            </a:pPr>
            <a:r>
              <a:rPr sz="750" b="1" spc="-70" dirty="0">
                <a:solidFill>
                  <a:srgbClr val="231F20"/>
                </a:solidFill>
                <a:latin typeface="Arial"/>
                <a:cs typeface="Arial"/>
              </a:rPr>
              <a:t>Number </a:t>
            </a:r>
            <a:r>
              <a:rPr sz="750" b="1" spc="-65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sz="750" b="1" spc="-75" dirty="0">
                <a:solidFill>
                  <a:srgbClr val="231F20"/>
                </a:solidFill>
                <a:latin typeface="Arial"/>
                <a:cs typeface="Arial"/>
              </a:rPr>
              <a:t>Households</a:t>
            </a:r>
            <a:r>
              <a:rPr sz="750" b="1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b="1" spc="-40" dirty="0">
                <a:solidFill>
                  <a:srgbClr val="231F20"/>
                </a:solidFill>
                <a:latin typeface="Arial"/>
                <a:cs typeface="Arial"/>
              </a:rPr>
              <a:t>:</a:t>
            </a:r>
            <a:endParaRPr sz="750">
              <a:latin typeface="Arial"/>
              <a:cs typeface="Arial"/>
            </a:endParaRPr>
          </a:p>
          <a:p>
            <a:pPr marL="111125" indent="-99060">
              <a:lnSpc>
                <a:spcPct val="100000"/>
              </a:lnSpc>
              <a:spcBef>
                <a:spcPts val="405"/>
              </a:spcBef>
              <a:buAutoNum type="arabicPeriod"/>
              <a:tabLst>
                <a:tab pos="111760" algn="l"/>
              </a:tabLst>
            </a:pPr>
            <a:r>
              <a:rPr sz="750" b="1" spc="-50" dirty="0">
                <a:solidFill>
                  <a:srgbClr val="231F20"/>
                </a:solidFill>
                <a:latin typeface="Arial"/>
                <a:cs typeface="Arial"/>
              </a:rPr>
              <a:t>Infrastructure </a:t>
            </a:r>
            <a:r>
              <a:rPr sz="750" b="1" spc="-45" dirty="0">
                <a:solidFill>
                  <a:srgbClr val="231F20"/>
                </a:solidFill>
                <a:latin typeface="Arial"/>
                <a:cs typeface="Arial"/>
              </a:rPr>
              <a:t>Facilities: </a:t>
            </a:r>
            <a:r>
              <a:rPr sz="750" b="1" spc="-40" dirty="0">
                <a:solidFill>
                  <a:srgbClr val="231F20"/>
                </a:solidFill>
                <a:latin typeface="Arial"/>
                <a:cs typeface="Arial"/>
              </a:rPr>
              <a:t>(tick</a:t>
            </a:r>
            <a:r>
              <a:rPr sz="750" b="1" spc="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b="1" spc="-60" dirty="0">
                <a:solidFill>
                  <a:srgbClr val="231F20"/>
                </a:solidFill>
                <a:latin typeface="Arial"/>
                <a:cs typeface="Arial"/>
              </a:rPr>
              <a:t>option)</a:t>
            </a:r>
            <a:endParaRPr sz="75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509307" y="1044982"/>
            <a:ext cx="692150" cy="203835"/>
          </a:xfrm>
          <a:custGeom>
            <a:avLst/>
            <a:gdLst/>
            <a:ahLst/>
            <a:cxnLst/>
            <a:rect l="l" t="t" r="r" b="b"/>
            <a:pathLst>
              <a:path w="692150" h="203834">
                <a:moveTo>
                  <a:pt x="691625" y="0"/>
                </a:moveTo>
                <a:lnTo>
                  <a:pt x="0" y="0"/>
                </a:lnTo>
                <a:lnTo>
                  <a:pt x="0" y="157474"/>
                </a:lnTo>
                <a:lnTo>
                  <a:pt x="3610" y="175241"/>
                </a:lnTo>
                <a:lnTo>
                  <a:pt x="13439" y="189790"/>
                </a:lnTo>
                <a:lnTo>
                  <a:pt x="27988" y="199620"/>
                </a:lnTo>
                <a:lnTo>
                  <a:pt x="45755" y="203230"/>
                </a:lnTo>
                <a:lnTo>
                  <a:pt x="645868" y="203230"/>
                </a:lnTo>
                <a:lnTo>
                  <a:pt x="663635" y="199620"/>
                </a:lnTo>
                <a:lnTo>
                  <a:pt x="678184" y="189790"/>
                </a:lnTo>
                <a:lnTo>
                  <a:pt x="688015" y="175241"/>
                </a:lnTo>
                <a:lnTo>
                  <a:pt x="691625" y="157474"/>
                </a:lnTo>
                <a:lnTo>
                  <a:pt x="691625" y="0"/>
                </a:lnTo>
                <a:close/>
              </a:path>
            </a:pathLst>
          </a:custGeom>
          <a:solidFill>
            <a:srgbClr val="2E6E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984841" y="1038125"/>
            <a:ext cx="3740785" cy="501015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3175" algn="ctr">
              <a:lnSpc>
                <a:spcPct val="100000"/>
              </a:lnSpc>
              <a:spcBef>
                <a:spcPts val="325"/>
              </a:spcBef>
            </a:pPr>
            <a:r>
              <a:rPr sz="900" b="1" spc="-85" dirty="0">
                <a:solidFill>
                  <a:srgbClr val="FFFFFF"/>
                </a:solidFill>
                <a:latin typeface="Arial"/>
                <a:cs typeface="Arial"/>
              </a:rPr>
              <a:t>Annexure</a:t>
            </a:r>
            <a:r>
              <a:rPr sz="900" b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b="1" spc="-35" dirty="0">
                <a:solidFill>
                  <a:srgbClr val="FFFFFF"/>
                </a:solidFill>
                <a:latin typeface="Arial"/>
                <a:cs typeface="Arial"/>
              </a:rPr>
              <a:t>4</a:t>
            </a:r>
            <a:endParaRPr sz="9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29"/>
              </a:spcBef>
            </a:pPr>
            <a:r>
              <a:rPr sz="900" b="1" spc="-120" dirty="0">
                <a:solidFill>
                  <a:srgbClr val="FFFFFF"/>
                </a:solidFill>
                <a:latin typeface="Arial"/>
                <a:cs typeface="Arial"/>
              </a:rPr>
              <a:t>PROPOSAL FOR </a:t>
            </a:r>
            <a:r>
              <a:rPr sz="900" b="1" spc="-90" dirty="0">
                <a:solidFill>
                  <a:srgbClr val="FFFFFF"/>
                </a:solidFill>
                <a:latin typeface="Arial"/>
                <a:cs typeface="Arial"/>
              </a:rPr>
              <a:t>DELISTING </a:t>
            </a:r>
            <a:r>
              <a:rPr sz="900" b="1" spc="-125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900" b="1" spc="-1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b="1" spc="-95" dirty="0">
                <a:solidFill>
                  <a:srgbClr val="FFFFFF"/>
                </a:solidFill>
                <a:latin typeface="Arial"/>
                <a:cs typeface="Arial"/>
              </a:rPr>
              <a:t>SLUM</a:t>
            </a:r>
            <a:endParaRPr sz="9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40"/>
              </a:spcBef>
            </a:pPr>
            <a:r>
              <a:rPr sz="900" b="1" spc="-60" dirty="0">
                <a:solidFill>
                  <a:srgbClr val="FFFFFF"/>
                </a:solidFill>
                <a:latin typeface="Arial"/>
                <a:cs typeface="Arial"/>
              </a:rPr>
              <a:t>District </a:t>
            </a:r>
            <a:r>
              <a:rPr sz="900" b="1" dirty="0">
                <a:solidFill>
                  <a:srgbClr val="FFFFFF"/>
                </a:solidFill>
                <a:latin typeface="Arial"/>
                <a:cs typeface="Arial"/>
              </a:rPr>
              <a:t>Name……………………………. </a:t>
            </a:r>
            <a:r>
              <a:rPr sz="900" b="1" spc="-110" dirty="0">
                <a:solidFill>
                  <a:srgbClr val="FFFFFF"/>
                </a:solidFill>
                <a:latin typeface="Arial"/>
                <a:cs typeface="Arial"/>
              </a:rPr>
              <a:t>ULB</a:t>
            </a:r>
            <a:r>
              <a:rPr sz="900" b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b="1" dirty="0">
                <a:solidFill>
                  <a:srgbClr val="FFFFFF"/>
                </a:solidFill>
                <a:latin typeface="Arial"/>
                <a:cs typeface="Arial"/>
              </a:rPr>
              <a:t>Name………………………….</a:t>
            </a:r>
            <a:endParaRPr sz="9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213500" y="2771347"/>
            <a:ext cx="288290" cy="117475"/>
          </a:xfrm>
          <a:custGeom>
            <a:avLst/>
            <a:gdLst/>
            <a:ahLst/>
            <a:cxnLst/>
            <a:rect l="l" t="t" r="r" b="b"/>
            <a:pathLst>
              <a:path w="288289" h="117475">
                <a:moveTo>
                  <a:pt x="0" y="0"/>
                </a:moveTo>
                <a:lnTo>
                  <a:pt x="287694" y="0"/>
                </a:lnTo>
                <a:lnTo>
                  <a:pt x="287694" y="117209"/>
                </a:lnTo>
                <a:lnTo>
                  <a:pt x="0" y="117209"/>
                </a:lnTo>
                <a:lnTo>
                  <a:pt x="0" y="0"/>
                </a:lnTo>
                <a:close/>
              </a:path>
            </a:pathLst>
          </a:custGeom>
          <a:ln w="6346">
            <a:solidFill>
              <a:srgbClr val="2E6EB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213500" y="2934827"/>
            <a:ext cx="288290" cy="117475"/>
          </a:xfrm>
          <a:custGeom>
            <a:avLst/>
            <a:gdLst/>
            <a:ahLst/>
            <a:cxnLst/>
            <a:rect l="l" t="t" r="r" b="b"/>
            <a:pathLst>
              <a:path w="288289" h="117475">
                <a:moveTo>
                  <a:pt x="0" y="0"/>
                </a:moveTo>
                <a:lnTo>
                  <a:pt x="287694" y="0"/>
                </a:lnTo>
                <a:lnTo>
                  <a:pt x="287694" y="117209"/>
                </a:lnTo>
                <a:lnTo>
                  <a:pt x="0" y="117209"/>
                </a:lnTo>
                <a:lnTo>
                  <a:pt x="0" y="0"/>
                </a:lnTo>
                <a:close/>
              </a:path>
            </a:pathLst>
          </a:custGeom>
          <a:ln w="6346">
            <a:solidFill>
              <a:srgbClr val="2E6EB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213500" y="3095805"/>
            <a:ext cx="288290" cy="117475"/>
          </a:xfrm>
          <a:custGeom>
            <a:avLst/>
            <a:gdLst/>
            <a:ahLst/>
            <a:cxnLst/>
            <a:rect l="l" t="t" r="r" b="b"/>
            <a:pathLst>
              <a:path w="288289" h="117475">
                <a:moveTo>
                  <a:pt x="0" y="0"/>
                </a:moveTo>
                <a:lnTo>
                  <a:pt x="287694" y="0"/>
                </a:lnTo>
                <a:lnTo>
                  <a:pt x="287694" y="117213"/>
                </a:lnTo>
                <a:lnTo>
                  <a:pt x="0" y="117213"/>
                </a:lnTo>
                <a:lnTo>
                  <a:pt x="0" y="0"/>
                </a:lnTo>
                <a:close/>
              </a:path>
            </a:pathLst>
          </a:custGeom>
          <a:ln w="6346">
            <a:solidFill>
              <a:srgbClr val="2E6EB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893769" y="2771347"/>
            <a:ext cx="288290" cy="117475"/>
          </a:xfrm>
          <a:custGeom>
            <a:avLst/>
            <a:gdLst/>
            <a:ahLst/>
            <a:cxnLst/>
            <a:rect l="l" t="t" r="r" b="b"/>
            <a:pathLst>
              <a:path w="288289" h="117475">
                <a:moveTo>
                  <a:pt x="0" y="0"/>
                </a:moveTo>
                <a:lnTo>
                  <a:pt x="287694" y="0"/>
                </a:lnTo>
                <a:lnTo>
                  <a:pt x="287694" y="117209"/>
                </a:lnTo>
                <a:lnTo>
                  <a:pt x="0" y="117209"/>
                </a:lnTo>
                <a:lnTo>
                  <a:pt x="0" y="0"/>
                </a:lnTo>
                <a:close/>
              </a:path>
            </a:pathLst>
          </a:custGeom>
          <a:ln w="6346">
            <a:solidFill>
              <a:srgbClr val="2E6EB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893769" y="2934827"/>
            <a:ext cx="288290" cy="117475"/>
          </a:xfrm>
          <a:custGeom>
            <a:avLst/>
            <a:gdLst/>
            <a:ahLst/>
            <a:cxnLst/>
            <a:rect l="l" t="t" r="r" b="b"/>
            <a:pathLst>
              <a:path w="288289" h="117475">
                <a:moveTo>
                  <a:pt x="0" y="0"/>
                </a:moveTo>
                <a:lnTo>
                  <a:pt x="287694" y="0"/>
                </a:lnTo>
                <a:lnTo>
                  <a:pt x="287694" y="117209"/>
                </a:lnTo>
                <a:lnTo>
                  <a:pt x="0" y="117209"/>
                </a:lnTo>
                <a:lnTo>
                  <a:pt x="0" y="0"/>
                </a:lnTo>
                <a:close/>
              </a:path>
            </a:pathLst>
          </a:custGeom>
          <a:ln w="6346">
            <a:solidFill>
              <a:srgbClr val="2E6EB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213500" y="3291223"/>
            <a:ext cx="288290" cy="117475"/>
          </a:xfrm>
          <a:custGeom>
            <a:avLst/>
            <a:gdLst/>
            <a:ahLst/>
            <a:cxnLst/>
            <a:rect l="l" t="t" r="r" b="b"/>
            <a:pathLst>
              <a:path w="288289" h="117475">
                <a:moveTo>
                  <a:pt x="0" y="0"/>
                </a:moveTo>
                <a:lnTo>
                  <a:pt x="287694" y="0"/>
                </a:lnTo>
                <a:lnTo>
                  <a:pt x="287694" y="117209"/>
                </a:lnTo>
                <a:lnTo>
                  <a:pt x="0" y="117209"/>
                </a:lnTo>
                <a:lnTo>
                  <a:pt x="0" y="0"/>
                </a:lnTo>
                <a:close/>
              </a:path>
            </a:pathLst>
          </a:custGeom>
          <a:ln w="6346">
            <a:solidFill>
              <a:srgbClr val="2E6EB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213500" y="3454700"/>
            <a:ext cx="288290" cy="117475"/>
          </a:xfrm>
          <a:custGeom>
            <a:avLst/>
            <a:gdLst/>
            <a:ahLst/>
            <a:cxnLst/>
            <a:rect l="l" t="t" r="r" b="b"/>
            <a:pathLst>
              <a:path w="288289" h="117475">
                <a:moveTo>
                  <a:pt x="0" y="0"/>
                </a:moveTo>
                <a:lnTo>
                  <a:pt x="287694" y="0"/>
                </a:lnTo>
                <a:lnTo>
                  <a:pt x="287694" y="117208"/>
                </a:lnTo>
                <a:lnTo>
                  <a:pt x="0" y="117208"/>
                </a:lnTo>
                <a:lnTo>
                  <a:pt x="0" y="0"/>
                </a:lnTo>
                <a:close/>
              </a:path>
            </a:pathLst>
          </a:custGeom>
          <a:ln w="6346">
            <a:solidFill>
              <a:srgbClr val="2E6EB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213500" y="3615680"/>
            <a:ext cx="288290" cy="117475"/>
          </a:xfrm>
          <a:custGeom>
            <a:avLst/>
            <a:gdLst/>
            <a:ahLst/>
            <a:cxnLst/>
            <a:rect l="l" t="t" r="r" b="b"/>
            <a:pathLst>
              <a:path w="288289" h="117475">
                <a:moveTo>
                  <a:pt x="0" y="0"/>
                </a:moveTo>
                <a:lnTo>
                  <a:pt x="287694" y="0"/>
                </a:lnTo>
                <a:lnTo>
                  <a:pt x="287694" y="117209"/>
                </a:lnTo>
                <a:lnTo>
                  <a:pt x="0" y="117209"/>
                </a:lnTo>
                <a:lnTo>
                  <a:pt x="0" y="0"/>
                </a:lnTo>
                <a:close/>
              </a:path>
            </a:pathLst>
          </a:custGeom>
          <a:ln w="6346">
            <a:solidFill>
              <a:srgbClr val="2E6EB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893769" y="3291223"/>
            <a:ext cx="288290" cy="117475"/>
          </a:xfrm>
          <a:custGeom>
            <a:avLst/>
            <a:gdLst/>
            <a:ahLst/>
            <a:cxnLst/>
            <a:rect l="l" t="t" r="r" b="b"/>
            <a:pathLst>
              <a:path w="288289" h="117475">
                <a:moveTo>
                  <a:pt x="0" y="0"/>
                </a:moveTo>
                <a:lnTo>
                  <a:pt x="287694" y="0"/>
                </a:lnTo>
                <a:lnTo>
                  <a:pt x="287694" y="117209"/>
                </a:lnTo>
                <a:lnTo>
                  <a:pt x="0" y="117209"/>
                </a:lnTo>
                <a:lnTo>
                  <a:pt x="0" y="0"/>
                </a:lnTo>
                <a:close/>
              </a:path>
            </a:pathLst>
          </a:custGeom>
          <a:ln w="6346">
            <a:solidFill>
              <a:srgbClr val="2E6EB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893769" y="3454700"/>
            <a:ext cx="288290" cy="117475"/>
          </a:xfrm>
          <a:custGeom>
            <a:avLst/>
            <a:gdLst/>
            <a:ahLst/>
            <a:cxnLst/>
            <a:rect l="l" t="t" r="r" b="b"/>
            <a:pathLst>
              <a:path w="288289" h="117475">
                <a:moveTo>
                  <a:pt x="0" y="0"/>
                </a:moveTo>
                <a:lnTo>
                  <a:pt x="287694" y="0"/>
                </a:lnTo>
                <a:lnTo>
                  <a:pt x="287694" y="117208"/>
                </a:lnTo>
                <a:lnTo>
                  <a:pt x="0" y="117208"/>
                </a:lnTo>
                <a:lnTo>
                  <a:pt x="0" y="0"/>
                </a:lnTo>
                <a:close/>
              </a:path>
            </a:pathLst>
          </a:custGeom>
          <a:ln w="6346">
            <a:solidFill>
              <a:srgbClr val="2E6EB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213500" y="3831054"/>
            <a:ext cx="288290" cy="117475"/>
          </a:xfrm>
          <a:custGeom>
            <a:avLst/>
            <a:gdLst/>
            <a:ahLst/>
            <a:cxnLst/>
            <a:rect l="l" t="t" r="r" b="b"/>
            <a:pathLst>
              <a:path w="288289" h="117475">
                <a:moveTo>
                  <a:pt x="0" y="0"/>
                </a:moveTo>
                <a:lnTo>
                  <a:pt x="287694" y="0"/>
                </a:lnTo>
                <a:lnTo>
                  <a:pt x="287694" y="117212"/>
                </a:lnTo>
                <a:lnTo>
                  <a:pt x="0" y="117212"/>
                </a:lnTo>
                <a:lnTo>
                  <a:pt x="0" y="0"/>
                </a:lnTo>
                <a:close/>
              </a:path>
            </a:pathLst>
          </a:custGeom>
          <a:ln w="6346">
            <a:solidFill>
              <a:srgbClr val="2E6EB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213500" y="3994534"/>
            <a:ext cx="288290" cy="117475"/>
          </a:xfrm>
          <a:custGeom>
            <a:avLst/>
            <a:gdLst/>
            <a:ahLst/>
            <a:cxnLst/>
            <a:rect l="l" t="t" r="r" b="b"/>
            <a:pathLst>
              <a:path w="288289" h="117475">
                <a:moveTo>
                  <a:pt x="0" y="0"/>
                </a:moveTo>
                <a:lnTo>
                  <a:pt x="287694" y="0"/>
                </a:lnTo>
                <a:lnTo>
                  <a:pt x="287694" y="117208"/>
                </a:lnTo>
                <a:lnTo>
                  <a:pt x="0" y="117208"/>
                </a:lnTo>
                <a:lnTo>
                  <a:pt x="0" y="0"/>
                </a:lnTo>
                <a:close/>
              </a:path>
            </a:pathLst>
          </a:custGeom>
          <a:ln w="6346">
            <a:solidFill>
              <a:srgbClr val="2E6EB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213500" y="4155515"/>
            <a:ext cx="288290" cy="117475"/>
          </a:xfrm>
          <a:custGeom>
            <a:avLst/>
            <a:gdLst/>
            <a:ahLst/>
            <a:cxnLst/>
            <a:rect l="l" t="t" r="r" b="b"/>
            <a:pathLst>
              <a:path w="288289" h="117475">
                <a:moveTo>
                  <a:pt x="0" y="0"/>
                </a:moveTo>
                <a:lnTo>
                  <a:pt x="287694" y="0"/>
                </a:lnTo>
                <a:lnTo>
                  <a:pt x="287694" y="117208"/>
                </a:lnTo>
                <a:lnTo>
                  <a:pt x="0" y="117208"/>
                </a:lnTo>
                <a:lnTo>
                  <a:pt x="0" y="0"/>
                </a:lnTo>
                <a:close/>
              </a:path>
            </a:pathLst>
          </a:custGeom>
          <a:ln w="6346">
            <a:solidFill>
              <a:srgbClr val="2E6EB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893769" y="3831054"/>
            <a:ext cx="288290" cy="117475"/>
          </a:xfrm>
          <a:custGeom>
            <a:avLst/>
            <a:gdLst/>
            <a:ahLst/>
            <a:cxnLst/>
            <a:rect l="l" t="t" r="r" b="b"/>
            <a:pathLst>
              <a:path w="288289" h="117475">
                <a:moveTo>
                  <a:pt x="0" y="0"/>
                </a:moveTo>
                <a:lnTo>
                  <a:pt x="287694" y="0"/>
                </a:lnTo>
                <a:lnTo>
                  <a:pt x="287694" y="117212"/>
                </a:lnTo>
                <a:lnTo>
                  <a:pt x="0" y="117212"/>
                </a:lnTo>
                <a:lnTo>
                  <a:pt x="0" y="0"/>
                </a:lnTo>
                <a:close/>
              </a:path>
            </a:pathLst>
          </a:custGeom>
          <a:ln w="6346">
            <a:solidFill>
              <a:srgbClr val="2E6EB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893769" y="3994534"/>
            <a:ext cx="288290" cy="117475"/>
          </a:xfrm>
          <a:custGeom>
            <a:avLst/>
            <a:gdLst/>
            <a:ahLst/>
            <a:cxnLst/>
            <a:rect l="l" t="t" r="r" b="b"/>
            <a:pathLst>
              <a:path w="288289" h="117475">
                <a:moveTo>
                  <a:pt x="0" y="0"/>
                </a:moveTo>
                <a:lnTo>
                  <a:pt x="287694" y="0"/>
                </a:lnTo>
                <a:lnTo>
                  <a:pt x="287694" y="117208"/>
                </a:lnTo>
                <a:lnTo>
                  <a:pt x="0" y="117208"/>
                </a:lnTo>
                <a:lnTo>
                  <a:pt x="0" y="0"/>
                </a:lnTo>
                <a:close/>
              </a:path>
            </a:pathLst>
          </a:custGeom>
          <a:ln w="6346">
            <a:solidFill>
              <a:srgbClr val="2E6EB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213500" y="4370888"/>
            <a:ext cx="288290" cy="117475"/>
          </a:xfrm>
          <a:custGeom>
            <a:avLst/>
            <a:gdLst/>
            <a:ahLst/>
            <a:cxnLst/>
            <a:rect l="l" t="t" r="r" b="b"/>
            <a:pathLst>
              <a:path w="288289" h="117475">
                <a:moveTo>
                  <a:pt x="0" y="0"/>
                </a:moveTo>
                <a:lnTo>
                  <a:pt x="287694" y="0"/>
                </a:lnTo>
                <a:lnTo>
                  <a:pt x="287694" y="117209"/>
                </a:lnTo>
                <a:lnTo>
                  <a:pt x="0" y="117209"/>
                </a:lnTo>
                <a:lnTo>
                  <a:pt x="0" y="0"/>
                </a:lnTo>
                <a:close/>
              </a:path>
            </a:pathLst>
          </a:custGeom>
          <a:ln w="6346">
            <a:solidFill>
              <a:srgbClr val="2E6EB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213500" y="4534369"/>
            <a:ext cx="288290" cy="117475"/>
          </a:xfrm>
          <a:custGeom>
            <a:avLst/>
            <a:gdLst/>
            <a:ahLst/>
            <a:cxnLst/>
            <a:rect l="l" t="t" r="r" b="b"/>
            <a:pathLst>
              <a:path w="288289" h="117475">
                <a:moveTo>
                  <a:pt x="0" y="0"/>
                </a:moveTo>
                <a:lnTo>
                  <a:pt x="287694" y="0"/>
                </a:lnTo>
                <a:lnTo>
                  <a:pt x="287694" y="117208"/>
                </a:lnTo>
                <a:lnTo>
                  <a:pt x="0" y="117208"/>
                </a:lnTo>
                <a:lnTo>
                  <a:pt x="0" y="0"/>
                </a:lnTo>
                <a:close/>
              </a:path>
            </a:pathLst>
          </a:custGeom>
          <a:ln w="6346">
            <a:solidFill>
              <a:srgbClr val="2E6EB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213500" y="4695347"/>
            <a:ext cx="288290" cy="117475"/>
          </a:xfrm>
          <a:custGeom>
            <a:avLst/>
            <a:gdLst/>
            <a:ahLst/>
            <a:cxnLst/>
            <a:rect l="l" t="t" r="r" b="b"/>
            <a:pathLst>
              <a:path w="288289" h="117475">
                <a:moveTo>
                  <a:pt x="0" y="0"/>
                </a:moveTo>
                <a:lnTo>
                  <a:pt x="287694" y="0"/>
                </a:lnTo>
                <a:lnTo>
                  <a:pt x="287694" y="117208"/>
                </a:lnTo>
                <a:lnTo>
                  <a:pt x="0" y="117208"/>
                </a:lnTo>
                <a:lnTo>
                  <a:pt x="0" y="0"/>
                </a:lnTo>
                <a:close/>
              </a:path>
            </a:pathLst>
          </a:custGeom>
          <a:ln w="6346">
            <a:solidFill>
              <a:srgbClr val="2E6EB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893769" y="4370888"/>
            <a:ext cx="288290" cy="117475"/>
          </a:xfrm>
          <a:custGeom>
            <a:avLst/>
            <a:gdLst/>
            <a:ahLst/>
            <a:cxnLst/>
            <a:rect l="l" t="t" r="r" b="b"/>
            <a:pathLst>
              <a:path w="288289" h="117475">
                <a:moveTo>
                  <a:pt x="0" y="0"/>
                </a:moveTo>
                <a:lnTo>
                  <a:pt x="287694" y="0"/>
                </a:lnTo>
                <a:lnTo>
                  <a:pt x="287694" y="117209"/>
                </a:lnTo>
                <a:lnTo>
                  <a:pt x="0" y="117209"/>
                </a:lnTo>
                <a:lnTo>
                  <a:pt x="0" y="0"/>
                </a:lnTo>
                <a:close/>
              </a:path>
            </a:pathLst>
          </a:custGeom>
          <a:ln w="6346">
            <a:solidFill>
              <a:srgbClr val="2E6EB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893769" y="4534369"/>
            <a:ext cx="288290" cy="117475"/>
          </a:xfrm>
          <a:custGeom>
            <a:avLst/>
            <a:gdLst/>
            <a:ahLst/>
            <a:cxnLst/>
            <a:rect l="l" t="t" r="r" b="b"/>
            <a:pathLst>
              <a:path w="288289" h="117475">
                <a:moveTo>
                  <a:pt x="0" y="0"/>
                </a:moveTo>
                <a:lnTo>
                  <a:pt x="287694" y="0"/>
                </a:lnTo>
                <a:lnTo>
                  <a:pt x="287694" y="117208"/>
                </a:lnTo>
                <a:lnTo>
                  <a:pt x="0" y="117208"/>
                </a:lnTo>
                <a:lnTo>
                  <a:pt x="0" y="0"/>
                </a:lnTo>
                <a:close/>
              </a:path>
            </a:pathLst>
          </a:custGeom>
          <a:ln w="6346">
            <a:solidFill>
              <a:srgbClr val="2E6EB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213500" y="4910723"/>
            <a:ext cx="288290" cy="117475"/>
          </a:xfrm>
          <a:custGeom>
            <a:avLst/>
            <a:gdLst/>
            <a:ahLst/>
            <a:cxnLst/>
            <a:rect l="l" t="t" r="r" b="b"/>
            <a:pathLst>
              <a:path w="288289" h="117475">
                <a:moveTo>
                  <a:pt x="0" y="0"/>
                </a:moveTo>
                <a:lnTo>
                  <a:pt x="287694" y="0"/>
                </a:lnTo>
                <a:lnTo>
                  <a:pt x="287694" y="117208"/>
                </a:lnTo>
                <a:lnTo>
                  <a:pt x="0" y="117208"/>
                </a:lnTo>
                <a:lnTo>
                  <a:pt x="0" y="0"/>
                </a:lnTo>
                <a:close/>
              </a:path>
            </a:pathLst>
          </a:custGeom>
          <a:ln w="6346">
            <a:solidFill>
              <a:srgbClr val="2E6EB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213500" y="5074199"/>
            <a:ext cx="288290" cy="117475"/>
          </a:xfrm>
          <a:custGeom>
            <a:avLst/>
            <a:gdLst/>
            <a:ahLst/>
            <a:cxnLst/>
            <a:rect l="l" t="t" r="r" b="b"/>
            <a:pathLst>
              <a:path w="288289" h="117475">
                <a:moveTo>
                  <a:pt x="0" y="0"/>
                </a:moveTo>
                <a:lnTo>
                  <a:pt x="287694" y="0"/>
                </a:lnTo>
                <a:lnTo>
                  <a:pt x="287694" y="117209"/>
                </a:lnTo>
                <a:lnTo>
                  <a:pt x="0" y="117209"/>
                </a:lnTo>
                <a:lnTo>
                  <a:pt x="0" y="0"/>
                </a:lnTo>
                <a:close/>
              </a:path>
            </a:pathLst>
          </a:custGeom>
          <a:ln w="6346">
            <a:solidFill>
              <a:srgbClr val="2E6EB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213500" y="5235180"/>
            <a:ext cx="288290" cy="117475"/>
          </a:xfrm>
          <a:custGeom>
            <a:avLst/>
            <a:gdLst/>
            <a:ahLst/>
            <a:cxnLst/>
            <a:rect l="l" t="t" r="r" b="b"/>
            <a:pathLst>
              <a:path w="288289" h="117475">
                <a:moveTo>
                  <a:pt x="0" y="0"/>
                </a:moveTo>
                <a:lnTo>
                  <a:pt x="287694" y="0"/>
                </a:lnTo>
                <a:lnTo>
                  <a:pt x="287694" y="117208"/>
                </a:lnTo>
                <a:lnTo>
                  <a:pt x="0" y="117208"/>
                </a:lnTo>
                <a:lnTo>
                  <a:pt x="0" y="0"/>
                </a:lnTo>
                <a:close/>
              </a:path>
            </a:pathLst>
          </a:custGeom>
          <a:ln w="6346">
            <a:solidFill>
              <a:srgbClr val="2E6EB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893769" y="4910723"/>
            <a:ext cx="288290" cy="117475"/>
          </a:xfrm>
          <a:custGeom>
            <a:avLst/>
            <a:gdLst/>
            <a:ahLst/>
            <a:cxnLst/>
            <a:rect l="l" t="t" r="r" b="b"/>
            <a:pathLst>
              <a:path w="288289" h="117475">
                <a:moveTo>
                  <a:pt x="0" y="0"/>
                </a:moveTo>
                <a:lnTo>
                  <a:pt x="287694" y="0"/>
                </a:lnTo>
                <a:lnTo>
                  <a:pt x="287694" y="117208"/>
                </a:lnTo>
                <a:lnTo>
                  <a:pt x="0" y="117208"/>
                </a:lnTo>
                <a:lnTo>
                  <a:pt x="0" y="0"/>
                </a:lnTo>
                <a:close/>
              </a:path>
            </a:pathLst>
          </a:custGeom>
          <a:ln w="6346">
            <a:solidFill>
              <a:srgbClr val="2E6EB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893769" y="5074199"/>
            <a:ext cx="288290" cy="117475"/>
          </a:xfrm>
          <a:custGeom>
            <a:avLst/>
            <a:gdLst/>
            <a:ahLst/>
            <a:cxnLst/>
            <a:rect l="l" t="t" r="r" b="b"/>
            <a:pathLst>
              <a:path w="288289" h="117475">
                <a:moveTo>
                  <a:pt x="0" y="0"/>
                </a:moveTo>
                <a:lnTo>
                  <a:pt x="287694" y="0"/>
                </a:lnTo>
                <a:lnTo>
                  <a:pt x="287694" y="117209"/>
                </a:lnTo>
                <a:lnTo>
                  <a:pt x="0" y="117209"/>
                </a:lnTo>
                <a:lnTo>
                  <a:pt x="0" y="0"/>
                </a:lnTo>
                <a:close/>
              </a:path>
            </a:pathLst>
          </a:custGeom>
          <a:ln w="6346">
            <a:solidFill>
              <a:srgbClr val="2E6EB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213500" y="5442732"/>
            <a:ext cx="288290" cy="117475"/>
          </a:xfrm>
          <a:custGeom>
            <a:avLst/>
            <a:gdLst/>
            <a:ahLst/>
            <a:cxnLst/>
            <a:rect l="l" t="t" r="r" b="b"/>
            <a:pathLst>
              <a:path w="288289" h="117475">
                <a:moveTo>
                  <a:pt x="0" y="0"/>
                </a:moveTo>
                <a:lnTo>
                  <a:pt x="287694" y="0"/>
                </a:lnTo>
                <a:lnTo>
                  <a:pt x="287694" y="117208"/>
                </a:lnTo>
                <a:lnTo>
                  <a:pt x="0" y="117208"/>
                </a:lnTo>
                <a:lnTo>
                  <a:pt x="0" y="0"/>
                </a:lnTo>
                <a:close/>
              </a:path>
            </a:pathLst>
          </a:custGeom>
          <a:ln w="6346">
            <a:solidFill>
              <a:srgbClr val="2E6EB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213500" y="5606207"/>
            <a:ext cx="288290" cy="117475"/>
          </a:xfrm>
          <a:custGeom>
            <a:avLst/>
            <a:gdLst/>
            <a:ahLst/>
            <a:cxnLst/>
            <a:rect l="l" t="t" r="r" b="b"/>
            <a:pathLst>
              <a:path w="288289" h="117475">
                <a:moveTo>
                  <a:pt x="0" y="0"/>
                </a:moveTo>
                <a:lnTo>
                  <a:pt x="287694" y="0"/>
                </a:lnTo>
                <a:lnTo>
                  <a:pt x="287694" y="117212"/>
                </a:lnTo>
                <a:lnTo>
                  <a:pt x="0" y="117212"/>
                </a:lnTo>
                <a:lnTo>
                  <a:pt x="0" y="0"/>
                </a:lnTo>
                <a:close/>
              </a:path>
            </a:pathLst>
          </a:custGeom>
          <a:ln w="6346">
            <a:solidFill>
              <a:srgbClr val="2E6EB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213500" y="5767189"/>
            <a:ext cx="288290" cy="117475"/>
          </a:xfrm>
          <a:custGeom>
            <a:avLst/>
            <a:gdLst/>
            <a:ahLst/>
            <a:cxnLst/>
            <a:rect l="l" t="t" r="r" b="b"/>
            <a:pathLst>
              <a:path w="288289" h="117475">
                <a:moveTo>
                  <a:pt x="0" y="0"/>
                </a:moveTo>
                <a:lnTo>
                  <a:pt x="287694" y="0"/>
                </a:lnTo>
                <a:lnTo>
                  <a:pt x="287694" y="117208"/>
                </a:lnTo>
                <a:lnTo>
                  <a:pt x="0" y="117208"/>
                </a:lnTo>
                <a:lnTo>
                  <a:pt x="0" y="0"/>
                </a:lnTo>
                <a:close/>
              </a:path>
            </a:pathLst>
          </a:custGeom>
          <a:ln w="6346">
            <a:solidFill>
              <a:srgbClr val="2E6EB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9" name="object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1423078"/>
              </p:ext>
            </p:extLst>
          </p:nvPr>
        </p:nvGraphicFramePr>
        <p:xfrm>
          <a:off x="718572" y="2299854"/>
          <a:ext cx="4399528" cy="36198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79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07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01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05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1204">
                <a:tc>
                  <a:txBody>
                    <a:bodyPr/>
                    <a:lstStyle/>
                    <a:p>
                      <a:pPr marL="8382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750" b="1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Sl.</a:t>
                      </a:r>
                      <a:r>
                        <a:rPr sz="750" b="1" spc="-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50" b="1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No.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29209" marB="0">
                    <a:lnL w="6350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6350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750" b="1" spc="-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Parameters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29209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6350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3355" marR="226695">
                        <a:lnSpc>
                          <a:spcPct val="104099"/>
                        </a:lnSpc>
                        <a:spcBef>
                          <a:spcPts val="195"/>
                        </a:spcBef>
                      </a:pPr>
                      <a:r>
                        <a:rPr sz="750" b="1" spc="-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Participatory  Infrastructure </a:t>
                      </a:r>
                      <a:r>
                        <a:rPr sz="750" b="1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Needs  </a:t>
                      </a:r>
                      <a:r>
                        <a:rPr sz="750" b="1" spc="-7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Assessment</a:t>
                      </a:r>
                      <a:r>
                        <a:rPr sz="750" b="1" spc="-9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50" b="1" spc="-7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Conducted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24765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6350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7015" marR="343535">
                        <a:lnSpc>
                          <a:spcPct val="104099"/>
                        </a:lnSpc>
                        <a:spcBef>
                          <a:spcPts val="195"/>
                        </a:spcBef>
                      </a:pPr>
                      <a:r>
                        <a:rPr sz="750" b="1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Slum upgrading  </a:t>
                      </a:r>
                      <a:r>
                        <a:rPr sz="750" b="1" spc="-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projects</a:t>
                      </a:r>
                      <a:r>
                        <a:rPr sz="750" b="1" spc="-9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50" b="1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Completed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24765" marB="0">
                    <a:lnL w="9525">
                      <a:solidFill>
                        <a:srgbClr val="2E6EB7"/>
                      </a:solidFill>
                      <a:prstDash val="solid"/>
                    </a:lnL>
                    <a:lnR w="6350">
                      <a:solidFill>
                        <a:srgbClr val="2E6EB7"/>
                      </a:solidFill>
                      <a:prstDash val="solid"/>
                    </a:lnR>
                    <a:lnT w="6350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9098"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75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4.1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6350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75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Water</a:t>
                      </a:r>
                      <a:r>
                        <a:rPr sz="75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50" spc="-4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Supply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4175" marR="796925">
                        <a:lnSpc>
                          <a:spcPts val="1280"/>
                        </a:lnSpc>
                        <a:spcBef>
                          <a:spcPts val="50"/>
                        </a:spcBef>
                      </a:pPr>
                      <a:r>
                        <a:rPr sz="75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Y</a:t>
                      </a:r>
                      <a:r>
                        <a:rPr sz="7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es  </a:t>
                      </a:r>
                      <a:r>
                        <a:rPr sz="750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4175" marR="835660" algn="just">
                        <a:lnSpc>
                          <a:spcPts val="1280"/>
                        </a:lnSpc>
                        <a:spcBef>
                          <a:spcPts val="50"/>
                        </a:spcBef>
                      </a:pPr>
                      <a:r>
                        <a:rPr sz="75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Y</a:t>
                      </a:r>
                      <a:r>
                        <a:rPr sz="7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es  </a:t>
                      </a:r>
                      <a:r>
                        <a:rPr sz="750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  </a:t>
                      </a:r>
                      <a:r>
                        <a:rPr sz="750" spc="-8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6350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9871"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75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4.2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16510" marB="0">
                    <a:lnL w="6350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750" spc="-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Pucca</a:t>
                      </a:r>
                      <a:r>
                        <a:rPr sz="75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5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Roads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1651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4175" marR="796925">
                        <a:lnSpc>
                          <a:spcPts val="1280"/>
                        </a:lnSpc>
                        <a:spcBef>
                          <a:spcPts val="60"/>
                        </a:spcBef>
                      </a:pPr>
                      <a:r>
                        <a:rPr sz="75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Y</a:t>
                      </a:r>
                      <a:r>
                        <a:rPr sz="7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es  </a:t>
                      </a:r>
                      <a:r>
                        <a:rPr sz="750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762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4175" marR="835660" algn="just">
                        <a:lnSpc>
                          <a:spcPts val="1280"/>
                        </a:lnSpc>
                        <a:spcBef>
                          <a:spcPts val="60"/>
                        </a:spcBef>
                      </a:pPr>
                      <a:r>
                        <a:rPr sz="75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Y</a:t>
                      </a:r>
                      <a:r>
                        <a:rPr sz="7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es  </a:t>
                      </a:r>
                      <a:r>
                        <a:rPr sz="750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  </a:t>
                      </a:r>
                      <a:r>
                        <a:rPr sz="750" spc="-8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762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6350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9835"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75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4.3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6350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750" spc="-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Pucca</a:t>
                      </a:r>
                      <a:r>
                        <a:rPr sz="75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5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Storm</a:t>
                      </a:r>
                      <a:endParaRPr sz="75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marL="99060">
                        <a:lnSpc>
                          <a:spcPct val="100000"/>
                        </a:lnSpc>
                      </a:pPr>
                      <a:r>
                        <a:rPr sz="75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Water</a:t>
                      </a:r>
                      <a:r>
                        <a:rPr sz="75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50" spc="-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Drainage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4175" marR="796925">
                        <a:lnSpc>
                          <a:spcPct val="141800"/>
                        </a:lnSpc>
                        <a:spcBef>
                          <a:spcPts val="115"/>
                        </a:spcBef>
                      </a:pPr>
                      <a:r>
                        <a:rPr sz="75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Y</a:t>
                      </a:r>
                      <a:r>
                        <a:rPr sz="7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es  </a:t>
                      </a:r>
                      <a:r>
                        <a:rPr sz="750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14605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4175" marR="835660" algn="just">
                        <a:lnSpc>
                          <a:spcPct val="141800"/>
                        </a:lnSpc>
                        <a:spcBef>
                          <a:spcPts val="115"/>
                        </a:spcBef>
                      </a:pPr>
                      <a:r>
                        <a:rPr sz="75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Y</a:t>
                      </a:r>
                      <a:r>
                        <a:rPr sz="7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es  </a:t>
                      </a:r>
                      <a:r>
                        <a:rPr sz="750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  </a:t>
                      </a:r>
                      <a:r>
                        <a:rPr sz="750" spc="-8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14605" marB="0">
                    <a:lnL w="9525">
                      <a:solidFill>
                        <a:srgbClr val="2E6EB7"/>
                      </a:solidFill>
                      <a:prstDash val="solid"/>
                    </a:lnL>
                    <a:lnR w="6350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9830"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75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4.4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6350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750" spc="-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Street</a:t>
                      </a:r>
                      <a:r>
                        <a:rPr sz="75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5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lights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4175" marR="796925">
                        <a:lnSpc>
                          <a:spcPct val="141800"/>
                        </a:lnSpc>
                        <a:spcBef>
                          <a:spcPts val="115"/>
                        </a:spcBef>
                      </a:pPr>
                      <a:r>
                        <a:rPr sz="75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Y</a:t>
                      </a:r>
                      <a:r>
                        <a:rPr sz="7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es  </a:t>
                      </a:r>
                      <a:r>
                        <a:rPr sz="750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14605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4175" marR="835660" algn="just">
                        <a:lnSpc>
                          <a:spcPct val="141800"/>
                        </a:lnSpc>
                        <a:spcBef>
                          <a:spcPts val="115"/>
                        </a:spcBef>
                      </a:pPr>
                      <a:r>
                        <a:rPr sz="75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Y</a:t>
                      </a:r>
                      <a:r>
                        <a:rPr sz="7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es  </a:t>
                      </a:r>
                      <a:r>
                        <a:rPr sz="750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  </a:t>
                      </a:r>
                      <a:r>
                        <a:rPr sz="750" spc="-8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14605" marB="0">
                    <a:lnL w="9525">
                      <a:solidFill>
                        <a:srgbClr val="2E6EB7"/>
                      </a:solidFill>
                      <a:prstDash val="solid"/>
                    </a:lnL>
                    <a:lnR w="6350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9835"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75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4.5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6350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75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Access </a:t>
                      </a:r>
                      <a:r>
                        <a:rPr sz="75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 toilets</a:t>
                      </a:r>
                      <a:r>
                        <a:rPr sz="75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5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facilities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4175" marR="796925">
                        <a:lnSpc>
                          <a:spcPct val="141800"/>
                        </a:lnSpc>
                        <a:spcBef>
                          <a:spcPts val="115"/>
                        </a:spcBef>
                      </a:pPr>
                      <a:r>
                        <a:rPr sz="75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Y</a:t>
                      </a:r>
                      <a:r>
                        <a:rPr sz="7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es  </a:t>
                      </a:r>
                      <a:r>
                        <a:rPr sz="750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14605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4175" marR="835660" algn="just">
                        <a:lnSpc>
                          <a:spcPct val="141800"/>
                        </a:lnSpc>
                        <a:spcBef>
                          <a:spcPts val="115"/>
                        </a:spcBef>
                      </a:pPr>
                      <a:r>
                        <a:rPr sz="75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Y</a:t>
                      </a:r>
                      <a:r>
                        <a:rPr sz="7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es  </a:t>
                      </a:r>
                      <a:r>
                        <a:rPr sz="750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  </a:t>
                      </a:r>
                      <a:r>
                        <a:rPr sz="750" spc="-8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14605" marB="0">
                    <a:lnL w="9525">
                      <a:solidFill>
                        <a:srgbClr val="2E6EB7"/>
                      </a:solidFill>
                      <a:prstDash val="solid"/>
                    </a:lnL>
                    <a:lnR w="6350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0226"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75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4.6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L w="6350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6350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750" spc="-4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In-house</a:t>
                      </a:r>
                      <a:r>
                        <a:rPr sz="75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5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electricity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6350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4175" marR="796925">
                        <a:lnSpc>
                          <a:spcPct val="141800"/>
                        </a:lnSpc>
                        <a:spcBef>
                          <a:spcPts val="50"/>
                        </a:spcBef>
                      </a:pPr>
                      <a:r>
                        <a:rPr sz="75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Y</a:t>
                      </a:r>
                      <a:r>
                        <a:rPr sz="7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es  </a:t>
                      </a:r>
                      <a:r>
                        <a:rPr sz="750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6350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4175" marR="835660" algn="just">
                        <a:lnSpc>
                          <a:spcPct val="141800"/>
                        </a:lnSpc>
                        <a:spcBef>
                          <a:spcPts val="50"/>
                        </a:spcBef>
                      </a:pPr>
                      <a:r>
                        <a:rPr sz="75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Y</a:t>
                      </a:r>
                      <a:r>
                        <a:rPr sz="7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es  </a:t>
                      </a:r>
                      <a:r>
                        <a:rPr sz="750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  </a:t>
                      </a:r>
                      <a:r>
                        <a:rPr sz="750" spc="-8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</a:t>
                      </a:r>
                      <a:endParaRPr sz="750" dirty="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6350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6350">
                      <a:solidFill>
                        <a:srgbClr val="2E6EB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0" name="object 40"/>
          <p:cNvSpPr/>
          <p:nvPr/>
        </p:nvSpPr>
        <p:spPr>
          <a:xfrm>
            <a:off x="2893769" y="5442732"/>
            <a:ext cx="288290" cy="117475"/>
          </a:xfrm>
          <a:custGeom>
            <a:avLst/>
            <a:gdLst/>
            <a:ahLst/>
            <a:cxnLst/>
            <a:rect l="l" t="t" r="r" b="b"/>
            <a:pathLst>
              <a:path w="288289" h="117475">
                <a:moveTo>
                  <a:pt x="0" y="0"/>
                </a:moveTo>
                <a:lnTo>
                  <a:pt x="287694" y="0"/>
                </a:lnTo>
                <a:lnTo>
                  <a:pt x="287694" y="117208"/>
                </a:lnTo>
                <a:lnTo>
                  <a:pt x="0" y="117208"/>
                </a:lnTo>
                <a:lnTo>
                  <a:pt x="0" y="0"/>
                </a:lnTo>
                <a:close/>
              </a:path>
            </a:pathLst>
          </a:custGeom>
          <a:ln w="6346">
            <a:solidFill>
              <a:srgbClr val="2E6EB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893769" y="5606207"/>
            <a:ext cx="288290" cy="117475"/>
          </a:xfrm>
          <a:custGeom>
            <a:avLst/>
            <a:gdLst/>
            <a:ahLst/>
            <a:cxnLst/>
            <a:rect l="l" t="t" r="r" b="b"/>
            <a:pathLst>
              <a:path w="288289" h="117475">
                <a:moveTo>
                  <a:pt x="0" y="0"/>
                </a:moveTo>
                <a:lnTo>
                  <a:pt x="287694" y="0"/>
                </a:lnTo>
                <a:lnTo>
                  <a:pt x="287694" y="117212"/>
                </a:lnTo>
                <a:lnTo>
                  <a:pt x="0" y="117212"/>
                </a:lnTo>
                <a:lnTo>
                  <a:pt x="0" y="0"/>
                </a:lnTo>
                <a:close/>
              </a:path>
            </a:pathLst>
          </a:custGeom>
          <a:ln w="6346">
            <a:solidFill>
              <a:srgbClr val="2E6EB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742817" y="6397425"/>
            <a:ext cx="247015" cy="0"/>
          </a:xfrm>
          <a:custGeom>
            <a:avLst/>
            <a:gdLst/>
            <a:ahLst/>
            <a:cxnLst/>
            <a:rect l="l" t="t" r="r" b="b"/>
            <a:pathLst>
              <a:path w="247014">
                <a:moveTo>
                  <a:pt x="0" y="0"/>
                </a:moveTo>
                <a:lnTo>
                  <a:pt x="246919" y="0"/>
                </a:lnTo>
              </a:path>
            </a:pathLst>
          </a:custGeom>
          <a:ln w="6913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802383" y="5946318"/>
            <a:ext cx="4220210" cy="570865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750" b="1" spc="-95" dirty="0">
                <a:solidFill>
                  <a:srgbClr val="231F20"/>
                </a:solidFill>
                <a:latin typeface="Arial"/>
                <a:cs typeface="Arial"/>
              </a:rPr>
              <a:t>CONCLUSION</a:t>
            </a:r>
            <a:endParaRPr sz="750" dirty="0">
              <a:latin typeface="Arial"/>
              <a:cs typeface="Arial"/>
            </a:endParaRPr>
          </a:p>
          <a:p>
            <a:pPr marL="12700" marR="5080">
              <a:lnSpc>
                <a:spcPts val="840"/>
              </a:lnSpc>
              <a:spcBef>
                <a:spcPts val="484"/>
              </a:spcBef>
              <a:tabLst>
                <a:tab pos="332740" algn="l"/>
              </a:tabLst>
            </a:pPr>
            <a:r>
              <a:rPr sz="750" spc="-65" dirty="0">
                <a:solidFill>
                  <a:srgbClr val="231F20"/>
                </a:solidFill>
                <a:latin typeface="Arial"/>
                <a:cs typeface="Arial"/>
              </a:rPr>
              <a:t>Based </a:t>
            </a:r>
            <a:r>
              <a:rPr sz="750" spc="-50" dirty="0">
                <a:solidFill>
                  <a:srgbClr val="231F20"/>
                </a:solidFill>
                <a:latin typeface="Arial"/>
                <a:cs typeface="Arial"/>
              </a:rPr>
              <a:t>on assessment </a:t>
            </a:r>
            <a:r>
              <a:rPr sz="750" spc="-25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sz="750" spc="-35" dirty="0">
                <a:solidFill>
                  <a:srgbClr val="231F20"/>
                </a:solidFill>
                <a:latin typeface="Arial"/>
                <a:cs typeface="Arial"/>
              </a:rPr>
              <a:t>primary infrastructure </a:t>
            </a:r>
            <a:r>
              <a:rPr sz="750" spc="-40" dirty="0">
                <a:solidFill>
                  <a:srgbClr val="231F20"/>
                </a:solidFill>
                <a:latin typeface="Arial"/>
                <a:cs typeface="Arial"/>
              </a:rPr>
              <a:t>by </a:t>
            </a:r>
            <a:r>
              <a:rPr sz="750" spc="-60" dirty="0">
                <a:solidFill>
                  <a:srgbClr val="231F20"/>
                </a:solidFill>
                <a:latin typeface="Arial"/>
                <a:cs typeface="Arial"/>
              </a:rPr>
              <a:t>SDA/ </a:t>
            </a:r>
            <a:r>
              <a:rPr sz="750" spc="-90" dirty="0">
                <a:solidFill>
                  <a:srgbClr val="231F20"/>
                </a:solidFill>
                <a:latin typeface="Arial"/>
                <a:cs typeface="Arial"/>
              </a:rPr>
              <a:t>RWA </a:t>
            </a:r>
            <a:r>
              <a:rPr sz="750" spc="-50" dirty="0">
                <a:solidFill>
                  <a:srgbClr val="231F20"/>
                </a:solidFill>
                <a:latin typeface="Arial"/>
                <a:cs typeface="Arial"/>
              </a:rPr>
              <a:t>on the abovementioned </a:t>
            </a:r>
            <a:r>
              <a:rPr sz="750" spc="-45" dirty="0">
                <a:solidFill>
                  <a:srgbClr val="231F20"/>
                </a:solidFill>
                <a:latin typeface="Arial"/>
                <a:cs typeface="Arial"/>
              </a:rPr>
              <a:t>parameters, </a:t>
            </a:r>
            <a:r>
              <a:rPr sz="750" spc="-50" dirty="0">
                <a:solidFill>
                  <a:srgbClr val="231F20"/>
                </a:solidFill>
                <a:latin typeface="Arial"/>
                <a:cs typeface="Arial"/>
              </a:rPr>
              <a:t>the members  </a:t>
            </a:r>
            <a:r>
              <a:rPr sz="750" spc="-25" dirty="0">
                <a:solidFill>
                  <a:srgbClr val="231F20"/>
                </a:solidFill>
                <a:latin typeface="Arial"/>
                <a:cs typeface="Arial"/>
              </a:rPr>
              <a:t>of	</a:t>
            </a:r>
            <a:r>
              <a:rPr sz="750" spc="-30" dirty="0">
                <a:solidFill>
                  <a:srgbClr val="231F20"/>
                </a:solidFill>
                <a:latin typeface="Arial"/>
                <a:cs typeface="Arial"/>
              </a:rPr>
              <a:t>(slum </a:t>
            </a:r>
            <a:r>
              <a:rPr sz="750" spc="-50" dirty="0">
                <a:solidFill>
                  <a:srgbClr val="231F20"/>
                </a:solidFill>
                <a:latin typeface="Arial"/>
                <a:cs typeface="Arial"/>
              </a:rPr>
              <a:t>name) </a:t>
            </a:r>
            <a:r>
              <a:rPr sz="750" spc="-75" dirty="0">
                <a:solidFill>
                  <a:srgbClr val="231F20"/>
                </a:solidFill>
                <a:latin typeface="Arial"/>
                <a:cs typeface="Arial"/>
              </a:rPr>
              <a:t>SDA/RWA </a:t>
            </a:r>
            <a:r>
              <a:rPr sz="750" spc="-45" dirty="0">
                <a:solidFill>
                  <a:srgbClr val="231F20"/>
                </a:solidFill>
                <a:latin typeface="Arial"/>
                <a:cs typeface="Arial"/>
              </a:rPr>
              <a:t>unanimously resolve </a:t>
            </a:r>
            <a:r>
              <a:rPr sz="750" spc="-30" dirty="0">
                <a:solidFill>
                  <a:srgbClr val="231F20"/>
                </a:solidFill>
                <a:latin typeface="Arial"/>
                <a:cs typeface="Arial"/>
              </a:rPr>
              <a:t>to </a:t>
            </a:r>
            <a:r>
              <a:rPr sz="750" spc="-45" dirty="0">
                <a:solidFill>
                  <a:srgbClr val="231F20"/>
                </a:solidFill>
                <a:latin typeface="Arial"/>
                <a:cs typeface="Arial"/>
              </a:rPr>
              <a:t>pass </a:t>
            </a:r>
            <a:r>
              <a:rPr sz="750" spc="-75" dirty="0">
                <a:solidFill>
                  <a:srgbClr val="231F20"/>
                </a:solidFill>
                <a:latin typeface="Arial"/>
                <a:cs typeface="Arial"/>
              </a:rPr>
              <a:t>a </a:t>
            </a:r>
            <a:r>
              <a:rPr sz="750" spc="-40" dirty="0">
                <a:solidFill>
                  <a:srgbClr val="231F20"/>
                </a:solidFill>
                <a:latin typeface="Arial"/>
                <a:cs typeface="Arial"/>
              </a:rPr>
              <a:t>resolution proposing </a:t>
            </a:r>
            <a:r>
              <a:rPr sz="750" spc="-50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750" spc="-30" dirty="0">
                <a:solidFill>
                  <a:srgbClr val="231F20"/>
                </a:solidFill>
                <a:latin typeface="Arial"/>
                <a:cs typeface="Arial"/>
              </a:rPr>
              <a:t>de-listing </a:t>
            </a:r>
            <a:r>
              <a:rPr sz="750" spc="-25" dirty="0">
                <a:solidFill>
                  <a:srgbClr val="231F20"/>
                </a:solidFill>
                <a:latin typeface="Arial"/>
                <a:cs typeface="Arial"/>
              </a:rPr>
              <a:t>of</a:t>
            </a:r>
            <a:r>
              <a:rPr sz="750" spc="1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pc="-50" dirty="0">
                <a:solidFill>
                  <a:srgbClr val="231F20"/>
                </a:solidFill>
                <a:latin typeface="Arial"/>
                <a:cs typeface="Arial"/>
              </a:rPr>
              <a:t>the</a:t>
            </a:r>
            <a:endParaRPr sz="750" dirty="0">
              <a:latin typeface="Arial"/>
              <a:cs typeface="Arial"/>
            </a:endParaRPr>
          </a:p>
          <a:p>
            <a:pPr marL="12700">
              <a:lnSpc>
                <a:spcPts val="819"/>
              </a:lnSpc>
            </a:pPr>
            <a:r>
              <a:rPr sz="750" spc="-30" dirty="0">
                <a:solidFill>
                  <a:srgbClr val="231F20"/>
                </a:solidFill>
                <a:latin typeface="Arial"/>
                <a:cs typeface="Arial"/>
              </a:rPr>
              <a:t>(s</a:t>
            </a:r>
            <a:r>
              <a:rPr sz="750" strike="sngStrike" spc="-30" dirty="0">
                <a:solidFill>
                  <a:srgbClr val="231F20"/>
                </a:solidFill>
                <a:latin typeface="Arial"/>
                <a:cs typeface="Arial"/>
              </a:rPr>
              <a:t>lum </a:t>
            </a:r>
            <a:r>
              <a:rPr sz="750" strike="sngStrike" spc="-45" dirty="0">
                <a:solidFill>
                  <a:srgbClr val="231F20"/>
                </a:solidFill>
                <a:latin typeface="Arial"/>
                <a:cs typeface="Arial"/>
              </a:rPr>
              <a:t>n</a:t>
            </a:r>
            <a:r>
              <a:rPr sz="750" strike="noStrike" spc="-45" dirty="0">
                <a:solidFill>
                  <a:srgbClr val="231F20"/>
                </a:solidFill>
                <a:latin typeface="Arial"/>
                <a:cs typeface="Arial"/>
              </a:rPr>
              <a:t>ame). </a:t>
            </a:r>
            <a:r>
              <a:rPr sz="750" strike="noStrike" spc="-70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750" strike="noStrike" spc="-40" dirty="0">
                <a:solidFill>
                  <a:srgbClr val="231F20"/>
                </a:solidFill>
                <a:latin typeface="Arial"/>
                <a:cs typeface="Arial"/>
              </a:rPr>
              <a:t>framework </a:t>
            </a:r>
            <a:r>
              <a:rPr sz="750" strike="noStrike" spc="-25" dirty="0">
                <a:solidFill>
                  <a:srgbClr val="231F20"/>
                </a:solidFill>
                <a:latin typeface="Arial"/>
                <a:cs typeface="Arial"/>
              </a:rPr>
              <a:t>for </a:t>
            </a:r>
            <a:r>
              <a:rPr sz="750" strike="noStrike" spc="-40" dirty="0">
                <a:solidFill>
                  <a:srgbClr val="231F20"/>
                </a:solidFill>
                <a:latin typeface="Arial"/>
                <a:cs typeface="Arial"/>
              </a:rPr>
              <a:t>resolution </a:t>
            </a:r>
            <a:r>
              <a:rPr sz="750" strike="noStrike" spc="-55" dirty="0">
                <a:solidFill>
                  <a:srgbClr val="231F20"/>
                </a:solidFill>
                <a:latin typeface="Arial"/>
                <a:cs typeface="Arial"/>
              </a:rPr>
              <a:t>has </a:t>
            </a:r>
            <a:r>
              <a:rPr sz="750" strike="noStrike" spc="-65" dirty="0">
                <a:solidFill>
                  <a:srgbClr val="231F20"/>
                </a:solidFill>
                <a:latin typeface="Arial"/>
                <a:cs typeface="Arial"/>
              </a:rPr>
              <a:t>been </a:t>
            </a:r>
            <a:r>
              <a:rPr sz="750" strike="noStrike" spc="-50" dirty="0">
                <a:solidFill>
                  <a:srgbClr val="231F20"/>
                </a:solidFill>
                <a:latin typeface="Arial"/>
                <a:cs typeface="Arial"/>
              </a:rPr>
              <a:t>placed </a:t>
            </a:r>
            <a:r>
              <a:rPr sz="750" strike="noStrike" spc="-45" dirty="0">
                <a:solidFill>
                  <a:srgbClr val="231F20"/>
                </a:solidFill>
                <a:latin typeface="Arial"/>
                <a:cs typeface="Arial"/>
              </a:rPr>
              <a:t>at </a:t>
            </a:r>
            <a:r>
              <a:rPr sz="750" strike="noStrike" spc="-60" dirty="0">
                <a:solidFill>
                  <a:srgbClr val="231F20"/>
                </a:solidFill>
                <a:latin typeface="Arial"/>
                <a:cs typeface="Arial"/>
              </a:rPr>
              <a:t>Annexure</a:t>
            </a:r>
            <a:r>
              <a:rPr sz="750" strike="noStrike" spc="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trike="noStrike" spc="-40" dirty="0">
                <a:solidFill>
                  <a:srgbClr val="231F20"/>
                </a:solidFill>
                <a:latin typeface="Arial"/>
                <a:cs typeface="Arial"/>
              </a:rPr>
              <a:t>A.</a:t>
            </a:r>
            <a:endParaRPr sz="750" dirty="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880362" y="6503358"/>
            <a:ext cx="611505" cy="381000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sz="750" b="1" spc="-55" dirty="0">
                <a:solidFill>
                  <a:srgbClr val="231F20"/>
                </a:solidFill>
                <a:latin typeface="Arial"/>
                <a:cs typeface="Arial"/>
              </a:rPr>
              <a:t>President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750" b="1" spc="-60" dirty="0">
                <a:solidFill>
                  <a:srgbClr val="231F20"/>
                </a:solidFill>
                <a:latin typeface="Arial"/>
                <a:cs typeface="Arial"/>
              </a:rPr>
              <a:t>____SDA/RWA</a:t>
            </a:r>
            <a:endParaRPr sz="75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2361733" y="6503358"/>
            <a:ext cx="586740" cy="381000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sz="750" b="1" spc="-50" dirty="0">
                <a:solidFill>
                  <a:srgbClr val="231F20"/>
                </a:solidFill>
                <a:latin typeface="Arial"/>
                <a:cs typeface="Arial"/>
              </a:rPr>
              <a:t>Secretary</a:t>
            </a:r>
            <a:endParaRPr sz="750">
              <a:latin typeface="Arial"/>
              <a:cs typeface="Arial"/>
            </a:endParaRPr>
          </a:p>
          <a:p>
            <a:pPr marL="36830">
              <a:lnSpc>
                <a:spcPct val="100000"/>
              </a:lnSpc>
              <a:spcBef>
                <a:spcPts val="500"/>
              </a:spcBef>
            </a:pPr>
            <a:r>
              <a:rPr sz="750" b="1" spc="-65" dirty="0">
                <a:solidFill>
                  <a:srgbClr val="231F20"/>
                </a:solidFill>
                <a:latin typeface="Arial"/>
                <a:cs typeface="Arial"/>
              </a:rPr>
              <a:t>___SDA/RWA</a:t>
            </a:r>
            <a:endParaRPr sz="75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4080421" y="6503358"/>
            <a:ext cx="636270" cy="381000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sz="750" b="1" spc="-60" dirty="0">
                <a:solidFill>
                  <a:srgbClr val="231F20"/>
                </a:solidFill>
                <a:latin typeface="Arial"/>
                <a:cs typeface="Arial"/>
              </a:rPr>
              <a:t>Treasurer</a:t>
            </a:r>
            <a:endParaRPr sz="750">
              <a:latin typeface="Arial"/>
              <a:cs typeface="Arial"/>
            </a:endParaRPr>
          </a:p>
          <a:p>
            <a:pPr marL="36830">
              <a:lnSpc>
                <a:spcPct val="100000"/>
              </a:lnSpc>
              <a:spcBef>
                <a:spcPts val="500"/>
              </a:spcBef>
            </a:pPr>
            <a:r>
              <a:rPr sz="750" b="1" spc="-60" dirty="0">
                <a:solidFill>
                  <a:srgbClr val="231F20"/>
                </a:solidFill>
                <a:latin typeface="Arial"/>
                <a:cs typeface="Arial"/>
              </a:rPr>
              <a:t>____SDA/RWA</a:t>
            </a:r>
            <a:endParaRPr sz="75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5348819" y="986139"/>
            <a:ext cx="592455" cy="1435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750" b="1" spc="-35" dirty="0">
                <a:solidFill>
                  <a:srgbClr val="231F20"/>
                </a:solidFill>
                <a:latin typeface="Arial"/>
                <a:cs typeface="Arial"/>
              </a:rPr>
              <a:t>Submitted</a:t>
            </a:r>
            <a:r>
              <a:rPr sz="750" b="1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Arial"/>
                <a:cs typeface="Arial"/>
              </a:rPr>
              <a:t>to:</a:t>
            </a:r>
            <a:endParaRPr sz="750">
              <a:latin typeface="Arial"/>
              <a:cs typeface="Arial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5366668" y="1159627"/>
            <a:ext cx="4712970" cy="3141980"/>
          </a:xfrm>
          <a:custGeom>
            <a:avLst/>
            <a:gdLst/>
            <a:ahLst/>
            <a:cxnLst/>
            <a:rect l="l" t="t" r="r" b="b"/>
            <a:pathLst>
              <a:path w="4712970" h="3141979">
                <a:moveTo>
                  <a:pt x="0" y="0"/>
                </a:moveTo>
                <a:lnTo>
                  <a:pt x="0" y="3141497"/>
                </a:lnTo>
                <a:lnTo>
                  <a:pt x="4712474" y="3141497"/>
                </a:lnTo>
                <a:lnTo>
                  <a:pt x="4712474" y="0"/>
                </a:lnTo>
                <a:lnTo>
                  <a:pt x="0" y="0"/>
                </a:lnTo>
                <a:close/>
              </a:path>
            </a:pathLst>
          </a:custGeom>
          <a:ln w="6346">
            <a:solidFill>
              <a:srgbClr val="2E6EB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 txBox="1"/>
          <p:nvPr/>
        </p:nvSpPr>
        <p:spPr>
          <a:xfrm>
            <a:off x="5398114" y="3160337"/>
            <a:ext cx="659765" cy="1435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750" spc="-35" dirty="0">
                <a:solidFill>
                  <a:srgbClr val="231F20"/>
                </a:solidFill>
                <a:latin typeface="Arial"/>
                <a:cs typeface="Arial"/>
              </a:rPr>
              <a:t>Based </a:t>
            </a:r>
            <a:r>
              <a:rPr sz="750" spc="-20" dirty="0">
                <a:solidFill>
                  <a:srgbClr val="231F20"/>
                </a:solidFill>
                <a:latin typeface="Arial"/>
                <a:cs typeface="Arial"/>
              </a:rPr>
              <a:t>on</a:t>
            </a:r>
            <a:r>
              <a:rPr sz="750" spc="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pc="-25" dirty="0">
                <a:solidFill>
                  <a:srgbClr val="231F20"/>
                </a:solidFill>
                <a:latin typeface="Arial"/>
                <a:cs typeface="Arial"/>
              </a:rPr>
              <a:t>the</a:t>
            </a:r>
            <a:endParaRPr sz="750">
              <a:latin typeface="Arial"/>
              <a:cs typeface="Arial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6124780" y="3196918"/>
            <a:ext cx="456565" cy="88265"/>
          </a:xfrm>
          <a:custGeom>
            <a:avLst/>
            <a:gdLst/>
            <a:ahLst/>
            <a:cxnLst/>
            <a:rect l="l" t="t" r="r" b="b"/>
            <a:pathLst>
              <a:path w="456565" h="88264">
                <a:moveTo>
                  <a:pt x="9216" y="18994"/>
                </a:moveTo>
                <a:lnTo>
                  <a:pt x="0" y="18994"/>
                </a:lnTo>
                <a:lnTo>
                  <a:pt x="16286" y="74015"/>
                </a:lnTo>
                <a:lnTo>
                  <a:pt x="25391" y="74015"/>
                </a:lnTo>
                <a:lnTo>
                  <a:pt x="28994" y="62153"/>
                </a:lnTo>
                <a:lnTo>
                  <a:pt x="20999" y="62153"/>
                </a:lnTo>
                <a:lnTo>
                  <a:pt x="9216" y="18994"/>
                </a:lnTo>
                <a:close/>
              </a:path>
              <a:path w="456565" h="88264">
                <a:moveTo>
                  <a:pt x="42105" y="18994"/>
                </a:moveTo>
                <a:lnTo>
                  <a:pt x="33340" y="18994"/>
                </a:lnTo>
                <a:lnTo>
                  <a:pt x="20999" y="62153"/>
                </a:lnTo>
                <a:lnTo>
                  <a:pt x="28994" y="62153"/>
                </a:lnTo>
                <a:lnTo>
                  <a:pt x="42105" y="18994"/>
                </a:lnTo>
                <a:close/>
              </a:path>
              <a:path w="456565" h="88264">
                <a:moveTo>
                  <a:pt x="74066" y="17428"/>
                </a:moveTo>
                <a:lnTo>
                  <a:pt x="61192" y="17428"/>
                </a:lnTo>
                <a:lnTo>
                  <a:pt x="56335" y="19810"/>
                </a:lnTo>
                <a:lnTo>
                  <a:pt x="50158" y="29336"/>
                </a:lnTo>
                <a:lnTo>
                  <a:pt x="48621" y="36846"/>
                </a:lnTo>
                <a:lnTo>
                  <a:pt x="48621" y="56786"/>
                </a:lnTo>
                <a:lnTo>
                  <a:pt x="50158" y="63931"/>
                </a:lnTo>
                <a:lnTo>
                  <a:pt x="56335" y="73165"/>
                </a:lnTo>
                <a:lnTo>
                  <a:pt x="61121" y="75484"/>
                </a:lnTo>
                <a:lnTo>
                  <a:pt x="73497" y="75484"/>
                </a:lnTo>
                <a:lnTo>
                  <a:pt x="78047" y="73771"/>
                </a:lnTo>
                <a:lnTo>
                  <a:pt x="82445" y="69023"/>
                </a:lnTo>
                <a:lnTo>
                  <a:pt x="64443" y="69023"/>
                </a:lnTo>
                <a:lnTo>
                  <a:pt x="61657" y="67457"/>
                </a:lnTo>
                <a:lnTo>
                  <a:pt x="58176" y="61160"/>
                </a:lnTo>
                <a:lnTo>
                  <a:pt x="57412" y="56786"/>
                </a:lnTo>
                <a:lnTo>
                  <a:pt x="57301" y="46846"/>
                </a:lnTo>
                <a:lnTo>
                  <a:pt x="86226" y="46799"/>
                </a:lnTo>
                <a:lnTo>
                  <a:pt x="86332" y="40629"/>
                </a:lnTo>
                <a:lnTo>
                  <a:pt x="57301" y="40629"/>
                </a:lnTo>
                <a:lnTo>
                  <a:pt x="57301" y="34933"/>
                </a:lnTo>
                <a:lnTo>
                  <a:pt x="58176" y="30708"/>
                </a:lnTo>
                <a:lnTo>
                  <a:pt x="61711" y="25179"/>
                </a:lnTo>
                <a:lnTo>
                  <a:pt x="64408" y="23788"/>
                </a:lnTo>
                <a:lnTo>
                  <a:pt x="81971" y="23788"/>
                </a:lnTo>
                <a:lnTo>
                  <a:pt x="78706" y="19451"/>
                </a:lnTo>
                <a:lnTo>
                  <a:pt x="74066" y="17428"/>
                </a:lnTo>
                <a:close/>
              </a:path>
              <a:path w="456565" h="88264">
                <a:moveTo>
                  <a:pt x="86118" y="55415"/>
                </a:moveTo>
                <a:lnTo>
                  <a:pt x="77867" y="55415"/>
                </a:lnTo>
                <a:lnTo>
                  <a:pt x="77867" y="59867"/>
                </a:lnTo>
                <a:lnTo>
                  <a:pt x="76993" y="63101"/>
                </a:lnTo>
                <a:lnTo>
                  <a:pt x="73548" y="67834"/>
                </a:lnTo>
                <a:lnTo>
                  <a:pt x="71207" y="69023"/>
                </a:lnTo>
                <a:lnTo>
                  <a:pt x="82445" y="69023"/>
                </a:lnTo>
                <a:lnTo>
                  <a:pt x="84423" y="66888"/>
                </a:lnTo>
                <a:lnTo>
                  <a:pt x="86047" y="61908"/>
                </a:lnTo>
                <a:lnTo>
                  <a:pt x="86118" y="55415"/>
                </a:lnTo>
                <a:close/>
              </a:path>
              <a:path w="456565" h="88264">
                <a:moveTo>
                  <a:pt x="81971" y="23788"/>
                </a:moveTo>
                <a:lnTo>
                  <a:pt x="71283" y="23788"/>
                </a:lnTo>
                <a:lnTo>
                  <a:pt x="73709" y="25081"/>
                </a:lnTo>
                <a:lnTo>
                  <a:pt x="76956" y="30222"/>
                </a:lnTo>
                <a:lnTo>
                  <a:pt x="77694" y="33728"/>
                </a:lnTo>
                <a:lnTo>
                  <a:pt x="77763" y="40629"/>
                </a:lnTo>
                <a:lnTo>
                  <a:pt x="86332" y="40629"/>
                </a:lnTo>
                <a:lnTo>
                  <a:pt x="86332" y="33728"/>
                </a:lnTo>
                <a:lnTo>
                  <a:pt x="84811" y="27561"/>
                </a:lnTo>
                <a:lnTo>
                  <a:pt x="81971" y="23788"/>
                </a:lnTo>
                <a:close/>
              </a:path>
              <a:path w="456565" h="88264">
                <a:moveTo>
                  <a:pt x="105256" y="18994"/>
                </a:moveTo>
                <a:lnTo>
                  <a:pt x="97473" y="18994"/>
                </a:lnTo>
                <a:lnTo>
                  <a:pt x="97473" y="74015"/>
                </a:lnTo>
                <a:lnTo>
                  <a:pt x="105829" y="74015"/>
                </a:lnTo>
                <a:lnTo>
                  <a:pt x="105829" y="35636"/>
                </a:lnTo>
                <a:lnTo>
                  <a:pt x="107041" y="31982"/>
                </a:lnTo>
                <a:lnTo>
                  <a:pt x="110735" y="27983"/>
                </a:lnTo>
                <a:lnTo>
                  <a:pt x="105256" y="27983"/>
                </a:lnTo>
                <a:lnTo>
                  <a:pt x="105256" y="18994"/>
                </a:lnTo>
                <a:close/>
              </a:path>
              <a:path w="456565" h="88264">
                <a:moveTo>
                  <a:pt x="120186" y="17719"/>
                </a:moveTo>
                <a:lnTo>
                  <a:pt x="116056" y="17719"/>
                </a:lnTo>
                <a:lnTo>
                  <a:pt x="113238" y="18633"/>
                </a:lnTo>
                <a:lnTo>
                  <a:pt x="108330" y="22259"/>
                </a:lnTo>
                <a:lnTo>
                  <a:pt x="106470" y="24771"/>
                </a:lnTo>
                <a:lnTo>
                  <a:pt x="105256" y="27983"/>
                </a:lnTo>
                <a:lnTo>
                  <a:pt x="110735" y="27983"/>
                </a:lnTo>
                <a:lnTo>
                  <a:pt x="111866" y="26758"/>
                </a:lnTo>
                <a:lnTo>
                  <a:pt x="115222" y="25455"/>
                </a:lnTo>
                <a:lnTo>
                  <a:pt x="122864" y="25455"/>
                </a:lnTo>
                <a:lnTo>
                  <a:pt x="122864" y="17917"/>
                </a:lnTo>
                <a:lnTo>
                  <a:pt x="121935" y="17805"/>
                </a:lnTo>
                <a:lnTo>
                  <a:pt x="120186" y="17719"/>
                </a:lnTo>
                <a:close/>
              </a:path>
              <a:path w="456565" h="88264">
                <a:moveTo>
                  <a:pt x="122864" y="25455"/>
                </a:moveTo>
                <a:lnTo>
                  <a:pt x="120218" y="25455"/>
                </a:lnTo>
                <a:lnTo>
                  <a:pt x="120826" y="25505"/>
                </a:lnTo>
                <a:lnTo>
                  <a:pt x="121917" y="25732"/>
                </a:lnTo>
                <a:lnTo>
                  <a:pt x="122417" y="25895"/>
                </a:lnTo>
                <a:lnTo>
                  <a:pt x="122864" y="26125"/>
                </a:lnTo>
                <a:lnTo>
                  <a:pt x="122864" y="25455"/>
                </a:lnTo>
                <a:close/>
              </a:path>
              <a:path w="456565" h="88264">
                <a:moveTo>
                  <a:pt x="137217" y="392"/>
                </a:moveTo>
                <a:lnTo>
                  <a:pt x="128537" y="392"/>
                </a:lnTo>
                <a:lnTo>
                  <a:pt x="128537" y="10378"/>
                </a:lnTo>
                <a:lnTo>
                  <a:pt x="137217" y="10378"/>
                </a:lnTo>
                <a:lnTo>
                  <a:pt x="137217" y="392"/>
                </a:lnTo>
                <a:close/>
              </a:path>
              <a:path w="456565" h="88264">
                <a:moveTo>
                  <a:pt x="137217" y="18994"/>
                </a:moveTo>
                <a:lnTo>
                  <a:pt x="128537" y="18994"/>
                </a:lnTo>
                <a:lnTo>
                  <a:pt x="128537" y="74015"/>
                </a:lnTo>
                <a:lnTo>
                  <a:pt x="137217" y="74015"/>
                </a:lnTo>
                <a:lnTo>
                  <a:pt x="137217" y="18994"/>
                </a:lnTo>
                <a:close/>
              </a:path>
              <a:path w="456565" h="88264">
                <a:moveTo>
                  <a:pt x="160908" y="25358"/>
                </a:moveTo>
                <a:lnTo>
                  <a:pt x="152233" y="25358"/>
                </a:lnTo>
                <a:lnTo>
                  <a:pt x="152233" y="74015"/>
                </a:lnTo>
                <a:lnTo>
                  <a:pt x="160908" y="74015"/>
                </a:lnTo>
                <a:lnTo>
                  <a:pt x="160908" y="25358"/>
                </a:lnTo>
                <a:close/>
              </a:path>
              <a:path w="456565" h="88264">
                <a:moveTo>
                  <a:pt x="169909" y="18994"/>
                </a:moveTo>
                <a:lnTo>
                  <a:pt x="143661" y="18994"/>
                </a:lnTo>
                <a:lnTo>
                  <a:pt x="143661" y="25358"/>
                </a:lnTo>
                <a:lnTo>
                  <a:pt x="169909" y="25358"/>
                </a:lnTo>
                <a:lnTo>
                  <a:pt x="169909" y="18994"/>
                </a:lnTo>
                <a:close/>
              </a:path>
              <a:path w="456565" h="88264">
                <a:moveTo>
                  <a:pt x="167158" y="0"/>
                </a:moveTo>
                <a:lnTo>
                  <a:pt x="161535" y="0"/>
                </a:lnTo>
                <a:lnTo>
                  <a:pt x="157946" y="928"/>
                </a:lnTo>
                <a:lnTo>
                  <a:pt x="153377" y="4618"/>
                </a:lnTo>
                <a:lnTo>
                  <a:pt x="152355" y="7228"/>
                </a:lnTo>
                <a:lnTo>
                  <a:pt x="152233" y="18994"/>
                </a:lnTo>
                <a:lnTo>
                  <a:pt x="160908" y="18994"/>
                </a:lnTo>
                <a:lnTo>
                  <a:pt x="160908" y="10148"/>
                </a:lnTo>
                <a:lnTo>
                  <a:pt x="161319" y="8762"/>
                </a:lnTo>
                <a:lnTo>
                  <a:pt x="163000" y="7228"/>
                </a:lnTo>
                <a:lnTo>
                  <a:pt x="164462" y="6854"/>
                </a:lnTo>
                <a:lnTo>
                  <a:pt x="169861" y="6854"/>
                </a:lnTo>
                <a:lnTo>
                  <a:pt x="169909" y="392"/>
                </a:lnTo>
                <a:lnTo>
                  <a:pt x="169430" y="262"/>
                </a:lnTo>
                <a:lnTo>
                  <a:pt x="168890" y="165"/>
                </a:lnTo>
                <a:lnTo>
                  <a:pt x="167784" y="33"/>
                </a:lnTo>
                <a:lnTo>
                  <a:pt x="167158" y="0"/>
                </a:lnTo>
                <a:close/>
              </a:path>
              <a:path w="456565" h="88264">
                <a:moveTo>
                  <a:pt x="169861" y="6854"/>
                </a:moveTo>
                <a:lnTo>
                  <a:pt x="167054" y="6854"/>
                </a:lnTo>
                <a:lnTo>
                  <a:pt x="167551" y="6887"/>
                </a:lnTo>
                <a:lnTo>
                  <a:pt x="169858" y="7228"/>
                </a:lnTo>
                <a:lnTo>
                  <a:pt x="169861" y="6854"/>
                </a:lnTo>
                <a:close/>
              </a:path>
              <a:path w="456565" h="88264">
                <a:moveTo>
                  <a:pt x="185766" y="18994"/>
                </a:moveTo>
                <a:lnTo>
                  <a:pt x="177087" y="18994"/>
                </a:lnTo>
                <a:lnTo>
                  <a:pt x="177087" y="74015"/>
                </a:lnTo>
                <a:lnTo>
                  <a:pt x="185766" y="74015"/>
                </a:lnTo>
                <a:lnTo>
                  <a:pt x="185766" y="18994"/>
                </a:lnTo>
                <a:close/>
              </a:path>
              <a:path w="456565" h="88264">
                <a:moveTo>
                  <a:pt x="185766" y="392"/>
                </a:moveTo>
                <a:lnTo>
                  <a:pt x="177087" y="392"/>
                </a:lnTo>
                <a:lnTo>
                  <a:pt x="177087" y="10378"/>
                </a:lnTo>
                <a:lnTo>
                  <a:pt x="185766" y="10378"/>
                </a:lnTo>
                <a:lnTo>
                  <a:pt x="185766" y="392"/>
                </a:lnTo>
                <a:close/>
              </a:path>
              <a:path w="456565" h="88264">
                <a:moveTo>
                  <a:pt x="222581" y="17524"/>
                </a:moveTo>
                <a:lnTo>
                  <a:pt x="210153" y="17524"/>
                </a:lnTo>
                <a:lnTo>
                  <a:pt x="205080" y="19889"/>
                </a:lnTo>
                <a:lnTo>
                  <a:pt x="198385" y="29354"/>
                </a:lnTo>
                <a:lnTo>
                  <a:pt x="196780" y="36226"/>
                </a:lnTo>
                <a:lnTo>
                  <a:pt x="196711" y="56066"/>
                </a:lnTo>
                <a:lnTo>
                  <a:pt x="198316" y="63460"/>
                </a:lnTo>
                <a:lnTo>
                  <a:pt x="204764" y="73087"/>
                </a:lnTo>
                <a:lnTo>
                  <a:pt x="209725" y="75484"/>
                </a:lnTo>
                <a:lnTo>
                  <a:pt x="222512" y="75484"/>
                </a:lnTo>
                <a:lnTo>
                  <a:pt x="227242" y="73673"/>
                </a:lnTo>
                <a:lnTo>
                  <a:pt x="231865" y="68634"/>
                </a:lnTo>
                <a:lnTo>
                  <a:pt x="213224" y="68634"/>
                </a:lnTo>
                <a:lnTo>
                  <a:pt x="210261" y="66949"/>
                </a:lnTo>
                <a:lnTo>
                  <a:pt x="206709" y="60213"/>
                </a:lnTo>
                <a:lnTo>
                  <a:pt x="205838" y="54630"/>
                </a:lnTo>
                <a:lnTo>
                  <a:pt x="205816" y="38379"/>
                </a:lnTo>
                <a:lnTo>
                  <a:pt x="206693" y="32716"/>
                </a:lnTo>
                <a:lnTo>
                  <a:pt x="210207" y="26042"/>
                </a:lnTo>
                <a:lnTo>
                  <a:pt x="213155" y="24378"/>
                </a:lnTo>
                <a:lnTo>
                  <a:pt x="232510" y="24378"/>
                </a:lnTo>
                <a:lnTo>
                  <a:pt x="227012" y="19090"/>
                </a:lnTo>
                <a:lnTo>
                  <a:pt x="222581" y="17524"/>
                </a:lnTo>
                <a:close/>
              </a:path>
              <a:path w="456565" h="88264">
                <a:moveTo>
                  <a:pt x="235598" y="54583"/>
                </a:moveTo>
                <a:lnTo>
                  <a:pt x="227347" y="54630"/>
                </a:lnTo>
                <a:lnTo>
                  <a:pt x="227242" y="59169"/>
                </a:lnTo>
                <a:lnTo>
                  <a:pt x="226331" y="62644"/>
                </a:lnTo>
                <a:lnTo>
                  <a:pt x="222919" y="67438"/>
                </a:lnTo>
                <a:lnTo>
                  <a:pt x="220511" y="68634"/>
                </a:lnTo>
                <a:lnTo>
                  <a:pt x="231865" y="68634"/>
                </a:lnTo>
                <a:lnTo>
                  <a:pt x="233921" y="66394"/>
                </a:lnTo>
                <a:lnTo>
                  <a:pt x="235598" y="61239"/>
                </a:lnTo>
                <a:lnTo>
                  <a:pt x="235598" y="54583"/>
                </a:lnTo>
                <a:close/>
              </a:path>
              <a:path w="456565" h="88264">
                <a:moveTo>
                  <a:pt x="232510" y="24378"/>
                </a:moveTo>
                <a:lnTo>
                  <a:pt x="220240" y="24378"/>
                </a:lnTo>
                <a:lnTo>
                  <a:pt x="222566" y="25391"/>
                </a:lnTo>
                <a:lnTo>
                  <a:pt x="225793" y="29354"/>
                </a:lnTo>
                <a:lnTo>
                  <a:pt x="225917" y="29649"/>
                </a:lnTo>
                <a:lnTo>
                  <a:pt x="226741" y="32357"/>
                </a:lnTo>
                <a:lnTo>
                  <a:pt x="226918" y="36226"/>
                </a:lnTo>
                <a:lnTo>
                  <a:pt x="235169" y="36226"/>
                </a:lnTo>
                <a:lnTo>
                  <a:pt x="235057" y="29354"/>
                </a:lnTo>
                <a:lnTo>
                  <a:pt x="233546" y="25375"/>
                </a:lnTo>
                <a:lnTo>
                  <a:pt x="232510" y="24378"/>
                </a:lnTo>
                <a:close/>
              </a:path>
              <a:path w="456565" h="88264">
                <a:moveTo>
                  <a:pt x="280526" y="23889"/>
                </a:moveTo>
                <a:lnTo>
                  <a:pt x="267307" y="23889"/>
                </a:lnTo>
                <a:lnTo>
                  <a:pt x="269557" y="24411"/>
                </a:lnTo>
                <a:lnTo>
                  <a:pt x="270986" y="25438"/>
                </a:lnTo>
                <a:lnTo>
                  <a:pt x="272397" y="26484"/>
                </a:lnTo>
                <a:lnTo>
                  <a:pt x="273030" y="27967"/>
                </a:lnTo>
                <a:lnTo>
                  <a:pt x="273091" y="37972"/>
                </a:lnTo>
                <a:lnTo>
                  <a:pt x="270021" y="40176"/>
                </a:lnTo>
                <a:lnTo>
                  <a:pt x="256259" y="44383"/>
                </a:lnTo>
                <a:lnTo>
                  <a:pt x="251399" y="46781"/>
                </a:lnTo>
                <a:lnTo>
                  <a:pt x="246901" y="51742"/>
                </a:lnTo>
                <a:lnTo>
                  <a:pt x="245775" y="55368"/>
                </a:lnTo>
                <a:lnTo>
                  <a:pt x="245775" y="64943"/>
                </a:lnTo>
                <a:lnTo>
                  <a:pt x="246988" y="68695"/>
                </a:lnTo>
                <a:lnTo>
                  <a:pt x="251844" y="74048"/>
                </a:lnTo>
                <a:lnTo>
                  <a:pt x="255236" y="75387"/>
                </a:lnTo>
                <a:lnTo>
                  <a:pt x="262950" y="75387"/>
                </a:lnTo>
                <a:lnTo>
                  <a:pt x="265845" y="74635"/>
                </a:lnTo>
                <a:lnTo>
                  <a:pt x="270719" y="71650"/>
                </a:lnTo>
                <a:lnTo>
                  <a:pt x="272591" y="69512"/>
                </a:lnTo>
                <a:lnTo>
                  <a:pt x="272994" y="68634"/>
                </a:lnTo>
                <a:lnTo>
                  <a:pt x="259434" y="68634"/>
                </a:lnTo>
                <a:lnTo>
                  <a:pt x="257562" y="67881"/>
                </a:lnTo>
                <a:lnTo>
                  <a:pt x="254901" y="64879"/>
                </a:lnTo>
                <a:lnTo>
                  <a:pt x="254238" y="62758"/>
                </a:lnTo>
                <a:lnTo>
                  <a:pt x="254238" y="56948"/>
                </a:lnTo>
                <a:lnTo>
                  <a:pt x="254825" y="54630"/>
                </a:lnTo>
                <a:lnTo>
                  <a:pt x="257201" y="51498"/>
                </a:lnTo>
                <a:lnTo>
                  <a:pt x="259754" y="50093"/>
                </a:lnTo>
                <a:lnTo>
                  <a:pt x="263667" y="48855"/>
                </a:lnTo>
                <a:lnTo>
                  <a:pt x="269039" y="47077"/>
                </a:lnTo>
                <a:lnTo>
                  <a:pt x="271987" y="45673"/>
                </a:lnTo>
                <a:lnTo>
                  <a:pt x="273309" y="44334"/>
                </a:lnTo>
                <a:lnTo>
                  <a:pt x="281664" y="44334"/>
                </a:lnTo>
                <a:lnTo>
                  <a:pt x="281664" y="27118"/>
                </a:lnTo>
                <a:lnTo>
                  <a:pt x="280526" y="23889"/>
                </a:lnTo>
                <a:close/>
              </a:path>
              <a:path w="456565" h="88264">
                <a:moveTo>
                  <a:pt x="281899" y="66708"/>
                </a:moveTo>
                <a:lnTo>
                  <a:pt x="273880" y="66708"/>
                </a:lnTo>
                <a:lnTo>
                  <a:pt x="273962" y="68695"/>
                </a:lnTo>
                <a:lnTo>
                  <a:pt x="274089" y="69512"/>
                </a:lnTo>
                <a:lnTo>
                  <a:pt x="274720" y="71179"/>
                </a:lnTo>
                <a:lnTo>
                  <a:pt x="277434" y="73919"/>
                </a:lnTo>
                <a:lnTo>
                  <a:pt x="279306" y="74606"/>
                </a:lnTo>
                <a:lnTo>
                  <a:pt x="282343" y="74606"/>
                </a:lnTo>
                <a:lnTo>
                  <a:pt x="283057" y="74556"/>
                </a:lnTo>
                <a:lnTo>
                  <a:pt x="285537" y="74278"/>
                </a:lnTo>
                <a:lnTo>
                  <a:pt x="286592" y="74113"/>
                </a:lnTo>
                <a:lnTo>
                  <a:pt x="286592" y="68436"/>
                </a:lnTo>
                <a:lnTo>
                  <a:pt x="283968" y="68436"/>
                </a:lnTo>
                <a:lnTo>
                  <a:pt x="283057" y="68126"/>
                </a:lnTo>
                <a:lnTo>
                  <a:pt x="281948" y="66888"/>
                </a:lnTo>
                <a:lnTo>
                  <a:pt x="281899" y="66708"/>
                </a:lnTo>
                <a:close/>
              </a:path>
              <a:path w="456565" h="88264">
                <a:moveTo>
                  <a:pt x="281664" y="44334"/>
                </a:moveTo>
                <a:lnTo>
                  <a:pt x="273309" y="44334"/>
                </a:lnTo>
                <a:lnTo>
                  <a:pt x="273309" y="59314"/>
                </a:lnTo>
                <a:lnTo>
                  <a:pt x="272271" y="62560"/>
                </a:lnTo>
                <a:lnTo>
                  <a:pt x="268113" y="67424"/>
                </a:lnTo>
                <a:lnTo>
                  <a:pt x="265323" y="68634"/>
                </a:lnTo>
                <a:lnTo>
                  <a:pt x="272994" y="68634"/>
                </a:lnTo>
                <a:lnTo>
                  <a:pt x="273880" y="66708"/>
                </a:lnTo>
                <a:lnTo>
                  <a:pt x="281899" y="66708"/>
                </a:lnTo>
                <a:lnTo>
                  <a:pt x="281664" y="65858"/>
                </a:lnTo>
                <a:lnTo>
                  <a:pt x="281664" y="44334"/>
                </a:lnTo>
                <a:close/>
              </a:path>
              <a:path w="456565" h="88264">
                <a:moveTo>
                  <a:pt x="286592" y="68242"/>
                </a:moveTo>
                <a:lnTo>
                  <a:pt x="285857" y="68389"/>
                </a:lnTo>
                <a:lnTo>
                  <a:pt x="285469" y="68436"/>
                </a:lnTo>
                <a:lnTo>
                  <a:pt x="286592" y="68436"/>
                </a:lnTo>
                <a:lnTo>
                  <a:pt x="286592" y="68242"/>
                </a:lnTo>
                <a:close/>
              </a:path>
              <a:path w="456565" h="88264">
                <a:moveTo>
                  <a:pt x="270896" y="17428"/>
                </a:moveTo>
                <a:lnTo>
                  <a:pt x="259077" y="17428"/>
                </a:lnTo>
                <a:lnTo>
                  <a:pt x="254613" y="18715"/>
                </a:lnTo>
                <a:lnTo>
                  <a:pt x="248948" y="23889"/>
                </a:lnTo>
                <a:lnTo>
                  <a:pt x="247488" y="27967"/>
                </a:lnTo>
                <a:lnTo>
                  <a:pt x="247380" y="33581"/>
                </a:lnTo>
                <a:lnTo>
                  <a:pt x="255308" y="33581"/>
                </a:lnTo>
                <a:lnTo>
                  <a:pt x="255308" y="29663"/>
                </a:lnTo>
                <a:lnTo>
                  <a:pt x="256043" y="27461"/>
                </a:lnTo>
                <a:lnTo>
                  <a:pt x="258969" y="24606"/>
                </a:lnTo>
                <a:lnTo>
                  <a:pt x="261202" y="23889"/>
                </a:lnTo>
                <a:lnTo>
                  <a:pt x="280526" y="23889"/>
                </a:lnTo>
                <a:lnTo>
                  <a:pt x="280342" y="23367"/>
                </a:lnTo>
                <a:lnTo>
                  <a:pt x="277718" y="20984"/>
                </a:lnTo>
                <a:lnTo>
                  <a:pt x="275075" y="18619"/>
                </a:lnTo>
                <a:lnTo>
                  <a:pt x="270896" y="17428"/>
                </a:lnTo>
                <a:close/>
              </a:path>
              <a:path w="456565" h="88264">
                <a:moveTo>
                  <a:pt x="304895" y="25358"/>
                </a:moveTo>
                <a:lnTo>
                  <a:pt x="296644" y="25358"/>
                </a:lnTo>
                <a:lnTo>
                  <a:pt x="296644" y="69300"/>
                </a:lnTo>
                <a:lnTo>
                  <a:pt x="297607" y="71488"/>
                </a:lnTo>
                <a:lnTo>
                  <a:pt x="301500" y="74376"/>
                </a:lnTo>
                <a:lnTo>
                  <a:pt x="304465" y="75092"/>
                </a:lnTo>
                <a:lnTo>
                  <a:pt x="309053" y="75092"/>
                </a:lnTo>
                <a:lnTo>
                  <a:pt x="312587" y="74945"/>
                </a:lnTo>
                <a:lnTo>
                  <a:pt x="314175" y="74898"/>
                </a:lnTo>
                <a:lnTo>
                  <a:pt x="314697" y="74865"/>
                </a:lnTo>
                <a:lnTo>
                  <a:pt x="314640" y="68242"/>
                </a:lnTo>
                <a:lnTo>
                  <a:pt x="309340" y="68242"/>
                </a:lnTo>
                <a:lnTo>
                  <a:pt x="307159" y="67881"/>
                </a:lnTo>
                <a:lnTo>
                  <a:pt x="305341" y="66445"/>
                </a:lnTo>
                <a:lnTo>
                  <a:pt x="304895" y="64943"/>
                </a:lnTo>
                <a:lnTo>
                  <a:pt x="304895" y="25358"/>
                </a:lnTo>
                <a:close/>
              </a:path>
              <a:path w="456565" h="88264">
                <a:moveTo>
                  <a:pt x="314639" y="68140"/>
                </a:moveTo>
                <a:lnTo>
                  <a:pt x="314427" y="68173"/>
                </a:lnTo>
                <a:lnTo>
                  <a:pt x="313215" y="68242"/>
                </a:lnTo>
                <a:lnTo>
                  <a:pt x="314640" y="68242"/>
                </a:lnTo>
                <a:close/>
              </a:path>
              <a:path w="456565" h="88264">
                <a:moveTo>
                  <a:pt x="314697" y="18994"/>
                </a:moveTo>
                <a:lnTo>
                  <a:pt x="288287" y="18994"/>
                </a:lnTo>
                <a:lnTo>
                  <a:pt x="288287" y="25358"/>
                </a:lnTo>
                <a:lnTo>
                  <a:pt x="314697" y="25358"/>
                </a:lnTo>
                <a:lnTo>
                  <a:pt x="314697" y="18994"/>
                </a:lnTo>
                <a:close/>
              </a:path>
              <a:path w="456565" h="88264">
                <a:moveTo>
                  <a:pt x="304895" y="4309"/>
                </a:moveTo>
                <a:lnTo>
                  <a:pt x="296644" y="4309"/>
                </a:lnTo>
                <a:lnTo>
                  <a:pt x="296644" y="18994"/>
                </a:lnTo>
                <a:lnTo>
                  <a:pt x="304895" y="18994"/>
                </a:lnTo>
                <a:lnTo>
                  <a:pt x="304895" y="4309"/>
                </a:lnTo>
                <a:close/>
              </a:path>
              <a:path w="456565" h="88264">
                <a:moveTo>
                  <a:pt x="330192" y="392"/>
                </a:moveTo>
                <a:lnTo>
                  <a:pt x="321511" y="392"/>
                </a:lnTo>
                <a:lnTo>
                  <a:pt x="321511" y="10378"/>
                </a:lnTo>
                <a:lnTo>
                  <a:pt x="330192" y="10378"/>
                </a:lnTo>
                <a:lnTo>
                  <a:pt x="330192" y="392"/>
                </a:lnTo>
                <a:close/>
              </a:path>
              <a:path w="456565" h="88264">
                <a:moveTo>
                  <a:pt x="330192" y="18994"/>
                </a:moveTo>
                <a:lnTo>
                  <a:pt x="321511" y="18994"/>
                </a:lnTo>
                <a:lnTo>
                  <a:pt x="321511" y="74015"/>
                </a:lnTo>
                <a:lnTo>
                  <a:pt x="330192" y="74015"/>
                </a:lnTo>
                <a:lnTo>
                  <a:pt x="330192" y="18994"/>
                </a:lnTo>
                <a:close/>
              </a:path>
              <a:path w="456565" h="88264">
                <a:moveTo>
                  <a:pt x="369633" y="17428"/>
                </a:moveTo>
                <a:lnTo>
                  <a:pt x="355222" y="17428"/>
                </a:lnTo>
                <a:lnTo>
                  <a:pt x="349923" y="19810"/>
                </a:lnTo>
                <a:lnTo>
                  <a:pt x="342976" y="29336"/>
                </a:lnTo>
                <a:lnTo>
                  <a:pt x="341267" y="36550"/>
                </a:lnTo>
                <a:lnTo>
                  <a:pt x="341243" y="56555"/>
                </a:lnTo>
                <a:lnTo>
                  <a:pt x="342939" y="63900"/>
                </a:lnTo>
                <a:lnTo>
                  <a:pt x="349707" y="73165"/>
                </a:lnTo>
                <a:lnTo>
                  <a:pt x="355046" y="75484"/>
                </a:lnTo>
                <a:lnTo>
                  <a:pt x="369669" y="75484"/>
                </a:lnTo>
                <a:lnTo>
                  <a:pt x="375008" y="73151"/>
                </a:lnTo>
                <a:lnTo>
                  <a:pt x="378105" y="68925"/>
                </a:lnTo>
                <a:lnTo>
                  <a:pt x="357973" y="68925"/>
                </a:lnTo>
                <a:lnTo>
                  <a:pt x="354865" y="67243"/>
                </a:lnTo>
                <a:lnTo>
                  <a:pt x="351168" y="60523"/>
                </a:lnTo>
                <a:lnTo>
                  <a:pt x="350244" y="54726"/>
                </a:lnTo>
                <a:lnTo>
                  <a:pt x="350244" y="38282"/>
                </a:lnTo>
                <a:lnTo>
                  <a:pt x="351168" y="32504"/>
                </a:lnTo>
                <a:lnTo>
                  <a:pt x="354902" y="25848"/>
                </a:lnTo>
                <a:lnTo>
                  <a:pt x="358009" y="24180"/>
                </a:lnTo>
                <a:lnTo>
                  <a:pt x="378183" y="24180"/>
                </a:lnTo>
                <a:lnTo>
                  <a:pt x="374972" y="19778"/>
                </a:lnTo>
                <a:lnTo>
                  <a:pt x="369633" y="17428"/>
                </a:lnTo>
                <a:close/>
              </a:path>
              <a:path w="456565" h="88264">
                <a:moveTo>
                  <a:pt x="378183" y="24180"/>
                </a:moveTo>
                <a:lnTo>
                  <a:pt x="366707" y="24180"/>
                </a:lnTo>
                <a:lnTo>
                  <a:pt x="369796" y="25862"/>
                </a:lnTo>
                <a:lnTo>
                  <a:pt x="373524" y="32586"/>
                </a:lnTo>
                <a:lnTo>
                  <a:pt x="374443" y="38282"/>
                </a:lnTo>
                <a:lnTo>
                  <a:pt x="374433" y="54726"/>
                </a:lnTo>
                <a:lnTo>
                  <a:pt x="373524" y="60360"/>
                </a:lnTo>
                <a:lnTo>
                  <a:pt x="369796" y="67212"/>
                </a:lnTo>
                <a:lnTo>
                  <a:pt x="366707" y="68925"/>
                </a:lnTo>
                <a:lnTo>
                  <a:pt x="378105" y="68925"/>
                </a:lnTo>
                <a:lnTo>
                  <a:pt x="381848" y="63817"/>
                </a:lnTo>
                <a:lnTo>
                  <a:pt x="383543" y="56555"/>
                </a:lnTo>
                <a:lnTo>
                  <a:pt x="383559" y="36550"/>
                </a:lnTo>
                <a:lnTo>
                  <a:pt x="381848" y="29206"/>
                </a:lnTo>
                <a:lnTo>
                  <a:pt x="378183" y="24180"/>
                </a:lnTo>
                <a:close/>
              </a:path>
              <a:path w="456565" h="88264">
                <a:moveTo>
                  <a:pt x="402573" y="18994"/>
                </a:moveTo>
                <a:lnTo>
                  <a:pt x="394682" y="18994"/>
                </a:lnTo>
                <a:lnTo>
                  <a:pt x="394682" y="74015"/>
                </a:lnTo>
                <a:lnTo>
                  <a:pt x="403146" y="74015"/>
                </a:lnTo>
                <a:lnTo>
                  <a:pt x="403146" y="33026"/>
                </a:lnTo>
                <a:lnTo>
                  <a:pt x="404251" y="30088"/>
                </a:lnTo>
                <a:lnTo>
                  <a:pt x="408617" y="25811"/>
                </a:lnTo>
                <a:lnTo>
                  <a:pt x="402573" y="25811"/>
                </a:lnTo>
                <a:lnTo>
                  <a:pt x="402573" y="18994"/>
                </a:lnTo>
                <a:close/>
              </a:path>
              <a:path w="456565" h="88264">
                <a:moveTo>
                  <a:pt x="431462" y="24674"/>
                </a:moveTo>
                <a:lnTo>
                  <a:pt x="418302" y="24674"/>
                </a:lnTo>
                <a:lnTo>
                  <a:pt x="420447" y="25405"/>
                </a:lnTo>
                <a:lnTo>
                  <a:pt x="423230" y="28342"/>
                </a:lnTo>
                <a:lnTo>
                  <a:pt x="423928" y="30560"/>
                </a:lnTo>
                <a:lnTo>
                  <a:pt x="423928" y="74015"/>
                </a:lnTo>
                <a:lnTo>
                  <a:pt x="432393" y="74015"/>
                </a:lnTo>
                <a:lnTo>
                  <a:pt x="432393" y="28162"/>
                </a:lnTo>
                <a:lnTo>
                  <a:pt x="431462" y="24674"/>
                </a:lnTo>
                <a:close/>
              </a:path>
              <a:path w="456565" h="88264">
                <a:moveTo>
                  <a:pt x="423000" y="17816"/>
                </a:moveTo>
                <a:lnTo>
                  <a:pt x="414089" y="17816"/>
                </a:lnTo>
                <a:lnTo>
                  <a:pt x="411055" y="18486"/>
                </a:lnTo>
                <a:lnTo>
                  <a:pt x="406019" y="21146"/>
                </a:lnTo>
                <a:lnTo>
                  <a:pt x="404039" y="23154"/>
                </a:lnTo>
                <a:lnTo>
                  <a:pt x="402573" y="25811"/>
                </a:lnTo>
                <a:lnTo>
                  <a:pt x="408617" y="25811"/>
                </a:lnTo>
                <a:lnTo>
                  <a:pt x="411678" y="24674"/>
                </a:lnTo>
                <a:lnTo>
                  <a:pt x="431462" y="24674"/>
                </a:lnTo>
                <a:lnTo>
                  <a:pt x="431265" y="23936"/>
                </a:lnTo>
                <a:lnTo>
                  <a:pt x="426765" y="19039"/>
                </a:lnTo>
                <a:lnTo>
                  <a:pt x="423000" y="17816"/>
                </a:lnTo>
                <a:close/>
              </a:path>
              <a:path w="456565" h="88264">
                <a:moveTo>
                  <a:pt x="456512" y="63931"/>
                </a:moveTo>
                <a:lnTo>
                  <a:pt x="446982" y="63931"/>
                </a:lnTo>
                <a:lnTo>
                  <a:pt x="446982" y="74015"/>
                </a:lnTo>
                <a:lnTo>
                  <a:pt x="451479" y="74015"/>
                </a:lnTo>
                <a:lnTo>
                  <a:pt x="451373" y="77706"/>
                </a:lnTo>
                <a:lnTo>
                  <a:pt x="451087" y="79236"/>
                </a:lnTo>
                <a:lnTo>
                  <a:pt x="449517" y="82372"/>
                </a:lnTo>
                <a:lnTo>
                  <a:pt x="448409" y="83267"/>
                </a:lnTo>
                <a:lnTo>
                  <a:pt x="446982" y="83530"/>
                </a:lnTo>
                <a:lnTo>
                  <a:pt x="446982" y="88113"/>
                </a:lnTo>
                <a:lnTo>
                  <a:pt x="449910" y="87447"/>
                </a:lnTo>
                <a:lnTo>
                  <a:pt x="452227" y="85849"/>
                </a:lnTo>
                <a:lnTo>
                  <a:pt x="455659" y="80820"/>
                </a:lnTo>
                <a:lnTo>
                  <a:pt x="456512" y="77706"/>
                </a:lnTo>
                <a:lnTo>
                  <a:pt x="456512" y="63931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5410799" y="3407231"/>
            <a:ext cx="643255" cy="0"/>
          </a:xfrm>
          <a:custGeom>
            <a:avLst/>
            <a:gdLst/>
            <a:ahLst/>
            <a:cxnLst/>
            <a:rect l="l" t="t" r="r" b="b"/>
            <a:pathLst>
              <a:path w="643254">
                <a:moveTo>
                  <a:pt x="0" y="0"/>
                </a:moveTo>
                <a:lnTo>
                  <a:pt x="642718" y="0"/>
                </a:lnTo>
              </a:path>
            </a:pathLst>
          </a:custGeom>
          <a:ln w="7498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7781001" y="3407231"/>
            <a:ext cx="321945" cy="0"/>
          </a:xfrm>
          <a:custGeom>
            <a:avLst/>
            <a:gdLst/>
            <a:ahLst/>
            <a:cxnLst/>
            <a:rect l="l" t="t" r="r" b="b"/>
            <a:pathLst>
              <a:path w="321945">
                <a:moveTo>
                  <a:pt x="0" y="0"/>
                </a:moveTo>
                <a:lnTo>
                  <a:pt x="321354" y="0"/>
                </a:lnTo>
              </a:path>
            </a:pathLst>
          </a:custGeom>
          <a:ln w="7498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9360737" y="3407231"/>
            <a:ext cx="161290" cy="0"/>
          </a:xfrm>
          <a:custGeom>
            <a:avLst/>
            <a:gdLst/>
            <a:ahLst/>
            <a:cxnLst/>
            <a:rect l="l" t="t" r="r" b="b"/>
            <a:pathLst>
              <a:path w="161290">
                <a:moveTo>
                  <a:pt x="0" y="0"/>
                </a:moveTo>
                <a:lnTo>
                  <a:pt x="160684" y="0"/>
                </a:lnTo>
              </a:path>
            </a:pathLst>
          </a:custGeom>
          <a:ln w="7498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 txBox="1"/>
          <p:nvPr/>
        </p:nvSpPr>
        <p:spPr>
          <a:xfrm>
            <a:off x="6040810" y="3160337"/>
            <a:ext cx="4006850" cy="2578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marR="5080" indent="615315">
              <a:lnSpc>
                <a:spcPct val="100000"/>
              </a:lnSpc>
              <a:spcBef>
                <a:spcPts val="120"/>
              </a:spcBef>
              <a:tabLst>
                <a:tab pos="2087880" algn="l"/>
                <a:tab pos="3507104" algn="l"/>
              </a:tabLst>
            </a:pP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sz="750" spc="-25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primary </a:t>
            </a:r>
            <a:r>
              <a:rPr sz="750" spc="-10" dirty="0">
                <a:solidFill>
                  <a:srgbClr val="231F20"/>
                </a:solidFill>
                <a:latin typeface="Arial"/>
                <a:cs typeface="Arial"/>
              </a:rPr>
              <a:t>infrastructure</a:t>
            </a:r>
            <a:r>
              <a:rPr sz="750" spc="1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pc="-20" dirty="0">
                <a:solidFill>
                  <a:srgbClr val="231F20"/>
                </a:solidFill>
                <a:latin typeface="Arial"/>
                <a:cs typeface="Arial"/>
              </a:rPr>
              <a:t>on </a:t>
            </a:r>
            <a:r>
              <a:rPr sz="750" spc="-25" dirty="0">
                <a:solidFill>
                  <a:srgbClr val="231F20"/>
                </a:solidFill>
                <a:latin typeface="Arial"/>
                <a:cs typeface="Arial"/>
              </a:rPr>
              <a:t>the abovementioned </a:t>
            </a:r>
            <a:r>
              <a:rPr sz="750" spc="-20" dirty="0">
                <a:solidFill>
                  <a:srgbClr val="231F20"/>
                </a:solidFill>
                <a:latin typeface="Arial"/>
                <a:cs typeface="Arial"/>
              </a:rPr>
              <a:t>parameters, </a:t>
            </a:r>
            <a:r>
              <a:rPr sz="750" spc="-10" dirty="0">
                <a:solidFill>
                  <a:srgbClr val="231F20"/>
                </a:solidFill>
                <a:latin typeface="Arial"/>
                <a:cs typeface="Arial"/>
              </a:rPr>
              <a:t>by  </a:t>
            </a:r>
            <a:r>
              <a:rPr sz="750" spc="-25" dirty="0">
                <a:solidFill>
                  <a:srgbClr val="231F20"/>
                </a:solidFill>
                <a:latin typeface="Arial"/>
                <a:cs typeface="Arial"/>
              </a:rPr>
              <a:t>the  </a:t>
            </a:r>
            <a:r>
              <a:rPr sz="750" spc="-15" dirty="0">
                <a:solidFill>
                  <a:srgbClr val="231F20"/>
                </a:solidFill>
                <a:latin typeface="Arial"/>
                <a:cs typeface="Arial"/>
              </a:rPr>
              <a:t>Municipal Corporation/</a:t>
            </a:r>
            <a:r>
              <a:rPr sz="750" spc="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pc="-10" dirty="0">
                <a:solidFill>
                  <a:srgbClr val="231F20"/>
                </a:solidFill>
                <a:latin typeface="Arial"/>
                <a:cs typeface="Arial"/>
              </a:rPr>
              <a:t>Municipality/</a:t>
            </a:r>
            <a:r>
              <a:rPr sz="750" spc="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pc="-45" dirty="0">
                <a:solidFill>
                  <a:srgbClr val="231F20"/>
                </a:solidFill>
                <a:latin typeface="Arial"/>
                <a:cs typeface="Arial"/>
              </a:rPr>
              <a:t>NAC,	</a:t>
            </a: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(slum </a:t>
            </a:r>
            <a:r>
              <a:rPr sz="750" spc="-20" dirty="0">
                <a:solidFill>
                  <a:srgbClr val="231F20"/>
                </a:solidFill>
                <a:latin typeface="Arial"/>
                <a:cs typeface="Arial"/>
              </a:rPr>
              <a:t>name) </a:t>
            </a:r>
            <a:r>
              <a:rPr sz="750" spc="-10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750" spc="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pc="-35" dirty="0">
                <a:solidFill>
                  <a:srgbClr val="231F20"/>
                </a:solidFill>
                <a:latin typeface="Arial"/>
                <a:cs typeface="Arial"/>
              </a:rPr>
              <a:t>Ward</a:t>
            </a:r>
            <a:r>
              <a:rPr sz="750" spc="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pc="-25" dirty="0">
                <a:solidFill>
                  <a:srgbClr val="231F20"/>
                </a:solidFill>
                <a:latin typeface="Arial"/>
                <a:cs typeface="Arial"/>
              </a:rPr>
              <a:t>Number	has</a:t>
            </a:r>
            <a:endParaRPr sz="750">
              <a:latin typeface="Arial"/>
              <a:cs typeface="Arial"/>
            </a:endParaRPr>
          </a:p>
        </p:txBody>
      </p:sp>
      <p:sp>
        <p:nvSpPr>
          <p:cNvPr id="55" name="object 55"/>
          <p:cNvSpPr/>
          <p:nvPr/>
        </p:nvSpPr>
        <p:spPr>
          <a:xfrm>
            <a:off x="5415393" y="3425065"/>
            <a:ext cx="1375049" cy="9398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 txBox="1"/>
          <p:nvPr/>
        </p:nvSpPr>
        <p:spPr>
          <a:xfrm>
            <a:off x="9626334" y="3592593"/>
            <a:ext cx="270510" cy="1435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750" spc="10" dirty="0">
                <a:solidFill>
                  <a:srgbClr val="231F20"/>
                </a:solidFill>
                <a:latin typeface="Arial"/>
                <a:cs typeface="Arial"/>
              </a:rPr>
              <a:t>(</a:t>
            </a:r>
            <a:r>
              <a:rPr sz="750" spc="-70" dirty="0">
                <a:solidFill>
                  <a:srgbClr val="231F20"/>
                </a:solidFill>
                <a:latin typeface="Arial"/>
                <a:cs typeface="Arial"/>
              </a:rPr>
              <a:t>C</a:t>
            </a:r>
            <a:r>
              <a:rPr sz="750" spc="-15" dirty="0">
                <a:solidFill>
                  <a:srgbClr val="231F20"/>
                </a:solidFill>
                <a:latin typeface="Arial"/>
                <a:cs typeface="Arial"/>
              </a:rPr>
              <a:t>o</a:t>
            </a:r>
            <a:r>
              <a:rPr sz="750" spc="-20" dirty="0">
                <a:solidFill>
                  <a:srgbClr val="231F20"/>
                </a:solidFill>
                <a:latin typeface="Arial"/>
                <a:cs typeface="Arial"/>
              </a:rPr>
              <a:t>p</a:t>
            </a: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y</a:t>
            </a:r>
            <a:endParaRPr sz="750">
              <a:latin typeface="Arial"/>
              <a:cs typeface="Arial"/>
            </a:endParaRPr>
          </a:p>
        </p:txBody>
      </p:sp>
      <p:sp>
        <p:nvSpPr>
          <p:cNvPr id="57" name="object 57"/>
          <p:cNvSpPr/>
          <p:nvPr/>
        </p:nvSpPr>
        <p:spPr>
          <a:xfrm>
            <a:off x="6585477" y="3839487"/>
            <a:ext cx="267970" cy="0"/>
          </a:xfrm>
          <a:custGeom>
            <a:avLst/>
            <a:gdLst/>
            <a:ahLst/>
            <a:cxnLst/>
            <a:rect l="l" t="t" r="r" b="b"/>
            <a:pathLst>
              <a:path w="267970">
                <a:moveTo>
                  <a:pt x="0" y="0"/>
                </a:moveTo>
                <a:lnTo>
                  <a:pt x="267793" y="0"/>
                </a:lnTo>
              </a:path>
            </a:pathLst>
          </a:custGeom>
          <a:ln w="7498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 txBox="1"/>
          <p:nvPr/>
        </p:nvSpPr>
        <p:spPr>
          <a:xfrm>
            <a:off x="5398060" y="3592593"/>
            <a:ext cx="4227195" cy="2578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0"/>
              </a:spcBef>
              <a:tabLst>
                <a:tab pos="1481455" algn="l"/>
                <a:tab pos="3373120" algn="l"/>
                <a:tab pos="4213860" algn="l"/>
              </a:tabLst>
            </a:pPr>
            <a:r>
              <a:rPr sz="750" spc="-25" dirty="0">
                <a:solidFill>
                  <a:srgbClr val="231F20"/>
                </a:solidFill>
                <a:latin typeface="Arial"/>
                <a:cs typeface="Arial"/>
              </a:rPr>
              <a:t>Pursuant </a:t>
            </a:r>
            <a:r>
              <a:rPr sz="750" spc="-10" dirty="0">
                <a:solidFill>
                  <a:srgbClr val="231F20"/>
                </a:solidFill>
                <a:latin typeface="Arial"/>
                <a:cs typeface="Arial"/>
              </a:rPr>
              <a:t>to </a:t>
            </a:r>
            <a:r>
              <a:rPr sz="750" spc="-15" dirty="0">
                <a:solidFill>
                  <a:srgbClr val="231F20"/>
                </a:solidFill>
                <a:latin typeface="Arial"/>
                <a:cs typeface="Arial"/>
              </a:rPr>
              <a:t>Municipal Corporation/ </a:t>
            </a:r>
            <a:r>
              <a:rPr sz="750" spc="-10" dirty="0">
                <a:solidFill>
                  <a:srgbClr val="231F20"/>
                </a:solidFill>
                <a:latin typeface="Arial"/>
                <a:cs typeface="Arial"/>
              </a:rPr>
              <a:t>Municipality/ </a:t>
            </a:r>
            <a:r>
              <a:rPr sz="750" spc="-55" dirty="0">
                <a:solidFill>
                  <a:srgbClr val="231F20"/>
                </a:solidFill>
                <a:latin typeface="Arial"/>
                <a:cs typeface="Arial"/>
              </a:rPr>
              <a:t>NAC  </a:t>
            </a:r>
            <a:r>
              <a:rPr sz="750" spc="-20" dirty="0">
                <a:solidFill>
                  <a:srgbClr val="231F20"/>
                </a:solidFill>
                <a:latin typeface="Arial"/>
                <a:cs typeface="Arial"/>
              </a:rPr>
              <a:t>Council</a:t>
            </a:r>
            <a:r>
              <a:rPr sz="750" spc="1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pc="-20" dirty="0">
                <a:solidFill>
                  <a:srgbClr val="231F20"/>
                </a:solidFill>
                <a:latin typeface="Arial"/>
                <a:cs typeface="Arial"/>
              </a:rPr>
              <a:t>Resolution</a:t>
            </a:r>
            <a:r>
              <a:rPr sz="750" spc="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pc="-25" dirty="0">
                <a:solidFill>
                  <a:srgbClr val="231F20"/>
                </a:solidFill>
                <a:latin typeface="Arial"/>
                <a:cs typeface="Arial"/>
              </a:rPr>
              <a:t>No.	</a:t>
            </a:r>
            <a:r>
              <a:rPr sz="750" spc="5" dirty="0">
                <a:solidFill>
                  <a:srgbClr val="231F20"/>
                </a:solidFill>
                <a:latin typeface="Arial"/>
                <a:cs typeface="Arial"/>
              </a:rPr>
              <a:t>/2020 </a:t>
            </a:r>
            <a:r>
              <a:rPr sz="750" spc="-25" dirty="0">
                <a:solidFill>
                  <a:srgbClr val="231F20"/>
                </a:solidFill>
                <a:latin typeface="Arial"/>
                <a:cs typeface="Arial"/>
              </a:rPr>
              <a:t>dated  attached </a:t>
            </a: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sz="750" b="1" spc="-45" dirty="0">
                <a:solidFill>
                  <a:srgbClr val="231F20"/>
                </a:solidFill>
                <a:latin typeface="Arial"/>
                <a:cs typeface="Arial"/>
              </a:rPr>
              <a:t>Annexure</a:t>
            </a:r>
            <a:r>
              <a:rPr sz="750" b="1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Arial"/>
                <a:cs typeface="Arial"/>
              </a:rPr>
              <a:t>B</a:t>
            </a:r>
            <a:r>
              <a:rPr sz="750" spc="-35" dirty="0">
                <a:solidFill>
                  <a:srgbClr val="231F20"/>
                </a:solidFill>
                <a:latin typeface="Arial"/>
                <a:cs typeface="Arial"/>
              </a:rPr>
              <a:t>)</a:t>
            </a:r>
            <a:r>
              <a:rPr sz="750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pc="-25" dirty="0">
                <a:solidFill>
                  <a:srgbClr val="231F20"/>
                </a:solidFill>
                <a:latin typeface="Arial"/>
                <a:cs typeface="Arial"/>
              </a:rPr>
              <a:t>the	</a:t>
            </a: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(slum </a:t>
            </a:r>
            <a:r>
              <a:rPr sz="750" spc="-20" dirty="0">
                <a:solidFill>
                  <a:srgbClr val="231F20"/>
                </a:solidFill>
                <a:latin typeface="Arial"/>
                <a:cs typeface="Arial"/>
              </a:rPr>
              <a:t>name) </a:t>
            </a:r>
            <a:r>
              <a:rPr sz="750" dirty="0">
                <a:solidFill>
                  <a:srgbClr val="231F20"/>
                </a:solidFill>
                <a:latin typeface="Arial"/>
                <a:cs typeface="Arial"/>
              </a:rPr>
              <a:t>is </a:t>
            </a:r>
            <a:r>
              <a:rPr sz="750" spc="-15" dirty="0">
                <a:solidFill>
                  <a:srgbClr val="231F20"/>
                </a:solidFill>
                <a:latin typeface="Arial"/>
                <a:cs typeface="Arial"/>
              </a:rPr>
              <a:t>recommended/not </a:t>
            </a:r>
            <a:r>
              <a:rPr sz="750" spc="-20" dirty="0">
                <a:solidFill>
                  <a:srgbClr val="231F20"/>
                </a:solidFill>
                <a:latin typeface="Arial"/>
                <a:cs typeface="Arial"/>
              </a:rPr>
              <a:t>recom</a:t>
            </a:r>
            <a:r>
              <a:rPr sz="750" strike="sngStrike" spc="-20" dirty="0">
                <a:solidFill>
                  <a:srgbClr val="231F20"/>
                </a:solidFill>
                <a:latin typeface="Arial"/>
                <a:cs typeface="Arial"/>
              </a:rPr>
              <a:t>mend</a:t>
            </a:r>
            <a:r>
              <a:rPr sz="750" strike="noStrike" spc="-20" dirty="0">
                <a:solidFill>
                  <a:srgbClr val="231F20"/>
                </a:solidFill>
                <a:latin typeface="Arial"/>
                <a:cs typeface="Arial"/>
              </a:rPr>
              <a:t>ed </a:t>
            </a:r>
            <a:r>
              <a:rPr sz="750" strike="noStrike" spc="-5" dirty="0">
                <a:solidFill>
                  <a:srgbClr val="231F20"/>
                </a:solidFill>
                <a:latin typeface="Arial"/>
                <a:cs typeface="Arial"/>
              </a:rPr>
              <a:t>for</a:t>
            </a:r>
            <a:r>
              <a:rPr sz="750" strike="noStrike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trike="noStrike" spc="-15" dirty="0">
                <a:solidFill>
                  <a:srgbClr val="231F20"/>
                </a:solidFill>
                <a:latin typeface="Arial"/>
                <a:cs typeface="Arial"/>
              </a:rPr>
              <a:t>delisti</a:t>
            </a:r>
            <a:r>
              <a:rPr sz="750" strike="sngStrike" spc="-15" dirty="0">
                <a:solidFill>
                  <a:srgbClr val="231F20"/>
                </a:solidFill>
                <a:latin typeface="Arial"/>
                <a:cs typeface="Arial"/>
              </a:rPr>
              <a:t>ng.	</a:t>
            </a:r>
            <a:endParaRPr sz="750">
              <a:latin typeface="Arial"/>
              <a:cs typeface="Arial"/>
            </a:endParaRPr>
          </a:p>
        </p:txBody>
      </p:sp>
      <p:sp>
        <p:nvSpPr>
          <p:cNvPr id="59" name="object 59"/>
          <p:cNvSpPr/>
          <p:nvPr/>
        </p:nvSpPr>
        <p:spPr>
          <a:xfrm>
            <a:off x="5412039" y="4148222"/>
            <a:ext cx="3866568" cy="9398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 txBox="1"/>
          <p:nvPr/>
        </p:nvSpPr>
        <p:spPr>
          <a:xfrm>
            <a:off x="5348819" y="4363403"/>
            <a:ext cx="592455" cy="1435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750" b="1" spc="-35" dirty="0">
                <a:solidFill>
                  <a:srgbClr val="231F20"/>
                </a:solidFill>
                <a:latin typeface="Arial"/>
                <a:cs typeface="Arial"/>
              </a:rPr>
              <a:t>Submitted</a:t>
            </a:r>
            <a:r>
              <a:rPr sz="750" b="1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Arial"/>
                <a:cs typeface="Arial"/>
              </a:rPr>
              <a:t>to:</a:t>
            </a:r>
            <a:endParaRPr sz="750">
              <a:latin typeface="Arial"/>
              <a:cs typeface="Arial"/>
            </a:endParaRPr>
          </a:p>
        </p:txBody>
      </p:sp>
      <p:sp>
        <p:nvSpPr>
          <p:cNvPr id="61" name="object 61"/>
          <p:cNvSpPr/>
          <p:nvPr/>
        </p:nvSpPr>
        <p:spPr>
          <a:xfrm>
            <a:off x="5366668" y="4534761"/>
            <a:ext cx="4712970" cy="2223135"/>
          </a:xfrm>
          <a:custGeom>
            <a:avLst/>
            <a:gdLst/>
            <a:ahLst/>
            <a:cxnLst/>
            <a:rect l="l" t="t" r="r" b="b"/>
            <a:pathLst>
              <a:path w="4712970" h="2223134">
                <a:moveTo>
                  <a:pt x="0" y="0"/>
                </a:moveTo>
                <a:lnTo>
                  <a:pt x="0" y="2222559"/>
                </a:lnTo>
                <a:lnTo>
                  <a:pt x="4712474" y="2222559"/>
                </a:lnTo>
                <a:lnTo>
                  <a:pt x="4712474" y="0"/>
                </a:lnTo>
                <a:lnTo>
                  <a:pt x="0" y="0"/>
                </a:lnTo>
                <a:close/>
              </a:path>
            </a:pathLst>
          </a:custGeom>
          <a:ln w="6346">
            <a:solidFill>
              <a:srgbClr val="2E6EB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5451162" y="5156637"/>
            <a:ext cx="803910" cy="0"/>
          </a:xfrm>
          <a:custGeom>
            <a:avLst/>
            <a:gdLst/>
            <a:ahLst/>
            <a:cxnLst/>
            <a:rect l="l" t="t" r="r" b="b"/>
            <a:pathLst>
              <a:path w="803910">
                <a:moveTo>
                  <a:pt x="0" y="0"/>
                </a:moveTo>
                <a:lnTo>
                  <a:pt x="803387" y="0"/>
                </a:lnTo>
              </a:path>
            </a:pathLst>
          </a:custGeom>
          <a:ln w="7498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7666484" y="5156637"/>
            <a:ext cx="910590" cy="0"/>
          </a:xfrm>
          <a:custGeom>
            <a:avLst/>
            <a:gdLst/>
            <a:ahLst/>
            <a:cxnLst/>
            <a:rect l="l" t="t" r="r" b="b"/>
            <a:pathLst>
              <a:path w="910590">
                <a:moveTo>
                  <a:pt x="0" y="0"/>
                </a:moveTo>
                <a:lnTo>
                  <a:pt x="910504" y="0"/>
                </a:lnTo>
              </a:path>
            </a:pathLst>
          </a:custGeom>
          <a:ln w="7498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5451152" y="5463090"/>
            <a:ext cx="803910" cy="0"/>
          </a:xfrm>
          <a:custGeom>
            <a:avLst/>
            <a:gdLst/>
            <a:ahLst/>
            <a:cxnLst/>
            <a:rect l="l" t="t" r="r" b="b"/>
            <a:pathLst>
              <a:path w="803910">
                <a:moveTo>
                  <a:pt x="0" y="0"/>
                </a:moveTo>
                <a:lnTo>
                  <a:pt x="803379" y="0"/>
                </a:lnTo>
              </a:path>
            </a:pathLst>
          </a:custGeom>
          <a:ln w="7498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7698819" y="5463090"/>
            <a:ext cx="910590" cy="0"/>
          </a:xfrm>
          <a:custGeom>
            <a:avLst/>
            <a:gdLst/>
            <a:ahLst/>
            <a:cxnLst/>
            <a:rect l="l" t="t" r="r" b="b"/>
            <a:pathLst>
              <a:path w="910590">
                <a:moveTo>
                  <a:pt x="0" y="0"/>
                </a:moveTo>
                <a:lnTo>
                  <a:pt x="910504" y="0"/>
                </a:lnTo>
              </a:path>
            </a:pathLst>
          </a:custGeom>
          <a:ln w="7498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5451148" y="5616321"/>
            <a:ext cx="803910" cy="0"/>
          </a:xfrm>
          <a:custGeom>
            <a:avLst/>
            <a:gdLst/>
            <a:ahLst/>
            <a:cxnLst/>
            <a:rect l="l" t="t" r="r" b="b"/>
            <a:pathLst>
              <a:path w="803910">
                <a:moveTo>
                  <a:pt x="0" y="0"/>
                </a:moveTo>
                <a:lnTo>
                  <a:pt x="803387" y="0"/>
                </a:lnTo>
              </a:path>
            </a:pathLst>
          </a:custGeom>
          <a:ln w="7498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 txBox="1"/>
          <p:nvPr/>
        </p:nvSpPr>
        <p:spPr>
          <a:xfrm>
            <a:off x="5451162" y="4564812"/>
            <a:ext cx="2235200" cy="10623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R="203835" algn="ctr">
              <a:lnSpc>
                <a:spcPct val="100000"/>
              </a:lnSpc>
              <a:spcBef>
                <a:spcPts val="120"/>
              </a:spcBef>
            </a:pPr>
            <a:r>
              <a:rPr sz="750" spc="-20" dirty="0">
                <a:solidFill>
                  <a:srgbClr val="231F20"/>
                </a:solidFill>
                <a:latin typeface="Arial"/>
                <a:cs typeface="Arial"/>
              </a:rPr>
              <a:t>Observations </a:t>
            </a:r>
            <a:r>
              <a:rPr sz="750" spc="-10" dirty="0">
                <a:solidFill>
                  <a:srgbClr val="231F20"/>
                </a:solidFill>
                <a:latin typeface="Arial"/>
                <a:cs typeface="Arial"/>
              </a:rPr>
              <a:t>by </a:t>
            </a:r>
            <a:r>
              <a:rPr sz="750" spc="-55" dirty="0">
                <a:solidFill>
                  <a:srgbClr val="231F20"/>
                </a:solidFill>
                <a:latin typeface="Arial"/>
                <a:cs typeface="Arial"/>
              </a:rPr>
              <a:t>DSC </a:t>
            </a:r>
            <a:r>
              <a:rPr sz="750" spc="-20" dirty="0">
                <a:solidFill>
                  <a:srgbClr val="231F20"/>
                </a:solidFill>
                <a:latin typeface="Arial"/>
                <a:cs typeface="Arial"/>
              </a:rPr>
              <a:t>Constituted </a:t>
            </a:r>
            <a:r>
              <a:rPr sz="750" spc="-25" dirty="0">
                <a:solidFill>
                  <a:srgbClr val="231F20"/>
                </a:solidFill>
                <a:latin typeface="Arial"/>
                <a:cs typeface="Arial"/>
              </a:rPr>
              <a:t>under</a:t>
            </a:r>
            <a:r>
              <a:rPr sz="75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pc="-50" dirty="0">
                <a:solidFill>
                  <a:srgbClr val="231F20"/>
                </a:solidFill>
                <a:latin typeface="Arial"/>
                <a:cs typeface="Arial"/>
              </a:rPr>
              <a:t>UASRRC:</a:t>
            </a:r>
            <a:endParaRPr sz="7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600">
              <a:latin typeface="Times New Roman"/>
              <a:cs typeface="Times New Roman"/>
            </a:endParaRPr>
          </a:p>
          <a:p>
            <a:pPr marR="799465" algn="ctr">
              <a:lnSpc>
                <a:spcPct val="100000"/>
              </a:lnSpc>
              <a:spcBef>
                <a:spcPts val="5"/>
              </a:spcBef>
            </a:pPr>
            <a:r>
              <a:rPr sz="750" spc="-20" dirty="0">
                <a:solidFill>
                  <a:srgbClr val="231F20"/>
                </a:solidFill>
                <a:latin typeface="Arial"/>
                <a:cs typeface="Arial"/>
              </a:rPr>
              <a:t>Recommended/Not</a:t>
            </a:r>
            <a:r>
              <a:rPr sz="75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pc="-25" dirty="0">
                <a:solidFill>
                  <a:srgbClr val="231F20"/>
                </a:solidFill>
                <a:latin typeface="Arial"/>
                <a:cs typeface="Arial"/>
              </a:rPr>
              <a:t>Recommended</a:t>
            </a:r>
            <a:endParaRPr sz="750">
              <a:latin typeface="Arial"/>
              <a:cs typeface="Arial"/>
            </a:endParaRPr>
          </a:p>
          <a:p>
            <a:pPr marR="61594" algn="ctr">
              <a:lnSpc>
                <a:spcPct val="100000"/>
              </a:lnSpc>
              <a:spcBef>
                <a:spcPts val="305"/>
              </a:spcBef>
            </a:pPr>
            <a:r>
              <a:rPr sz="750" spc="-20" dirty="0">
                <a:solidFill>
                  <a:srgbClr val="231F20"/>
                </a:solidFill>
                <a:latin typeface="Arial"/>
                <a:cs typeface="Arial"/>
              </a:rPr>
              <a:t>(Chairperson)</a:t>
            </a:r>
            <a:endParaRPr sz="750">
              <a:latin typeface="Arial"/>
              <a:cs typeface="Arial"/>
            </a:endParaRPr>
          </a:p>
          <a:p>
            <a:pPr marR="5080" algn="ctr">
              <a:lnSpc>
                <a:spcPct val="100000"/>
              </a:lnSpc>
              <a:spcBef>
                <a:spcPts val="305"/>
              </a:spcBef>
            </a:pPr>
            <a:r>
              <a:rPr sz="750" spc="-25" dirty="0">
                <a:solidFill>
                  <a:srgbClr val="231F20"/>
                </a:solidFill>
                <a:latin typeface="Arial"/>
                <a:cs typeface="Arial"/>
              </a:rPr>
              <a:t>Signatures </a:t>
            </a:r>
            <a:r>
              <a:rPr sz="750" spc="15" dirty="0">
                <a:solidFill>
                  <a:srgbClr val="231F20"/>
                </a:solidFill>
                <a:latin typeface="Arial"/>
                <a:cs typeface="Arial"/>
              </a:rPr>
              <a:t>&amp; </a:t>
            </a:r>
            <a:r>
              <a:rPr sz="750" spc="-20" dirty="0">
                <a:solidFill>
                  <a:srgbClr val="231F20"/>
                </a:solidFill>
                <a:latin typeface="Arial"/>
                <a:cs typeface="Arial"/>
              </a:rPr>
              <a:t>designation </a:t>
            </a: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sz="750" spc="-20" dirty="0">
                <a:solidFill>
                  <a:srgbClr val="231F20"/>
                </a:solidFill>
                <a:latin typeface="Arial"/>
                <a:cs typeface="Arial"/>
              </a:rPr>
              <a:t>all other </a:t>
            </a:r>
            <a:r>
              <a:rPr sz="750" spc="-15" dirty="0">
                <a:solidFill>
                  <a:srgbClr val="231F20"/>
                </a:solidFill>
                <a:latin typeface="Arial"/>
                <a:cs typeface="Arial"/>
              </a:rPr>
              <a:t>members </a:t>
            </a: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of</a:t>
            </a:r>
            <a:r>
              <a:rPr sz="750" spc="1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pc="-45" dirty="0">
                <a:solidFill>
                  <a:srgbClr val="231F20"/>
                </a:solidFill>
                <a:latin typeface="Arial"/>
                <a:cs typeface="Arial"/>
              </a:rPr>
              <a:t>DSC:</a:t>
            </a:r>
            <a:endParaRPr sz="750">
              <a:latin typeface="Arial"/>
              <a:cs typeface="Arial"/>
            </a:endParaRPr>
          </a:p>
          <a:p>
            <a:pPr marL="803275" marR="1019175" indent="-635" algn="ctr">
              <a:lnSpc>
                <a:spcPct val="134100"/>
              </a:lnSpc>
            </a:pPr>
            <a:r>
              <a:rPr sz="750" spc="10" dirty="0">
                <a:solidFill>
                  <a:srgbClr val="231F20"/>
                </a:solidFill>
                <a:latin typeface="Arial"/>
                <a:cs typeface="Arial"/>
              </a:rPr>
              <a:t>(</a:t>
            </a:r>
            <a:r>
              <a:rPr sz="750" spc="-10" dirty="0">
                <a:solidFill>
                  <a:srgbClr val="231F20"/>
                </a:solidFill>
                <a:latin typeface="Arial"/>
                <a:cs typeface="Arial"/>
              </a:rPr>
              <a:t>M</a:t>
            </a:r>
            <a:r>
              <a:rPr sz="750" spc="-50" dirty="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sz="750" dirty="0">
                <a:solidFill>
                  <a:srgbClr val="231F20"/>
                </a:solidFill>
                <a:latin typeface="Arial"/>
                <a:cs typeface="Arial"/>
              </a:rPr>
              <a:t>m</a:t>
            </a:r>
            <a:r>
              <a:rPr sz="750" spc="-15" dirty="0">
                <a:solidFill>
                  <a:srgbClr val="231F20"/>
                </a:solidFill>
                <a:latin typeface="Arial"/>
                <a:cs typeface="Arial"/>
              </a:rPr>
              <a:t>b</a:t>
            </a:r>
            <a:r>
              <a:rPr sz="750" spc="-50" dirty="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r</a:t>
            </a:r>
            <a:r>
              <a:rPr sz="750" spc="15" dirty="0">
                <a:solidFill>
                  <a:srgbClr val="231F20"/>
                </a:solidFill>
                <a:latin typeface="Arial"/>
                <a:cs typeface="Arial"/>
              </a:rPr>
              <a:t>)  </a:t>
            </a:r>
            <a:r>
              <a:rPr sz="750" spc="10" dirty="0">
                <a:solidFill>
                  <a:srgbClr val="231F20"/>
                </a:solidFill>
                <a:latin typeface="Arial"/>
                <a:cs typeface="Arial"/>
              </a:rPr>
              <a:t>(</a:t>
            </a:r>
            <a:r>
              <a:rPr sz="750" spc="-10" dirty="0">
                <a:solidFill>
                  <a:srgbClr val="231F20"/>
                </a:solidFill>
                <a:latin typeface="Arial"/>
                <a:cs typeface="Arial"/>
              </a:rPr>
              <a:t>M</a:t>
            </a:r>
            <a:r>
              <a:rPr sz="750" spc="-50" dirty="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sz="750" dirty="0">
                <a:solidFill>
                  <a:srgbClr val="231F20"/>
                </a:solidFill>
                <a:latin typeface="Arial"/>
                <a:cs typeface="Arial"/>
              </a:rPr>
              <a:t>m</a:t>
            </a:r>
            <a:r>
              <a:rPr sz="750" spc="-20" dirty="0">
                <a:solidFill>
                  <a:srgbClr val="231F20"/>
                </a:solidFill>
                <a:latin typeface="Arial"/>
                <a:cs typeface="Arial"/>
              </a:rPr>
              <a:t>b</a:t>
            </a:r>
            <a:r>
              <a:rPr sz="750" spc="-50" dirty="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r</a:t>
            </a:r>
            <a:r>
              <a:rPr sz="750" spc="15" dirty="0">
                <a:solidFill>
                  <a:srgbClr val="231F20"/>
                </a:solidFill>
                <a:latin typeface="Arial"/>
                <a:cs typeface="Arial"/>
              </a:rPr>
              <a:t>)</a:t>
            </a:r>
            <a:endParaRPr sz="750">
              <a:latin typeface="Arial"/>
              <a:cs typeface="Arial"/>
            </a:endParaRPr>
          </a:p>
        </p:txBody>
      </p:sp>
      <p:sp>
        <p:nvSpPr>
          <p:cNvPr id="68" name="object 68"/>
          <p:cNvSpPr/>
          <p:nvPr/>
        </p:nvSpPr>
        <p:spPr>
          <a:xfrm>
            <a:off x="7698835" y="5616321"/>
            <a:ext cx="910590" cy="0"/>
          </a:xfrm>
          <a:custGeom>
            <a:avLst/>
            <a:gdLst/>
            <a:ahLst/>
            <a:cxnLst/>
            <a:rect l="l" t="t" r="r" b="b"/>
            <a:pathLst>
              <a:path w="910590">
                <a:moveTo>
                  <a:pt x="0" y="0"/>
                </a:moveTo>
                <a:lnTo>
                  <a:pt x="910500" y="0"/>
                </a:lnTo>
              </a:path>
            </a:pathLst>
          </a:custGeom>
          <a:ln w="7498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 txBox="1"/>
          <p:nvPr/>
        </p:nvSpPr>
        <p:spPr>
          <a:xfrm>
            <a:off x="8576987" y="5024500"/>
            <a:ext cx="832485" cy="6026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0"/>
              </a:spcBef>
            </a:pPr>
            <a:r>
              <a:rPr sz="750" spc="-15" dirty="0">
                <a:solidFill>
                  <a:srgbClr val="231F20"/>
                </a:solidFill>
                <a:latin typeface="Arial"/>
                <a:cs typeface="Arial"/>
              </a:rPr>
              <a:t>(Member</a:t>
            </a:r>
            <a:r>
              <a:rPr sz="75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pc="-25" dirty="0">
                <a:solidFill>
                  <a:srgbClr val="231F20"/>
                </a:solidFill>
                <a:latin typeface="Arial"/>
                <a:cs typeface="Arial"/>
              </a:rPr>
              <a:t>Convenor)</a:t>
            </a:r>
            <a:endParaRPr sz="7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000">
              <a:latin typeface="Times New Roman"/>
              <a:cs typeface="Times New Roman"/>
            </a:endParaRPr>
          </a:p>
          <a:p>
            <a:pPr marL="31750" marR="387985" indent="-635">
              <a:lnSpc>
                <a:spcPct val="134100"/>
              </a:lnSpc>
            </a:pPr>
            <a:r>
              <a:rPr sz="750" spc="10" dirty="0">
                <a:solidFill>
                  <a:srgbClr val="231F20"/>
                </a:solidFill>
                <a:latin typeface="Arial"/>
                <a:cs typeface="Arial"/>
              </a:rPr>
              <a:t>(</a:t>
            </a:r>
            <a:r>
              <a:rPr sz="750" spc="-10" dirty="0">
                <a:solidFill>
                  <a:srgbClr val="231F20"/>
                </a:solidFill>
                <a:latin typeface="Arial"/>
                <a:cs typeface="Arial"/>
              </a:rPr>
              <a:t>M</a:t>
            </a:r>
            <a:r>
              <a:rPr sz="750" spc="-50" dirty="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sz="750" dirty="0">
                <a:solidFill>
                  <a:srgbClr val="231F20"/>
                </a:solidFill>
                <a:latin typeface="Arial"/>
                <a:cs typeface="Arial"/>
              </a:rPr>
              <a:t>m</a:t>
            </a:r>
            <a:r>
              <a:rPr sz="750" spc="-15" dirty="0">
                <a:solidFill>
                  <a:srgbClr val="231F20"/>
                </a:solidFill>
                <a:latin typeface="Arial"/>
                <a:cs typeface="Arial"/>
              </a:rPr>
              <a:t>b</a:t>
            </a:r>
            <a:r>
              <a:rPr sz="750" spc="-50" dirty="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r</a:t>
            </a:r>
            <a:r>
              <a:rPr sz="750" spc="15" dirty="0">
                <a:solidFill>
                  <a:srgbClr val="231F20"/>
                </a:solidFill>
                <a:latin typeface="Arial"/>
                <a:cs typeface="Arial"/>
              </a:rPr>
              <a:t>)  </a:t>
            </a:r>
            <a:r>
              <a:rPr sz="750" spc="10" dirty="0">
                <a:solidFill>
                  <a:srgbClr val="231F20"/>
                </a:solidFill>
                <a:latin typeface="Arial"/>
                <a:cs typeface="Arial"/>
              </a:rPr>
              <a:t>(</a:t>
            </a:r>
            <a:r>
              <a:rPr sz="750" spc="-10" dirty="0">
                <a:solidFill>
                  <a:srgbClr val="231F20"/>
                </a:solidFill>
                <a:latin typeface="Arial"/>
                <a:cs typeface="Arial"/>
              </a:rPr>
              <a:t>M</a:t>
            </a:r>
            <a:r>
              <a:rPr sz="750" spc="-50" dirty="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sz="750" dirty="0">
                <a:solidFill>
                  <a:srgbClr val="231F20"/>
                </a:solidFill>
                <a:latin typeface="Arial"/>
                <a:cs typeface="Arial"/>
              </a:rPr>
              <a:t>m</a:t>
            </a:r>
            <a:r>
              <a:rPr sz="750" spc="-15" dirty="0">
                <a:solidFill>
                  <a:srgbClr val="231F20"/>
                </a:solidFill>
                <a:latin typeface="Arial"/>
                <a:cs typeface="Arial"/>
              </a:rPr>
              <a:t>b</a:t>
            </a:r>
            <a:r>
              <a:rPr sz="750" spc="-50" dirty="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r</a:t>
            </a:r>
            <a:r>
              <a:rPr sz="750" spc="15" dirty="0">
                <a:solidFill>
                  <a:srgbClr val="231F20"/>
                </a:solidFill>
                <a:latin typeface="Arial"/>
                <a:cs typeface="Arial"/>
              </a:rPr>
              <a:t>)</a:t>
            </a:r>
            <a:endParaRPr sz="750">
              <a:latin typeface="Arial"/>
              <a:cs typeface="Arial"/>
            </a:endParaRPr>
          </a:p>
        </p:txBody>
      </p:sp>
      <p:sp>
        <p:nvSpPr>
          <p:cNvPr id="70" name="object 70"/>
          <p:cNvSpPr/>
          <p:nvPr/>
        </p:nvSpPr>
        <p:spPr>
          <a:xfrm>
            <a:off x="5843671" y="5825865"/>
            <a:ext cx="988060" cy="93980"/>
          </a:xfrm>
          <a:custGeom>
            <a:avLst/>
            <a:gdLst/>
            <a:ahLst/>
            <a:cxnLst/>
            <a:rect l="l" t="t" r="r" b="b"/>
            <a:pathLst>
              <a:path w="988059" h="93979">
                <a:moveTo>
                  <a:pt x="34994" y="1760"/>
                </a:moveTo>
                <a:lnTo>
                  <a:pt x="0" y="1760"/>
                </a:lnTo>
                <a:lnTo>
                  <a:pt x="0" y="75387"/>
                </a:lnTo>
                <a:lnTo>
                  <a:pt x="14461" y="75387"/>
                </a:lnTo>
                <a:lnTo>
                  <a:pt x="14461" y="43077"/>
                </a:lnTo>
                <a:lnTo>
                  <a:pt x="48391" y="43077"/>
                </a:lnTo>
                <a:lnTo>
                  <a:pt x="45565" y="38915"/>
                </a:lnTo>
                <a:lnTo>
                  <a:pt x="38440" y="37205"/>
                </a:lnTo>
                <a:lnTo>
                  <a:pt x="42174" y="36713"/>
                </a:lnTo>
                <a:lnTo>
                  <a:pt x="45010" y="35096"/>
                </a:lnTo>
                <a:lnTo>
                  <a:pt x="46545" y="32893"/>
                </a:lnTo>
                <a:lnTo>
                  <a:pt x="14461" y="32893"/>
                </a:lnTo>
                <a:lnTo>
                  <a:pt x="14461" y="12042"/>
                </a:lnTo>
                <a:lnTo>
                  <a:pt x="49024" y="12042"/>
                </a:lnTo>
                <a:lnTo>
                  <a:pt x="48027" y="9298"/>
                </a:lnTo>
                <a:lnTo>
                  <a:pt x="40867" y="3261"/>
                </a:lnTo>
                <a:lnTo>
                  <a:pt x="34994" y="1760"/>
                </a:lnTo>
                <a:close/>
              </a:path>
              <a:path w="988059" h="93979">
                <a:moveTo>
                  <a:pt x="48391" y="43077"/>
                </a:moveTo>
                <a:lnTo>
                  <a:pt x="25693" y="43077"/>
                </a:lnTo>
                <a:lnTo>
                  <a:pt x="29743" y="43877"/>
                </a:lnTo>
                <a:lnTo>
                  <a:pt x="33710" y="47058"/>
                </a:lnTo>
                <a:lnTo>
                  <a:pt x="34707" y="49996"/>
                </a:lnTo>
                <a:lnTo>
                  <a:pt x="34707" y="56210"/>
                </a:lnTo>
                <a:lnTo>
                  <a:pt x="35006" y="67161"/>
                </a:lnTo>
                <a:lnTo>
                  <a:pt x="35141" y="69378"/>
                </a:lnTo>
                <a:lnTo>
                  <a:pt x="35553" y="72726"/>
                </a:lnTo>
                <a:lnTo>
                  <a:pt x="35880" y="74178"/>
                </a:lnTo>
                <a:lnTo>
                  <a:pt x="36277" y="75387"/>
                </a:lnTo>
                <a:lnTo>
                  <a:pt x="54096" y="75387"/>
                </a:lnTo>
                <a:lnTo>
                  <a:pt x="52753" y="74145"/>
                </a:lnTo>
                <a:lnTo>
                  <a:pt x="51785" y="72694"/>
                </a:lnTo>
                <a:lnTo>
                  <a:pt x="49298" y="44413"/>
                </a:lnTo>
                <a:lnTo>
                  <a:pt x="48391" y="43077"/>
                </a:lnTo>
                <a:close/>
              </a:path>
              <a:path w="988059" h="93979">
                <a:moveTo>
                  <a:pt x="49024" y="12042"/>
                </a:moveTo>
                <a:lnTo>
                  <a:pt x="26729" y="12042"/>
                </a:lnTo>
                <a:lnTo>
                  <a:pt x="30085" y="12776"/>
                </a:lnTo>
                <a:lnTo>
                  <a:pt x="33778" y="15713"/>
                </a:lnTo>
                <a:lnTo>
                  <a:pt x="34707" y="18274"/>
                </a:lnTo>
                <a:lnTo>
                  <a:pt x="34707" y="26060"/>
                </a:lnTo>
                <a:lnTo>
                  <a:pt x="33872" y="28915"/>
                </a:lnTo>
                <a:lnTo>
                  <a:pt x="30473" y="32094"/>
                </a:lnTo>
                <a:lnTo>
                  <a:pt x="27461" y="32893"/>
                </a:lnTo>
                <a:lnTo>
                  <a:pt x="46545" y="32893"/>
                </a:lnTo>
                <a:lnTo>
                  <a:pt x="48851" y="29584"/>
                </a:lnTo>
                <a:lnTo>
                  <a:pt x="49750" y="26060"/>
                </a:lnTo>
                <a:lnTo>
                  <a:pt x="49813" y="14212"/>
                </a:lnTo>
                <a:lnTo>
                  <a:pt x="49024" y="12042"/>
                </a:lnTo>
                <a:close/>
              </a:path>
              <a:path w="988059" h="93979">
                <a:moveTo>
                  <a:pt x="102575" y="27705"/>
                </a:moveTo>
                <a:lnTo>
                  <a:pt x="85345" y="27705"/>
                </a:lnTo>
                <a:lnTo>
                  <a:pt x="86878" y="28180"/>
                </a:lnTo>
                <a:lnTo>
                  <a:pt x="89006" y="30055"/>
                </a:lnTo>
                <a:lnTo>
                  <a:pt x="89524" y="31409"/>
                </a:lnTo>
                <a:lnTo>
                  <a:pt x="89524" y="36028"/>
                </a:lnTo>
                <a:lnTo>
                  <a:pt x="86791" y="38541"/>
                </a:lnTo>
                <a:lnTo>
                  <a:pt x="79148" y="41528"/>
                </a:lnTo>
                <a:lnTo>
                  <a:pt x="78491" y="41821"/>
                </a:lnTo>
                <a:lnTo>
                  <a:pt x="71848" y="44531"/>
                </a:lnTo>
                <a:lnTo>
                  <a:pt x="67384" y="47238"/>
                </a:lnTo>
                <a:lnTo>
                  <a:pt x="62903" y="52624"/>
                </a:lnTo>
                <a:lnTo>
                  <a:pt x="61779" y="56245"/>
                </a:lnTo>
                <a:lnTo>
                  <a:pt x="61800" y="65890"/>
                </a:lnTo>
                <a:lnTo>
                  <a:pt x="63060" y="69771"/>
                </a:lnTo>
                <a:lnTo>
                  <a:pt x="68183" y="75434"/>
                </a:lnTo>
                <a:lnTo>
                  <a:pt x="71755" y="76852"/>
                </a:lnTo>
                <a:lnTo>
                  <a:pt x="79452" y="76852"/>
                </a:lnTo>
                <a:lnTo>
                  <a:pt x="82166" y="76269"/>
                </a:lnTo>
                <a:lnTo>
                  <a:pt x="86810" y="73950"/>
                </a:lnTo>
                <a:lnTo>
                  <a:pt x="88700" y="72251"/>
                </a:lnTo>
                <a:lnTo>
                  <a:pt x="90147" y="70034"/>
                </a:lnTo>
                <a:lnTo>
                  <a:pt x="103357" y="70034"/>
                </a:lnTo>
                <a:lnTo>
                  <a:pt x="103237" y="66869"/>
                </a:lnTo>
                <a:lnTo>
                  <a:pt x="80294" y="66869"/>
                </a:lnTo>
                <a:lnTo>
                  <a:pt x="78720" y="66280"/>
                </a:lnTo>
                <a:lnTo>
                  <a:pt x="76741" y="63964"/>
                </a:lnTo>
                <a:lnTo>
                  <a:pt x="76240" y="62153"/>
                </a:lnTo>
                <a:lnTo>
                  <a:pt x="76240" y="57095"/>
                </a:lnTo>
                <a:lnTo>
                  <a:pt x="77169" y="54827"/>
                </a:lnTo>
                <a:lnTo>
                  <a:pt x="80899" y="51008"/>
                </a:lnTo>
                <a:lnTo>
                  <a:pt x="84470" y="48837"/>
                </a:lnTo>
                <a:lnTo>
                  <a:pt x="89736" y="46407"/>
                </a:lnTo>
                <a:lnTo>
                  <a:pt x="103237" y="46407"/>
                </a:lnTo>
                <a:lnTo>
                  <a:pt x="103237" y="29728"/>
                </a:lnTo>
                <a:lnTo>
                  <a:pt x="102575" y="27705"/>
                </a:lnTo>
                <a:close/>
              </a:path>
              <a:path w="988059" h="93979">
                <a:moveTo>
                  <a:pt x="103357" y="70034"/>
                </a:moveTo>
                <a:lnTo>
                  <a:pt x="90147" y="70034"/>
                </a:lnTo>
                <a:lnTo>
                  <a:pt x="90629" y="72694"/>
                </a:lnTo>
                <a:lnTo>
                  <a:pt x="91094" y="74343"/>
                </a:lnTo>
                <a:lnTo>
                  <a:pt x="91361" y="74976"/>
                </a:lnTo>
                <a:lnTo>
                  <a:pt x="91666" y="75387"/>
                </a:lnTo>
                <a:lnTo>
                  <a:pt x="105271" y="75387"/>
                </a:lnTo>
                <a:lnTo>
                  <a:pt x="104536" y="74145"/>
                </a:lnTo>
                <a:lnTo>
                  <a:pt x="104021" y="72889"/>
                </a:lnTo>
                <a:lnTo>
                  <a:pt x="103395" y="70375"/>
                </a:lnTo>
                <a:lnTo>
                  <a:pt x="103357" y="70034"/>
                </a:lnTo>
                <a:close/>
              </a:path>
              <a:path w="988059" h="93979">
                <a:moveTo>
                  <a:pt x="103237" y="46407"/>
                </a:moveTo>
                <a:lnTo>
                  <a:pt x="89736" y="46407"/>
                </a:lnTo>
                <a:lnTo>
                  <a:pt x="89736" y="59082"/>
                </a:lnTo>
                <a:lnTo>
                  <a:pt x="89128" y="62006"/>
                </a:lnTo>
                <a:lnTo>
                  <a:pt x="86683" y="65890"/>
                </a:lnTo>
                <a:lnTo>
                  <a:pt x="84862" y="66869"/>
                </a:lnTo>
                <a:lnTo>
                  <a:pt x="103237" y="66869"/>
                </a:lnTo>
                <a:lnTo>
                  <a:pt x="103237" y="46407"/>
                </a:lnTo>
                <a:close/>
              </a:path>
              <a:path w="988059" h="93979">
                <a:moveTo>
                  <a:pt x="90684" y="18698"/>
                </a:moveTo>
                <a:lnTo>
                  <a:pt x="75970" y="18698"/>
                </a:lnTo>
                <a:lnTo>
                  <a:pt x="70632" y="20120"/>
                </a:lnTo>
                <a:lnTo>
                  <a:pt x="63972" y="25779"/>
                </a:lnTo>
                <a:lnTo>
                  <a:pt x="62402" y="30055"/>
                </a:lnTo>
                <a:lnTo>
                  <a:pt x="62312" y="36517"/>
                </a:lnTo>
                <a:lnTo>
                  <a:pt x="75916" y="36517"/>
                </a:lnTo>
                <a:lnTo>
                  <a:pt x="75916" y="32763"/>
                </a:lnTo>
                <a:lnTo>
                  <a:pt x="76525" y="30822"/>
                </a:lnTo>
                <a:lnTo>
                  <a:pt x="78919" y="28324"/>
                </a:lnTo>
                <a:lnTo>
                  <a:pt x="80791" y="27705"/>
                </a:lnTo>
                <a:lnTo>
                  <a:pt x="102575" y="27705"/>
                </a:lnTo>
                <a:lnTo>
                  <a:pt x="101753" y="25192"/>
                </a:lnTo>
                <a:lnTo>
                  <a:pt x="95825" y="20001"/>
                </a:lnTo>
                <a:lnTo>
                  <a:pt x="90684" y="18698"/>
                </a:lnTo>
                <a:close/>
              </a:path>
              <a:path w="988059" h="93979">
                <a:moveTo>
                  <a:pt x="129787" y="29566"/>
                </a:moveTo>
                <a:lnTo>
                  <a:pt x="115754" y="29566"/>
                </a:lnTo>
                <a:lnTo>
                  <a:pt x="115754" y="68093"/>
                </a:lnTo>
                <a:lnTo>
                  <a:pt x="116625" y="71617"/>
                </a:lnTo>
                <a:lnTo>
                  <a:pt x="118393" y="73313"/>
                </a:lnTo>
                <a:lnTo>
                  <a:pt x="120143" y="75027"/>
                </a:lnTo>
                <a:lnTo>
                  <a:pt x="123393" y="75873"/>
                </a:lnTo>
                <a:lnTo>
                  <a:pt x="128786" y="75873"/>
                </a:lnTo>
                <a:lnTo>
                  <a:pt x="129697" y="75844"/>
                </a:lnTo>
                <a:lnTo>
                  <a:pt x="131965" y="75714"/>
                </a:lnTo>
                <a:lnTo>
                  <a:pt x="135568" y="75387"/>
                </a:lnTo>
                <a:lnTo>
                  <a:pt x="135568" y="65497"/>
                </a:lnTo>
                <a:lnTo>
                  <a:pt x="132425" y="65497"/>
                </a:lnTo>
                <a:lnTo>
                  <a:pt x="131302" y="65105"/>
                </a:lnTo>
                <a:lnTo>
                  <a:pt x="130089" y="63507"/>
                </a:lnTo>
                <a:lnTo>
                  <a:pt x="129787" y="61614"/>
                </a:lnTo>
                <a:lnTo>
                  <a:pt x="129787" y="29566"/>
                </a:lnTo>
                <a:close/>
              </a:path>
              <a:path w="988059" h="93979">
                <a:moveTo>
                  <a:pt x="135568" y="65448"/>
                </a:moveTo>
                <a:lnTo>
                  <a:pt x="134752" y="65497"/>
                </a:lnTo>
                <a:lnTo>
                  <a:pt x="135568" y="65497"/>
                </a:lnTo>
                <a:close/>
              </a:path>
              <a:path w="988059" h="93979">
                <a:moveTo>
                  <a:pt x="135568" y="20069"/>
                </a:moveTo>
                <a:lnTo>
                  <a:pt x="110289" y="20069"/>
                </a:lnTo>
                <a:lnTo>
                  <a:pt x="110289" y="29566"/>
                </a:lnTo>
                <a:lnTo>
                  <a:pt x="135568" y="29566"/>
                </a:lnTo>
                <a:lnTo>
                  <a:pt x="135568" y="20069"/>
                </a:lnTo>
                <a:close/>
              </a:path>
              <a:path w="988059" h="93979">
                <a:moveTo>
                  <a:pt x="129787" y="4992"/>
                </a:moveTo>
                <a:lnTo>
                  <a:pt x="115754" y="4992"/>
                </a:lnTo>
                <a:lnTo>
                  <a:pt x="115754" y="20069"/>
                </a:lnTo>
                <a:lnTo>
                  <a:pt x="129787" y="20069"/>
                </a:lnTo>
                <a:lnTo>
                  <a:pt x="129787" y="4992"/>
                </a:lnTo>
                <a:close/>
              </a:path>
              <a:path w="988059" h="93979">
                <a:moveTo>
                  <a:pt x="157963" y="1760"/>
                </a:moveTo>
                <a:lnTo>
                  <a:pt x="144035" y="1760"/>
                </a:lnTo>
                <a:lnTo>
                  <a:pt x="144035" y="13215"/>
                </a:lnTo>
                <a:lnTo>
                  <a:pt x="157963" y="13215"/>
                </a:lnTo>
                <a:lnTo>
                  <a:pt x="157963" y="1760"/>
                </a:lnTo>
                <a:close/>
              </a:path>
              <a:path w="988059" h="93979">
                <a:moveTo>
                  <a:pt x="157963" y="20069"/>
                </a:moveTo>
                <a:lnTo>
                  <a:pt x="144035" y="20069"/>
                </a:lnTo>
                <a:lnTo>
                  <a:pt x="144035" y="75387"/>
                </a:lnTo>
                <a:lnTo>
                  <a:pt x="157963" y="75387"/>
                </a:lnTo>
                <a:lnTo>
                  <a:pt x="157963" y="20069"/>
                </a:lnTo>
                <a:close/>
              </a:path>
              <a:path w="988059" h="93979">
                <a:moveTo>
                  <a:pt x="185407" y="29566"/>
                </a:moveTo>
                <a:lnTo>
                  <a:pt x="171371" y="29566"/>
                </a:lnTo>
                <a:lnTo>
                  <a:pt x="171371" y="75387"/>
                </a:lnTo>
                <a:lnTo>
                  <a:pt x="185407" y="75387"/>
                </a:lnTo>
                <a:lnTo>
                  <a:pt x="185407" y="29566"/>
                </a:lnTo>
                <a:close/>
              </a:path>
              <a:path w="988059" h="93979">
                <a:moveTo>
                  <a:pt x="191080" y="20069"/>
                </a:moveTo>
                <a:lnTo>
                  <a:pt x="165906" y="20069"/>
                </a:lnTo>
                <a:lnTo>
                  <a:pt x="165906" y="29566"/>
                </a:lnTo>
                <a:lnTo>
                  <a:pt x="191080" y="29566"/>
                </a:lnTo>
                <a:lnTo>
                  <a:pt x="191080" y="20069"/>
                </a:lnTo>
                <a:close/>
              </a:path>
              <a:path w="988059" h="93979">
                <a:moveTo>
                  <a:pt x="185277" y="1468"/>
                </a:moveTo>
                <a:lnTo>
                  <a:pt x="179671" y="1468"/>
                </a:lnTo>
                <a:lnTo>
                  <a:pt x="176335" y="2462"/>
                </a:lnTo>
                <a:lnTo>
                  <a:pt x="172368" y="6443"/>
                </a:lnTo>
                <a:lnTo>
                  <a:pt x="171371" y="9805"/>
                </a:lnTo>
                <a:lnTo>
                  <a:pt x="171371" y="20069"/>
                </a:lnTo>
                <a:lnTo>
                  <a:pt x="185407" y="20069"/>
                </a:lnTo>
                <a:lnTo>
                  <a:pt x="185407" y="13639"/>
                </a:lnTo>
                <a:lnTo>
                  <a:pt x="185741" y="12693"/>
                </a:lnTo>
                <a:lnTo>
                  <a:pt x="187063" y="11551"/>
                </a:lnTo>
                <a:lnTo>
                  <a:pt x="188172" y="11257"/>
                </a:lnTo>
                <a:lnTo>
                  <a:pt x="191080" y="11257"/>
                </a:lnTo>
                <a:lnTo>
                  <a:pt x="191080" y="1760"/>
                </a:lnTo>
                <a:lnTo>
                  <a:pt x="188531" y="1579"/>
                </a:lnTo>
                <a:lnTo>
                  <a:pt x="186314" y="1483"/>
                </a:lnTo>
                <a:lnTo>
                  <a:pt x="185277" y="1468"/>
                </a:lnTo>
                <a:close/>
              </a:path>
              <a:path w="988059" h="93979">
                <a:moveTo>
                  <a:pt x="191080" y="11257"/>
                </a:moveTo>
                <a:lnTo>
                  <a:pt x="189812" y="11257"/>
                </a:lnTo>
                <a:lnTo>
                  <a:pt x="190652" y="11339"/>
                </a:lnTo>
                <a:lnTo>
                  <a:pt x="191080" y="11353"/>
                </a:lnTo>
                <a:close/>
              </a:path>
              <a:path w="988059" h="93979">
                <a:moveTo>
                  <a:pt x="211650" y="1760"/>
                </a:moveTo>
                <a:lnTo>
                  <a:pt x="197830" y="1760"/>
                </a:lnTo>
                <a:lnTo>
                  <a:pt x="197830" y="13215"/>
                </a:lnTo>
                <a:lnTo>
                  <a:pt x="211650" y="13215"/>
                </a:lnTo>
                <a:lnTo>
                  <a:pt x="211650" y="1760"/>
                </a:lnTo>
                <a:close/>
              </a:path>
              <a:path w="988059" h="93979">
                <a:moveTo>
                  <a:pt x="211650" y="20069"/>
                </a:moveTo>
                <a:lnTo>
                  <a:pt x="197830" y="20069"/>
                </a:lnTo>
                <a:lnTo>
                  <a:pt x="197830" y="75387"/>
                </a:lnTo>
                <a:lnTo>
                  <a:pt x="211650" y="75387"/>
                </a:lnTo>
                <a:lnTo>
                  <a:pt x="211650" y="20069"/>
                </a:lnTo>
                <a:close/>
              </a:path>
              <a:path w="988059" h="93979">
                <a:moveTo>
                  <a:pt x="248824" y="18600"/>
                </a:moveTo>
                <a:lnTo>
                  <a:pt x="234575" y="18600"/>
                </a:lnTo>
                <a:lnTo>
                  <a:pt x="229255" y="20670"/>
                </a:lnTo>
                <a:lnTo>
                  <a:pt x="223221" y="28962"/>
                </a:lnTo>
                <a:lnTo>
                  <a:pt x="221720" y="36597"/>
                </a:lnTo>
                <a:lnTo>
                  <a:pt x="221836" y="59526"/>
                </a:lnTo>
                <a:lnTo>
                  <a:pt x="223221" y="66574"/>
                </a:lnTo>
                <a:lnTo>
                  <a:pt x="229255" y="74796"/>
                </a:lnTo>
                <a:lnTo>
                  <a:pt x="234575" y="76852"/>
                </a:lnTo>
                <a:lnTo>
                  <a:pt x="248860" y="76852"/>
                </a:lnTo>
                <a:lnTo>
                  <a:pt x="253806" y="75222"/>
                </a:lnTo>
                <a:lnTo>
                  <a:pt x="260200" y="68676"/>
                </a:lnTo>
                <a:lnTo>
                  <a:pt x="260707" y="67063"/>
                </a:lnTo>
                <a:lnTo>
                  <a:pt x="239986" y="67063"/>
                </a:lnTo>
                <a:lnTo>
                  <a:pt x="238448" y="66315"/>
                </a:lnTo>
                <a:lnTo>
                  <a:pt x="236631" y="63309"/>
                </a:lnTo>
                <a:lnTo>
                  <a:pt x="236185" y="60670"/>
                </a:lnTo>
                <a:lnTo>
                  <a:pt x="236185" y="34480"/>
                </a:lnTo>
                <a:lnTo>
                  <a:pt x="236664" y="32078"/>
                </a:lnTo>
                <a:lnTo>
                  <a:pt x="238579" y="29209"/>
                </a:lnTo>
                <a:lnTo>
                  <a:pt x="240130" y="28489"/>
                </a:lnTo>
                <a:lnTo>
                  <a:pt x="260877" y="28489"/>
                </a:lnTo>
                <a:lnTo>
                  <a:pt x="260092" y="26172"/>
                </a:lnTo>
                <a:lnTo>
                  <a:pt x="253753" y="20120"/>
                </a:lnTo>
                <a:lnTo>
                  <a:pt x="248824" y="18600"/>
                </a:lnTo>
                <a:close/>
              </a:path>
              <a:path w="988059" h="93979">
                <a:moveTo>
                  <a:pt x="248504" y="53604"/>
                </a:moveTo>
                <a:lnTo>
                  <a:pt x="248504" y="59526"/>
                </a:lnTo>
                <a:lnTo>
                  <a:pt x="248039" y="62754"/>
                </a:lnTo>
                <a:lnTo>
                  <a:pt x="246199" y="66200"/>
                </a:lnTo>
                <a:lnTo>
                  <a:pt x="244558" y="67063"/>
                </a:lnTo>
                <a:lnTo>
                  <a:pt x="260707" y="67063"/>
                </a:lnTo>
                <a:lnTo>
                  <a:pt x="261788" y="63623"/>
                </a:lnTo>
                <a:lnTo>
                  <a:pt x="261679" y="53651"/>
                </a:lnTo>
                <a:lnTo>
                  <a:pt x="248504" y="53604"/>
                </a:lnTo>
                <a:close/>
              </a:path>
              <a:path w="988059" h="93979">
                <a:moveTo>
                  <a:pt x="260877" y="28489"/>
                </a:moveTo>
                <a:lnTo>
                  <a:pt x="244415" y="28489"/>
                </a:lnTo>
                <a:lnTo>
                  <a:pt x="245952" y="29221"/>
                </a:lnTo>
                <a:lnTo>
                  <a:pt x="247823" y="32162"/>
                </a:lnTo>
                <a:lnTo>
                  <a:pt x="248275" y="34480"/>
                </a:lnTo>
                <a:lnTo>
                  <a:pt x="248291" y="39160"/>
                </a:lnTo>
                <a:lnTo>
                  <a:pt x="261679" y="39160"/>
                </a:lnTo>
                <a:lnTo>
                  <a:pt x="261679" y="30855"/>
                </a:lnTo>
                <a:lnTo>
                  <a:pt x="260877" y="28489"/>
                </a:lnTo>
                <a:close/>
              </a:path>
              <a:path w="988059" h="93979">
                <a:moveTo>
                  <a:pt x="311710" y="27705"/>
                </a:moveTo>
                <a:lnTo>
                  <a:pt x="294479" y="27705"/>
                </a:lnTo>
                <a:lnTo>
                  <a:pt x="296012" y="28180"/>
                </a:lnTo>
                <a:lnTo>
                  <a:pt x="298141" y="30055"/>
                </a:lnTo>
                <a:lnTo>
                  <a:pt x="298659" y="31409"/>
                </a:lnTo>
                <a:lnTo>
                  <a:pt x="298659" y="36028"/>
                </a:lnTo>
                <a:lnTo>
                  <a:pt x="295926" y="38541"/>
                </a:lnTo>
                <a:lnTo>
                  <a:pt x="288283" y="41528"/>
                </a:lnTo>
                <a:lnTo>
                  <a:pt x="287625" y="41821"/>
                </a:lnTo>
                <a:lnTo>
                  <a:pt x="280983" y="44531"/>
                </a:lnTo>
                <a:lnTo>
                  <a:pt x="276519" y="47238"/>
                </a:lnTo>
                <a:lnTo>
                  <a:pt x="272037" y="52624"/>
                </a:lnTo>
                <a:lnTo>
                  <a:pt x="270913" y="56245"/>
                </a:lnTo>
                <a:lnTo>
                  <a:pt x="270934" y="65890"/>
                </a:lnTo>
                <a:lnTo>
                  <a:pt x="272199" y="69771"/>
                </a:lnTo>
                <a:lnTo>
                  <a:pt x="277322" y="75434"/>
                </a:lnTo>
                <a:lnTo>
                  <a:pt x="280893" y="76852"/>
                </a:lnTo>
                <a:lnTo>
                  <a:pt x="288587" y="76852"/>
                </a:lnTo>
                <a:lnTo>
                  <a:pt x="291301" y="76269"/>
                </a:lnTo>
                <a:lnTo>
                  <a:pt x="295945" y="73950"/>
                </a:lnTo>
                <a:lnTo>
                  <a:pt x="297839" y="72251"/>
                </a:lnTo>
                <a:lnTo>
                  <a:pt x="299281" y="70034"/>
                </a:lnTo>
                <a:lnTo>
                  <a:pt x="312491" y="70034"/>
                </a:lnTo>
                <a:lnTo>
                  <a:pt x="312371" y="66869"/>
                </a:lnTo>
                <a:lnTo>
                  <a:pt x="289429" y="66869"/>
                </a:lnTo>
                <a:lnTo>
                  <a:pt x="287855" y="66280"/>
                </a:lnTo>
                <a:lnTo>
                  <a:pt x="285875" y="63964"/>
                </a:lnTo>
                <a:lnTo>
                  <a:pt x="285375" y="62153"/>
                </a:lnTo>
                <a:lnTo>
                  <a:pt x="285375" y="57095"/>
                </a:lnTo>
                <a:lnTo>
                  <a:pt x="286303" y="54827"/>
                </a:lnTo>
                <a:lnTo>
                  <a:pt x="290037" y="51008"/>
                </a:lnTo>
                <a:lnTo>
                  <a:pt x="293608" y="48837"/>
                </a:lnTo>
                <a:lnTo>
                  <a:pt x="298871" y="46407"/>
                </a:lnTo>
                <a:lnTo>
                  <a:pt x="312371" y="46407"/>
                </a:lnTo>
                <a:lnTo>
                  <a:pt x="312371" y="29728"/>
                </a:lnTo>
                <a:lnTo>
                  <a:pt x="311710" y="27705"/>
                </a:lnTo>
                <a:close/>
              </a:path>
              <a:path w="988059" h="93979">
                <a:moveTo>
                  <a:pt x="312491" y="70034"/>
                </a:moveTo>
                <a:lnTo>
                  <a:pt x="299281" y="70034"/>
                </a:lnTo>
                <a:lnTo>
                  <a:pt x="299764" y="72694"/>
                </a:lnTo>
                <a:lnTo>
                  <a:pt x="300229" y="74343"/>
                </a:lnTo>
                <a:lnTo>
                  <a:pt x="300498" y="74976"/>
                </a:lnTo>
                <a:lnTo>
                  <a:pt x="300802" y="75387"/>
                </a:lnTo>
                <a:lnTo>
                  <a:pt x="314406" y="75387"/>
                </a:lnTo>
                <a:lnTo>
                  <a:pt x="313674" y="74145"/>
                </a:lnTo>
                <a:lnTo>
                  <a:pt x="313156" y="72889"/>
                </a:lnTo>
                <a:lnTo>
                  <a:pt x="312530" y="70375"/>
                </a:lnTo>
                <a:lnTo>
                  <a:pt x="312491" y="70034"/>
                </a:lnTo>
                <a:close/>
              </a:path>
              <a:path w="988059" h="93979">
                <a:moveTo>
                  <a:pt x="312371" y="46407"/>
                </a:moveTo>
                <a:lnTo>
                  <a:pt x="298871" y="46407"/>
                </a:lnTo>
                <a:lnTo>
                  <a:pt x="298871" y="59082"/>
                </a:lnTo>
                <a:lnTo>
                  <a:pt x="298267" y="62006"/>
                </a:lnTo>
                <a:lnTo>
                  <a:pt x="295818" y="65890"/>
                </a:lnTo>
                <a:lnTo>
                  <a:pt x="293997" y="66869"/>
                </a:lnTo>
                <a:lnTo>
                  <a:pt x="312371" y="66869"/>
                </a:lnTo>
                <a:lnTo>
                  <a:pt x="312371" y="46407"/>
                </a:lnTo>
                <a:close/>
              </a:path>
              <a:path w="988059" h="93979">
                <a:moveTo>
                  <a:pt x="299819" y="18698"/>
                </a:moveTo>
                <a:lnTo>
                  <a:pt x="285106" y="18698"/>
                </a:lnTo>
                <a:lnTo>
                  <a:pt x="279770" y="20120"/>
                </a:lnTo>
                <a:lnTo>
                  <a:pt x="273109" y="25779"/>
                </a:lnTo>
                <a:lnTo>
                  <a:pt x="271537" y="30055"/>
                </a:lnTo>
                <a:lnTo>
                  <a:pt x="271447" y="36517"/>
                </a:lnTo>
                <a:lnTo>
                  <a:pt x="285051" y="36517"/>
                </a:lnTo>
                <a:lnTo>
                  <a:pt x="285051" y="32763"/>
                </a:lnTo>
                <a:lnTo>
                  <a:pt x="285659" y="30822"/>
                </a:lnTo>
                <a:lnTo>
                  <a:pt x="288053" y="28324"/>
                </a:lnTo>
                <a:lnTo>
                  <a:pt x="289925" y="27705"/>
                </a:lnTo>
                <a:lnTo>
                  <a:pt x="311710" y="27705"/>
                </a:lnTo>
                <a:lnTo>
                  <a:pt x="310888" y="25192"/>
                </a:lnTo>
                <a:lnTo>
                  <a:pt x="304960" y="20001"/>
                </a:lnTo>
                <a:lnTo>
                  <a:pt x="299819" y="18698"/>
                </a:lnTo>
                <a:close/>
              </a:path>
              <a:path w="988059" h="93979">
                <a:moveTo>
                  <a:pt x="338922" y="29566"/>
                </a:moveTo>
                <a:lnTo>
                  <a:pt x="324888" y="29566"/>
                </a:lnTo>
                <a:lnTo>
                  <a:pt x="324888" y="68093"/>
                </a:lnTo>
                <a:lnTo>
                  <a:pt x="325763" y="71617"/>
                </a:lnTo>
                <a:lnTo>
                  <a:pt x="327531" y="73313"/>
                </a:lnTo>
                <a:lnTo>
                  <a:pt x="329277" y="75027"/>
                </a:lnTo>
                <a:lnTo>
                  <a:pt x="332527" y="75873"/>
                </a:lnTo>
                <a:lnTo>
                  <a:pt x="337921" y="75873"/>
                </a:lnTo>
                <a:lnTo>
                  <a:pt x="338832" y="75844"/>
                </a:lnTo>
                <a:lnTo>
                  <a:pt x="341100" y="75714"/>
                </a:lnTo>
                <a:lnTo>
                  <a:pt x="344707" y="75387"/>
                </a:lnTo>
                <a:lnTo>
                  <a:pt x="344707" y="65497"/>
                </a:lnTo>
                <a:lnTo>
                  <a:pt x="341563" y="65497"/>
                </a:lnTo>
                <a:lnTo>
                  <a:pt x="340437" y="65105"/>
                </a:lnTo>
                <a:lnTo>
                  <a:pt x="339224" y="63507"/>
                </a:lnTo>
                <a:lnTo>
                  <a:pt x="338922" y="61614"/>
                </a:lnTo>
                <a:lnTo>
                  <a:pt x="338922" y="29566"/>
                </a:lnTo>
                <a:close/>
              </a:path>
              <a:path w="988059" h="93979">
                <a:moveTo>
                  <a:pt x="344707" y="65448"/>
                </a:moveTo>
                <a:lnTo>
                  <a:pt x="343886" y="65497"/>
                </a:lnTo>
                <a:lnTo>
                  <a:pt x="344707" y="65497"/>
                </a:lnTo>
                <a:close/>
              </a:path>
              <a:path w="988059" h="93979">
                <a:moveTo>
                  <a:pt x="344707" y="20069"/>
                </a:moveTo>
                <a:lnTo>
                  <a:pt x="319424" y="20069"/>
                </a:lnTo>
                <a:lnTo>
                  <a:pt x="319424" y="29566"/>
                </a:lnTo>
                <a:lnTo>
                  <a:pt x="344707" y="29566"/>
                </a:lnTo>
                <a:lnTo>
                  <a:pt x="344707" y="20069"/>
                </a:lnTo>
                <a:close/>
              </a:path>
              <a:path w="988059" h="93979">
                <a:moveTo>
                  <a:pt x="338922" y="4992"/>
                </a:moveTo>
                <a:lnTo>
                  <a:pt x="324888" y="4992"/>
                </a:lnTo>
                <a:lnTo>
                  <a:pt x="324888" y="20069"/>
                </a:lnTo>
                <a:lnTo>
                  <a:pt x="338922" y="20069"/>
                </a:lnTo>
                <a:lnTo>
                  <a:pt x="338922" y="4992"/>
                </a:lnTo>
                <a:close/>
              </a:path>
              <a:path w="988059" h="93979">
                <a:moveTo>
                  <a:pt x="367098" y="1760"/>
                </a:moveTo>
                <a:lnTo>
                  <a:pt x="353170" y="1760"/>
                </a:lnTo>
                <a:lnTo>
                  <a:pt x="353170" y="13215"/>
                </a:lnTo>
                <a:lnTo>
                  <a:pt x="367098" y="13215"/>
                </a:lnTo>
                <a:lnTo>
                  <a:pt x="367098" y="1760"/>
                </a:lnTo>
                <a:close/>
              </a:path>
              <a:path w="988059" h="93979">
                <a:moveTo>
                  <a:pt x="367098" y="20069"/>
                </a:moveTo>
                <a:lnTo>
                  <a:pt x="353170" y="20069"/>
                </a:lnTo>
                <a:lnTo>
                  <a:pt x="353170" y="75387"/>
                </a:lnTo>
                <a:lnTo>
                  <a:pt x="367098" y="75387"/>
                </a:lnTo>
                <a:lnTo>
                  <a:pt x="367098" y="20069"/>
                </a:lnTo>
                <a:close/>
              </a:path>
              <a:path w="988059" h="93979">
                <a:moveTo>
                  <a:pt x="406645" y="18600"/>
                </a:moveTo>
                <a:lnTo>
                  <a:pt x="390772" y="18600"/>
                </a:lnTo>
                <a:lnTo>
                  <a:pt x="385254" y="20670"/>
                </a:lnTo>
                <a:lnTo>
                  <a:pt x="378971" y="28962"/>
                </a:lnTo>
                <a:lnTo>
                  <a:pt x="377398" y="36597"/>
                </a:lnTo>
                <a:lnTo>
                  <a:pt x="377398" y="58906"/>
                </a:lnTo>
                <a:lnTo>
                  <a:pt x="378971" y="66541"/>
                </a:lnTo>
                <a:lnTo>
                  <a:pt x="385254" y="74796"/>
                </a:lnTo>
                <a:lnTo>
                  <a:pt x="390772" y="76852"/>
                </a:lnTo>
                <a:lnTo>
                  <a:pt x="406645" y="76852"/>
                </a:lnTo>
                <a:lnTo>
                  <a:pt x="412182" y="74796"/>
                </a:lnTo>
                <a:lnTo>
                  <a:pt x="418066" y="67063"/>
                </a:lnTo>
                <a:lnTo>
                  <a:pt x="395913" y="67063"/>
                </a:lnTo>
                <a:lnTo>
                  <a:pt x="394094" y="66099"/>
                </a:lnTo>
                <a:lnTo>
                  <a:pt x="392220" y="62283"/>
                </a:lnTo>
                <a:lnTo>
                  <a:pt x="391827" y="57895"/>
                </a:lnTo>
                <a:lnTo>
                  <a:pt x="391784" y="36597"/>
                </a:lnTo>
                <a:lnTo>
                  <a:pt x="392256" y="32745"/>
                </a:lnTo>
                <a:lnTo>
                  <a:pt x="394235" y="29339"/>
                </a:lnTo>
                <a:lnTo>
                  <a:pt x="396057" y="28489"/>
                </a:lnTo>
                <a:lnTo>
                  <a:pt x="418105" y="28489"/>
                </a:lnTo>
                <a:lnTo>
                  <a:pt x="412182" y="20670"/>
                </a:lnTo>
                <a:lnTo>
                  <a:pt x="406645" y="18600"/>
                </a:lnTo>
                <a:close/>
              </a:path>
              <a:path w="988059" h="93979">
                <a:moveTo>
                  <a:pt x="418105" y="28489"/>
                </a:moveTo>
                <a:lnTo>
                  <a:pt x="401378" y="28489"/>
                </a:lnTo>
                <a:lnTo>
                  <a:pt x="403199" y="29419"/>
                </a:lnTo>
                <a:lnTo>
                  <a:pt x="405183" y="33155"/>
                </a:lnTo>
                <a:lnTo>
                  <a:pt x="405562" y="36597"/>
                </a:lnTo>
                <a:lnTo>
                  <a:pt x="405579" y="58906"/>
                </a:lnTo>
                <a:lnTo>
                  <a:pt x="405201" y="62560"/>
                </a:lnTo>
                <a:lnTo>
                  <a:pt x="404215" y="64353"/>
                </a:lnTo>
                <a:lnTo>
                  <a:pt x="403254" y="66168"/>
                </a:lnTo>
                <a:lnTo>
                  <a:pt x="401378" y="67063"/>
                </a:lnTo>
                <a:lnTo>
                  <a:pt x="418066" y="67063"/>
                </a:lnTo>
                <a:lnTo>
                  <a:pt x="418463" y="66541"/>
                </a:lnTo>
                <a:lnTo>
                  <a:pt x="420037" y="58906"/>
                </a:lnTo>
                <a:lnTo>
                  <a:pt x="420037" y="36597"/>
                </a:lnTo>
                <a:lnTo>
                  <a:pt x="418463" y="28962"/>
                </a:lnTo>
                <a:lnTo>
                  <a:pt x="418105" y="28489"/>
                </a:lnTo>
                <a:close/>
              </a:path>
              <a:path w="988059" h="93979">
                <a:moveTo>
                  <a:pt x="444139" y="20069"/>
                </a:moveTo>
                <a:lnTo>
                  <a:pt x="430429" y="20069"/>
                </a:lnTo>
                <a:lnTo>
                  <a:pt x="430429" y="75387"/>
                </a:lnTo>
                <a:lnTo>
                  <a:pt x="444463" y="75387"/>
                </a:lnTo>
                <a:lnTo>
                  <a:pt x="444463" y="36287"/>
                </a:lnTo>
                <a:lnTo>
                  <a:pt x="444963" y="33534"/>
                </a:lnTo>
                <a:lnTo>
                  <a:pt x="446979" y="30286"/>
                </a:lnTo>
                <a:lnTo>
                  <a:pt x="448656" y="29469"/>
                </a:lnTo>
                <a:lnTo>
                  <a:pt x="470390" y="29469"/>
                </a:lnTo>
                <a:lnTo>
                  <a:pt x="470390" y="27640"/>
                </a:lnTo>
                <a:lnTo>
                  <a:pt x="469700" y="25685"/>
                </a:lnTo>
                <a:lnTo>
                  <a:pt x="444139" y="25685"/>
                </a:lnTo>
                <a:lnTo>
                  <a:pt x="444139" y="20069"/>
                </a:lnTo>
                <a:close/>
              </a:path>
              <a:path w="988059" h="93979">
                <a:moveTo>
                  <a:pt x="470390" y="29469"/>
                </a:moveTo>
                <a:lnTo>
                  <a:pt x="453102" y="29469"/>
                </a:lnTo>
                <a:lnTo>
                  <a:pt x="454621" y="30120"/>
                </a:lnTo>
                <a:lnTo>
                  <a:pt x="456444" y="32763"/>
                </a:lnTo>
                <a:lnTo>
                  <a:pt x="456890" y="35063"/>
                </a:lnTo>
                <a:lnTo>
                  <a:pt x="456890" y="75387"/>
                </a:lnTo>
                <a:lnTo>
                  <a:pt x="470390" y="75387"/>
                </a:lnTo>
                <a:lnTo>
                  <a:pt x="470390" y="29469"/>
                </a:lnTo>
                <a:close/>
              </a:path>
              <a:path w="988059" h="93979">
                <a:moveTo>
                  <a:pt x="461195" y="18600"/>
                </a:moveTo>
                <a:lnTo>
                  <a:pt x="454085" y="18600"/>
                </a:lnTo>
                <a:lnTo>
                  <a:pt x="451658" y="19202"/>
                </a:lnTo>
                <a:lnTo>
                  <a:pt x="447408" y="21588"/>
                </a:lnTo>
                <a:lnTo>
                  <a:pt x="445607" y="23348"/>
                </a:lnTo>
                <a:lnTo>
                  <a:pt x="444139" y="25685"/>
                </a:lnTo>
                <a:lnTo>
                  <a:pt x="469700" y="25685"/>
                </a:lnTo>
                <a:lnTo>
                  <a:pt x="469226" y="24343"/>
                </a:lnTo>
                <a:lnTo>
                  <a:pt x="464550" y="19742"/>
                </a:lnTo>
                <a:lnTo>
                  <a:pt x="461195" y="18600"/>
                </a:lnTo>
                <a:close/>
              </a:path>
              <a:path w="988059" h="93979">
                <a:moveTo>
                  <a:pt x="547639" y="69594"/>
                </a:moveTo>
                <a:lnTo>
                  <a:pt x="522453" y="69594"/>
                </a:lnTo>
                <a:lnTo>
                  <a:pt x="523580" y="71974"/>
                </a:lnTo>
                <a:lnTo>
                  <a:pt x="525167" y="73789"/>
                </a:lnTo>
                <a:lnTo>
                  <a:pt x="529311" y="76236"/>
                </a:lnTo>
                <a:lnTo>
                  <a:pt x="531827" y="76852"/>
                </a:lnTo>
                <a:lnTo>
                  <a:pt x="540612" y="76852"/>
                </a:lnTo>
                <a:lnTo>
                  <a:pt x="544737" y="74731"/>
                </a:lnTo>
                <a:lnTo>
                  <a:pt x="547639" y="69594"/>
                </a:lnTo>
                <a:close/>
              </a:path>
              <a:path w="988059" h="93979">
                <a:moveTo>
                  <a:pt x="523184" y="1760"/>
                </a:moveTo>
                <a:lnTo>
                  <a:pt x="509151" y="1760"/>
                </a:lnTo>
                <a:lnTo>
                  <a:pt x="509151" y="75387"/>
                </a:lnTo>
                <a:lnTo>
                  <a:pt x="522453" y="75387"/>
                </a:lnTo>
                <a:lnTo>
                  <a:pt x="522453" y="69594"/>
                </a:lnTo>
                <a:lnTo>
                  <a:pt x="547639" y="69594"/>
                </a:lnTo>
                <a:lnTo>
                  <a:pt x="549512" y="66280"/>
                </a:lnTo>
                <a:lnTo>
                  <a:pt x="527237" y="66280"/>
                </a:lnTo>
                <a:lnTo>
                  <a:pt x="525348" y="65299"/>
                </a:lnTo>
                <a:lnTo>
                  <a:pt x="523278" y="61351"/>
                </a:lnTo>
                <a:lnTo>
                  <a:pt x="522777" y="56912"/>
                </a:lnTo>
                <a:lnTo>
                  <a:pt x="522900" y="39715"/>
                </a:lnTo>
                <a:lnTo>
                  <a:pt x="523278" y="35424"/>
                </a:lnTo>
                <a:lnTo>
                  <a:pt x="525348" y="30577"/>
                </a:lnTo>
                <a:lnTo>
                  <a:pt x="527237" y="29368"/>
                </a:lnTo>
                <a:lnTo>
                  <a:pt x="549589" y="29368"/>
                </a:lnTo>
                <a:lnTo>
                  <a:pt x="549558" y="29159"/>
                </a:lnTo>
                <a:lnTo>
                  <a:pt x="547146" y="24767"/>
                </a:lnTo>
                <a:lnTo>
                  <a:pt x="523184" y="24767"/>
                </a:lnTo>
                <a:lnTo>
                  <a:pt x="523184" y="1760"/>
                </a:lnTo>
                <a:close/>
              </a:path>
              <a:path w="988059" h="93979">
                <a:moveTo>
                  <a:pt x="549589" y="29368"/>
                </a:moveTo>
                <a:lnTo>
                  <a:pt x="532504" y="29368"/>
                </a:lnTo>
                <a:lnTo>
                  <a:pt x="534203" y="30416"/>
                </a:lnTo>
                <a:lnTo>
                  <a:pt x="536025" y="34574"/>
                </a:lnTo>
                <a:lnTo>
                  <a:pt x="536472" y="39715"/>
                </a:lnTo>
                <a:lnTo>
                  <a:pt x="536375" y="56912"/>
                </a:lnTo>
                <a:lnTo>
                  <a:pt x="536025" y="60860"/>
                </a:lnTo>
                <a:lnTo>
                  <a:pt x="534203" y="65203"/>
                </a:lnTo>
                <a:lnTo>
                  <a:pt x="532504" y="66280"/>
                </a:lnTo>
                <a:lnTo>
                  <a:pt x="549512" y="66280"/>
                </a:lnTo>
                <a:lnTo>
                  <a:pt x="550720" y="58759"/>
                </a:lnTo>
                <a:lnTo>
                  <a:pt x="550720" y="36842"/>
                </a:lnTo>
                <a:lnTo>
                  <a:pt x="549589" y="29368"/>
                </a:lnTo>
                <a:close/>
              </a:path>
              <a:path w="988059" h="93979">
                <a:moveTo>
                  <a:pt x="540863" y="18600"/>
                </a:moveTo>
                <a:lnTo>
                  <a:pt x="532202" y="18600"/>
                </a:lnTo>
                <a:lnTo>
                  <a:pt x="529812" y="19104"/>
                </a:lnTo>
                <a:lnTo>
                  <a:pt x="525938" y="21146"/>
                </a:lnTo>
                <a:lnTo>
                  <a:pt x="524365" y="22697"/>
                </a:lnTo>
                <a:lnTo>
                  <a:pt x="523184" y="24767"/>
                </a:lnTo>
                <a:lnTo>
                  <a:pt x="547146" y="24767"/>
                </a:lnTo>
                <a:lnTo>
                  <a:pt x="544917" y="20707"/>
                </a:lnTo>
                <a:lnTo>
                  <a:pt x="540863" y="18600"/>
                </a:lnTo>
                <a:close/>
              </a:path>
              <a:path w="988059" h="93979">
                <a:moveTo>
                  <a:pt x="564306" y="83952"/>
                </a:moveTo>
                <a:lnTo>
                  <a:pt x="564306" y="93513"/>
                </a:lnTo>
                <a:lnTo>
                  <a:pt x="566017" y="93729"/>
                </a:lnTo>
                <a:lnTo>
                  <a:pt x="567662" y="93859"/>
                </a:lnTo>
                <a:lnTo>
                  <a:pt x="568446" y="93891"/>
                </a:lnTo>
                <a:lnTo>
                  <a:pt x="574268" y="93891"/>
                </a:lnTo>
                <a:lnTo>
                  <a:pt x="577965" y="92991"/>
                </a:lnTo>
                <a:lnTo>
                  <a:pt x="582590" y="89387"/>
                </a:lnTo>
                <a:lnTo>
                  <a:pt x="584445" y="85863"/>
                </a:lnTo>
                <a:lnTo>
                  <a:pt x="584945" y="83999"/>
                </a:lnTo>
                <a:lnTo>
                  <a:pt x="565501" y="83999"/>
                </a:lnTo>
                <a:lnTo>
                  <a:pt x="564306" y="83952"/>
                </a:lnTo>
                <a:close/>
              </a:path>
              <a:path w="988059" h="93979">
                <a:moveTo>
                  <a:pt x="570945" y="20069"/>
                </a:moveTo>
                <a:lnTo>
                  <a:pt x="556163" y="20069"/>
                </a:lnTo>
                <a:lnTo>
                  <a:pt x="571680" y="77115"/>
                </a:lnTo>
                <a:lnTo>
                  <a:pt x="571859" y="77651"/>
                </a:lnTo>
                <a:lnTo>
                  <a:pt x="572198" y="79350"/>
                </a:lnTo>
                <a:lnTo>
                  <a:pt x="572249" y="81568"/>
                </a:lnTo>
                <a:lnTo>
                  <a:pt x="571802" y="82533"/>
                </a:lnTo>
                <a:lnTo>
                  <a:pt x="569984" y="83710"/>
                </a:lnTo>
                <a:lnTo>
                  <a:pt x="568537" y="83999"/>
                </a:lnTo>
                <a:lnTo>
                  <a:pt x="584945" y="83999"/>
                </a:lnTo>
                <a:lnTo>
                  <a:pt x="585856" y="80606"/>
                </a:lnTo>
                <a:lnTo>
                  <a:pt x="591215" y="59983"/>
                </a:lnTo>
                <a:lnTo>
                  <a:pt x="579304" y="59983"/>
                </a:lnTo>
                <a:lnTo>
                  <a:pt x="570945" y="20069"/>
                </a:lnTo>
                <a:close/>
              </a:path>
              <a:path w="988059" h="93979">
                <a:moveTo>
                  <a:pt x="601588" y="20069"/>
                </a:moveTo>
                <a:lnTo>
                  <a:pt x="587408" y="20069"/>
                </a:lnTo>
                <a:lnTo>
                  <a:pt x="579304" y="59983"/>
                </a:lnTo>
                <a:lnTo>
                  <a:pt x="591215" y="59983"/>
                </a:lnTo>
                <a:lnTo>
                  <a:pt x="601588" y="20069"/>
                </a:lnTo>
                <a:close/>
              </a:path>
              <a:path w="988059" h="93979">
                <a:moveTo>
                  <a:pt x="651278" y="1760"/>
                </a:moveTo>
                <a:lnTo>
                  <a:pt x="636281" y="1760"/>
                </a:lnTo>
                <a:lnTo>
                  <a:pt x="636281" y="61678"/>
                </a:lnTo>
                <a:lnTo>
                  <a:pt x="638175" y="68025"/>
                </a:lnTo>
                <a:lnTo>
                  <a:pt x="645742" y="75318"/>
                </a:lnTo>
                <a:lnTo>
                  <a:pt x="652226" y="77147"/>
                </a:lnTo>
                <a:lnTo>
                  <a:pt x="666313" y="77147"/>
                </a:lnTo>
                <a:lnTo>
                  <a:pt x="684964" y="65987"/>
                </a:lnTo>
                <a:lnTo>
                  <a:pt x="657759" y="65987"/>
                </a:lnTo>
                <a:lnTo>
                  <a:pt x="655067" y="64957"/>
                </a:lnTo>
                <a:lnTo>
                  <a:pt x="652049" y="60929"/>
                </a:lnTo>
                <a:lnTo>
                  <a:pt x="651370" y="57534"/>
                </a:lnTo>
                <a:lnTo>
                  <a:pt x="651278" y="1760"/>
                </a:lnTo>
                <a:close/>
              </a:path>
              <a:path w="988059" h="93979">
                <a:moveTo>
                  <a:pt x="686631" y="1760"/>
                </a:moveTo>
                <a:lnTo>
                  <a:pt x="671846" y="1760"/>
                </a:lnTo>
                <a:lnTo>
                  <a:pt x="671740" y="57534"/>
                </a:lnTo>
                <a:lnTo>
                  <a:pt x="671097" y="60879"/>
                </a:lnTo>
                <a:lnTo>
                  <a:pt x="668134" y="64957"/>
                </a:lnTo>
                <a:lnTo>
                  <a:pt x="665473" y="65987"/>
                </a:lnTo>
                <a:lnTo>
                  <a:pt x="684964" y="65987"/>
                </a:lnTo>
                <a:lnTo>
                  <a:pt x="685115" y="65692"/>
                </a:lnTo>
                <a:lnTo>
                  <a:pt x="686325" y="61141"/>
                </a:lnTo>
                <a:lnTo>
                  <a:pt x="686631" y="57534"/>
                </a:lnTo>
                <a:lnTo>
                  <a:pt x="686631" y="1760"/>
                </a:lnTo>
                <a:close/>
              </a:path>
              <a:path w="988059" h="93979">
                <a:moveTo>
                  <a:pt x="732628" y="1760"/>
                </a:moveTo>
                <a:lnTo>
                  <a:pt x="712504" y="1760"/>
                </a:lnTo>
                <a:lnTo>
                  <a:pt x="694364" y="75387"/>
                </a:lnTo>
                <a:lnTo>
                  <a:pt x="709682" y="75387"/>
                </a:lnTo>
                <a:lnTo>
                  <a:pt x="713555" y="56879"/>
                </a:lnTo>
                <a:lnTo>
                  <a:pt x="746327" y="56879"/>
                </a:lnTo>
                <a:lnTo>
                  <a:pt x="743577" y="45816"/>
                </a:lnTo>
                <a:lnTo>
                  <a:pt x="715896" y="45816"/>
                </a:lnTo>
                <a:lnTo>
                  <a:pt x="722235" y="14946"/>
                </a:lnTo>
                <a:lnTo>
                  <a:pt x="735905" y="14946"/>
                </a:lnTo>
                <a:lnTo>
                  <a:pt x="732628" y="1760"/>
                </a:lnTo>
                <a:close/>
              </a:path>
              <a:path w="988059" h="93979">
                <a:moveTo>
                  <a:pt x="746327" y="56879"/>
                </a:moveTo>
                <a:lnTo>
                  <a:pt x="730807" y="56879"/>
                </a:lnTo>
                <a:lnTo>
                  <a:pt x="734767" y="75387"/>
                </a:lnTo>
                <a:lnTo>
                  <a:pt x="750926" y="75387"/>
                </a:lnTo>
                <a:lnTo>
                  <a:pt x="746327" y="56879"/>
                </a:lnTo>
                <a:close/>
              </a:path>
              <a:path w="988059" h="93979">
                <a:moveTo>
                  <a:pt x="735905" y="14946"/>
                </a:moveTo>
                <a:lnTo>
                  <a:pt x="722235" y="14946"/>
                </a:lnTo>
                <a:lnTo>
                  <a:pt x="728661" y="45816"/>
                </a:lnTo>
                <a:lnTo>
                  <a:pt x="743577" y="45816"/>
                </a:lnTo>
                <a:lnTo>
                  <a:pt x="735905" y="14946"/>
                </a:lnTo>
                <a:close/>
              </a:path>
              <a:path w="988059" h="93979">
                <a:moveTo>
                  <a:pt x="772336" y="49538"/>
                </a:moveTo>
                <a:lnTo>
                  <a:pt x="757321" y="49538"/>
                </a:lnTo>
                <a:lnTo>
                  <a:pt x="757232" y="51302"/>
                </a:lnTo>
                <a:lnTo>
                  <a:pt x="757168" y="61890"/>
                </a:lnTo>
                <a:lnTo>
                  <a:pt x="759106" y="67600"/>
                </a:lnTo>
                <a:lnTo>
                  <a:pt x="767016" y="75239"/>
                </a:lnTo>
                <a:lnTo>
                  <a:pt x="773031" y="77147"/>
                </a:lnTo>
                <a:lnTo>
                  <a:pt x="788885" y="77147"/>
                </a:lnTo>
                <a:lnTo>
                  <a:pt x="794868" y="75336"/>
                </a:lnTo>
                <a:lnTo>
                  <a:pt x="803243" y="68075"/>
                </a:lnTo>
                <a:lnTo>
                  <a:pt x="804085" y="65987"/>
                </a:lnTo>
                <a:lnTo>
                  <a:pt x="777567" y="65987"/>
                </a:lnTo>
                <a:lnTo>
                  <a:pt x="775425" y="65170"/>
                </a:lnTo>
                <a:lnTo>
                  <a:pt x="772962" y="61890"/>
                </a:lnTo>
                <a:lnTo>
                  <a:pt x="772336" y="58790"/>
                </a:lnTo>
                <a:lnTo>
                  <a:pt x="772336" y="49538"/>
                </a:lnTo>
                <a:close/>
              </a:path>
              <a:path w="988059" h="93979">
                <a:moveTo>
                  <a:pt x="788173" y="0"/>
                </a:moveTo>
                <a:lnTo>
                  <a:pt x="773657" y="0"/>
                </a:lnTo>
                <a:lnTo>
                  <a:pt x="768121" y="1746"/>
                </a:lnTo>
                <a:lnTo>
                  <a:pt x="760086" y="8761"/>
                </a:lnTo>
                <a:lnTo>
                  <a:pt x="758088" y="13608"/>
                </a:lnTo>
                <a:lnTo>
                  <a:pt x="758177" y="24278"/>
                </a:lnTo>
                <a:lnTo>
                  <a:pt x="758981" y="27381"/>
                </a:lnTo>
                <a:lnTo>
                  <a:pt x="762588" y="32863"/>
                </a:lnTo>
                <a:lnTo>
                  <a:pt x="766799" y="36338"/>
                </a:lnTo>
                <a:lnTo>
                  <a:pt x="773441" y="40546"/>
                </a:lnTo>
                <a:lnTo>
                  <a:pt x="784957" y="48006"/>
                </a:lnTo>
                <a:lnTo>
                  <a:pt x="787459" y="50043"/>
                </a:lnTo>
                <a:lnTo>
                  <a:pt x="789760" y="53193"/>
                </a:lnTo>
                <a:lnTo>
                  <a:pt x="790333" y="55087"/>
                </a:lnTo>
                <a:lnTo>
                  <a:pt x="790333" y="60144"/>
                </a:lnTo>
                <a:lnTo>
                  <a:pt x="789512" y="62316"/>
                </a:lnTo>
                <a:lnTo>
                  <a:pt x="786189" y="65253"/>
                </a:lnTo>
                <a:lnTo>
                  <a:pt x="783780" y="65987"/>
                </a:lnTo>
                <a:lnTo>
                  <a:pt x="804085" y="65987"/>
                </a:lnTo>
                <a:lnTo>
                  <a:pt x="805331" y="62903"/>
                </a:lnTo>
                <a:lnTo>
                  <a:pt x="805331" y="51302"/>
                </a:lnTo>
                <a:lnTo>
                  <a:pt x="804279" y="47271"/>
                </a:lnTo>
                <a:lnTo>
                  <a:pt x="800100" y="40924"/>
                </a:lnTo>
                <a:lnTo>
                  <a:pt x="796118" y="37562"/>
                </a:lnTo>
                <a:lnTo>
                  <a:pt x="790224" y="33987"/>
                </a:lnTo>
                <a:lnTo>
                  <a:pt x="781959" y="28864"/>
                </a:lnTo>
                <a:lnTo>
                  <a:pt x="781798" y="28785"/>
                </a:lnTo>
                <a:lnTo>
                  <a:pt x="775641" y="25012"/>
                </a:lnTo>
                <a:lnTo>
                  <a:pt x="772548" y="21588"/>
                </a:lnTo>
                <a:lnTo>
                  <a:pt x="772548" y="16184"/>
                </a:lnTo>
                <a:lnTo>
                  <a:pt x="773247" y="14392"/>
                </a:lnTo>
                <a:lnTo>
                  <a:pt x="775994" y="11814"/>
                </a:lnTo>
                <a:lnTo>
                  <a:pt x="777873" y="11159"/>
                </a:lnTo>
                <a:lnTo>
                  <a:pt x="802532" y="11159"/>
                </a:lnTo>
                <a:lnTo>
                  <a:pt x="801850" y="9316"/>
                </a:lnTo>
                <a:lnTo>
                  <a:pt x="793885" y="1858"/>
                </a:lnTo>
                <a:lnTo>
                  <a:pt x="788173" y="0"/>
                </a:lnTo>
                <a:close/>
              </a:path>
              <a:path w="988059" h="93979">
                <a:moveTo>
                  <a:pt x="802532" y="11159"/>
                </a:moveTo>
                <a:lnTo>
                  <a:pt x="783546" y="11159"/>
                </a:lnTo>
                <a:lnTo>
                  <a:pt x="785905" y="12024"/>
                </a:lnTo>
                <a:lnTo>
                  <a:pt x="788760" y="15468"/>
                </a:lnTo>
                <a:lnTo>
                  <a:pt x="789476" y="18323"/>
                </a:lnTo>
                <a:lnTo>
                  <a:pt x="789476" y="24278"/>
                </a:lnTo>
                <a:lnTo>
                  <a:pt x="803724" y="24278"/>
                </a:lnTo>
                <a:lnTo>
                  <a:pt x="803729" y="14392"/>
                </a:lnTo>
                <a:lnTo>
                  <a:pt x="802532" y="11159"/>
                </a:lnTo>
                <a:close/>
              </a:path>
              <a:path w="988059" h="93979">
                <a:moveTo>
                  <a:pt x="852519" y="1760"/>
                </a:moveTo>
                <a:lnTo>
                  <a:pt x="817524" y="1760"/>
                </a:lnTo>
                <a:lnTo>
                  <a:pt x="817524" y="75387"/>
                </a:lnTo>
                <a:lnTo>
                  <a:pt x="831984" y="75387"/>
                </a:lnTo>
                <a:lnTo>
                  <a:pt x="831984" y="43077"/>
                </a:lnTo>
                <a:lnTo>
                  <a:pt x="865915" y="43077"/>
                </a:lnTo>
                <a:lnTo>
                  <a:pt x="863093" y="38915"/>
                </a:lnTo>
                <a:lnTo>
                  <a:pt x="855968" y="37205"/>
                </a:lnTo>
                <a:lnTo>
                  <a:pt x="859697" y="36713"/>
                </a:lnTo>
                <a:lnTo>
                  <a:pt x="862534" y="35096"/>
                </a:lnTo>
                <a:lnTo>
                  <a:pt x="864070" y="32893"/>
                </a:lnTo>
                <a:lnTo>
                  <a:pt x="831984" y="32893"/>
                </a:lnTo>
                <a:lnTo>
                  <a:pt x="831984" y="12042"/>
                </a:lnTo>
                <a:lnTo>
                  <a:pt x="866551" y="12042"/>
                </a:lnTo>
                <a:lnTo>
                  <a:pt x="865554" y="9298"/>
                </a:lnTo>
                <a:lnTo>
                  <a:pt x="858394" y="3261"/>
                </a:lnTo>
                <a:lnTo>
                  <a:pt x="852519" y="1760"/>
                </a:lnTo>
                <a:close/>
              </a:path>
              <a:path w="988059" h="93979">
                <a:moveTo>
                  <a:pt x="865915" y="43077"/>
                </a:moveTo>
                <a:lnTo>
                  <a:pt x="843220" y="43077"/>
                </a:lnTo>
                <a:lnTo>
                  <a:pt x="847270" y="43877"/>
                </a:lnTo>
                <a:lnTo>
                  <a:pt x="851234" y="47058"/>
                </a:lnTo>
                <a:lnTo>
                  <a:pt x="852234" y="49996"/>
                </a:lnTo>
                <a:lnTo>
                  <a:pt x="852234" y="56210"/>
                </a:lnTo>
                <a:lnTo>
                  <a:pt x="852531" y="67161"/>
                </a:lnTo>
                <a:lnTo>
                  <a:pt x="852669" y="69378"/>
                </a:lnTo>
                <a:lnTo>
                  <a:pt x="853081" y="72726"/>
                </a:lnTo>
                <a:lnTo>
                  <a:pt x="853405" y="74178"/>
                </a:lnTo>
                <a:lnTo>
                  <a:pt x="853804" y="75387"/>
                </a:lnTo>
                <a:lnTo>
                  <a:pt x="871625" y="75387"/>
                </a:lnTo>
                <a:lnTo>
                  <a:pt x="870280" y="74145"/>
                </a:lnTo>
                <a:lnTo>
                  <a:pt x="869312" y="72694"/>
                </a:lnTo>
                <a:lnTo>
                  <a:pt x="866821" y="44413"/>
                </a:lnTo>
                <a:lnTo>
                  <a:pt x="865915" y="43077"/>
                </a:lnTo>
                <a:close/>
              </a:path>
              <a:path w="988059" h="93979">
                <a:moveTo>
                  <a:pt x="866551" y="12042"/>
                </a:moveTo>
                <a:lnTo>
                  <a:pt x="844254" y="12042"/>
                </a:lnTo>
                <a:lnTo>
                  <a:pt x="847609" y="12776"/>
                </a:lnTo>
                <a:lnTo>
                  <a:pt x="851306" y="15713"/>
                </a:lnTo>
                <a:lnTo>
                  <a:pt x="852234" y="18274"/>
                </a:lnTo>
                <a:lnTo>
                  <a:pt x="852234" y="26060"/>
                </a:lnTo>
                <a:lnTo>
                  <a:pt x="851396" y="28915"/>
                </a:lnTo>
                <a:lnTo>
                  <a:pt x="848001" y="32094"/>
                </a:lnTo>
                <a:lnTo>
                  <a:pt x="844984" y="32893"/>
                </a:lnTo>
                <a:lnTo>
                  <a:pt x="864070" y="32893"/>
                </a:lnTo>
                <a:lnTo>
                  <a:pt x="866376" y="29584"/>
                </a:lnTo>
                <a:lnTo>
                  <a:pt x="867277" y="26060"/>
                </a:lnTo>
                <a:lnTo>
                  <a:pt x="867340" y="14212"/>
                </a:lnTo>
                <a:lnTo>
                  <a:pt x="866551" y="12042"/>
                </a:lnTo>
                <a:close/>
              </a:path>
              <a:path w="988059" h="93979">
                <a:moveTo>
                  <a:pt x="914349" y="1760"/>
                </a:moveTo>
                <a:lnTo>
                  <a:pt x="879356" y="1760"/>
                </a:lnTo>
                <a:lnTo>
                  <a:pt x="879356" y="75387"/>
                </a:lnTo>
                <a:lnTo>
                  <a:pt x="893814" y="75387"/>
                </a:lnTo>
                <a:lnTo>
                  <a:pt x="893814" y="43077"/>
                </a:lnTo>
                <a:lnTo>
                  <a:pt x="927745" y="43077"/>
                </a:lnTo>
                <a:lnTo>
                  <a:pt x="924923" y="38915"/>
                </a:lnTo>
                <a:lnTo>
                  <a:pt x="917798" y="37205"/>
                </a:lnTo>
                <a:lnTo>
                  <a:pt x="921531" y="36713"/>
                </a:lnTo>
                <a:lnTo>
                  <a:pt x="924364" y="35096"/>
                </a:lnTo>
                <a:lnTo>
                  <a:pt x="925900" y="32893"/>
                </a:lnTo>
                <a:lnTo>
                  <a:pt x="893814" y="32893"/>
                </a:lnTo>
                <a:lnTo>
                  <a:pt x="893814" y="12042"/>
                </a:lnTo>
                <a:lnTo>
                  <a:pt x="928381" y="12042"/>
                </a:lnTo>
                <a:lnTo>
                  <a:pt x="927384" y="9298"/>
                </a:lnTo>
                <a:lnTo>
                  <a:pt x="920224" y="3261"/>
                </a:lnTo>
                <a:lnTo>
                  <a:pt x="914349" y="1760"/>
                </a:lnTo>
                <a:close/>
              </a:path>
              <a:path w="988059" h="93979">
                <a:moveTo>
                  <a:pt x="927745" y="43077"/>
                </a:moveTo>
                <a:lnTo>
                  <a:pt x="905050" y="43077"/>
                </a:lnTo>
                <a:lnTo>
                  <a:pt x="909100" y="43877"/>
                </a:lnTo>
                <a:lnTo>
                  <a:pt x="913067" y="47058"/>
                </a:lnTo>
                <a:lnTo>
                  <a:pt x="914064" y="49996"/>
                </a:lnTo>
                <a:lnTo>
                  <a:pt x="914064" y="56210"/>
                </a:lnTo>
                <a:lnTo>
                  <a:pt x="914361" y="67161"/>
                </a:lnTo>
                <a:lnTo>
                  <a:pt x="914499" y="69378"/>
                </a:lnTo>
                <a:lnTo>
                  <a:pt x="914911" y="72726"/>
                </a:lnTo>
                <a:lnTo>
                  <a:pt x="915235" y="74178"/>
                </a:lnTo>
                <a:lnTo>
                  <a:pt x="915634" y="75387"/>
                </a:lnTo>
                <a:lnTo>
                  <a:pt x="933455" y="75387"/>
                </a:lnTo>
                <a:lnTo>
                  <a:pt x="932110" y="74145"/>
                </a:lnTo>
                <a:lnTo>
                  <a:pt x="931141" y="72694"/>
                </a:lnTo>
                <a:lnTo>
                  <a:pt x="928651" y="44413"/>
                </a:lnTo>
                <a:lnTo>
                  <a:pt x="927745" y="43077"/>
                </a:lnTo>
                <a:close/>
              </a:path>
              <a:path w="988059" h="93979">
                <a:moveTo>
                  <a:pt x="928381" y="12042"/>
                </a:moveTo>
                <a:lnTo>
                  <a:pt x="906084" y="12042"/>
                </a:lnTo>
                <a:lnTo>
                  <a:pt x="909439" y="12776"/>
                </a:lnTo>
                <a:lnTo>
                  <a:pt x="913136" y="15713"/>
                </a:lnTo>
                <a:lnTo>
                  <a:pt x="914064" y="18274"/>
                </a:lnTo>
                <a:lnTo>
                  <a:pt x="914064" y="26060"/>
                </a:lnTo>
                <a:lnTo>
                  <a:pt x="913226" y="28915"/>
                </a:lnTo>
                <a:lnTo>
                  <a:pt x="909831" y="32094"/>
                </a:lnTo>
                <a:lnTo>
                  <a:pt x="906818" y="32893"/>
                </a:lnTo>
                <a:lnTo>
                  <a:pt x="925900" y="32893"/>
                </a:lnTo>
                <a:lnTo>
                  <a:pt x="928206" y="29584"/>
                </a:lnTo>
                <a:lnTo>
                  <a:pt x="929107" y="26060"/>
                </a:lnTo>
                <a:lnTo>
                  <a:pt x="929170" y="14212"/>
                </a:lnTo>
                <a:lnTo>
                  <a:pt x="928381" y="12042"/>
                </a:lnTo>
                <a:close/>
              </a:path>
              <a:path w="988059" h="93979">
                <a:moveTo>
                  <a:pt x="972183" y="0"/>
                </a:moveTo>
                <a:lnTo>
                  <a:pt x="959025" y="0"/>
                </a:lnTo>
                <a:lnTo>
                  <a:pt x="954932" y="748"/>
                </a:lnTo>
                <a:lnTo>
                  <a:pt x="939577" y="30120"/>
                </a:lnTo>
                <a:lnTo>
                  <a:pt x="939602" y="49146"/>
                </a:lnTo>
                <a:lnTo>
                  <a:pt x="940132" y="56573"/>
                </a:lnTo>
                <a:lnTo>
                  <a:pt x="942364" y="65497"/>
                </a:lnTo>
                <a:lnTo>
                  <a:pt x="944294" y="69004"/>
                </a:lnTo>
                <a:lnTo>
                  <a:pt x="947008" y="71549"/>
                </a:lnTo>
                <a:lnTo>
                  <a:pt x="948988" y="73461"/>
                </a:lnTo>
                <a:lnTo>
                  <a:pt x="951360" y="74879"/>
                </a:lnTo>
                <a:lnTo>
                  <a:pt x="956862" y="76690"/>
                </a:lnTo>
                <a:lnTo>
                  <a:pt x="960166" y="77147"/>
                </a:lnTo>
                <a:lnTo>
                  <a:pt x="972089" y="77147"/>
                </a:lnTo>
                <a:lnTo>
                  <a:pt x="978090" y="75092"/>
                </a:lnTo>
                <a:lnTo>
                  <a:pt x="985927" y="66833"/>
                </a:lnTo>
                <a:lnTo>
                  <a:pt x="986191" y="65987"/>
                </a:lnTo>
                <a:lnTo>
                  <a:pt x="960630" y="65987"/>
                </a:lnTo>
                <a:lnTo>
                  <a:pt x="958183" y="64551"/>
                </a:lnTo>
                <a:lnTo>
                  <a:pt x="955648" y="58823"/>
                </a:lnTo>
                <a:lnTo>
                  <a:pt x="955080" y="51659"/>
                </a:lnTo>
                <a:lnTo>
                  <a:pt x="955107" y="24098"/>
                </a:lnTo>
                <a:lnTo>
                  <a:pt x="955666" y="17736"/>
                </a:lnTo>
                <a:lnTo>
                  <a:pt x="958273" y="12318"/>
                </a:lnTo>
                <a:lnTo>
                  <a:pt x="960716" y="10965"/>
                </a:lnTo>
                <a:lnTo>
                  <a:pt x="985930" y="10965"/>
                </a:lnTo>
                <a:lnTo>
                  <a:pt x="985558" y="9723"/>
                </a:lnTo>
                <a:lnTo>
                  <a:pt x="978127" y="1940"/>
                </a:lnTo>
                <a:lnTo>
                  <a:pt x="972183" y="0"/>
                </a:lnTo>
                <a:close/>
              </a:path>
              <a:path w="988059" h="93979">
                <a:moveTo>
                  <a:pt x="987789" y="49146"/>
                </a:moveTo>
                <a:lnTo>
                  <a:pt x="973216" y="49146"/>
                </a:lnTo>
                <a:lnTo>
                  <a:pt x="973158" y="56573"/>
                </a:lnTo>
                <a:lnTo>
                  <a:pt x="972554" y="60375"/>
                </a:lnTo>
                <a:lnTo>
                  <a:pt x="969893" y="64861"/>
                </a:lnTo>
                <a:lnTo>
                  <a:pt x="967557" y="65987"/>
                </a:lnTo>
                <a:lnTo>
                  <a:pt x="986191" y="65987"/>
                </a:lnTo>
                <a:lnTo>
                  <a:pt x="987893" y="60523"/>
                </a:lnTo>
                <a:lnTo>
                  <a:pt x="987789" y="49146"/>
                </a:lnTo>
                <a:close/>
              </a:path>
              <a:path w="988059" h="93979">
                <a:moveTo>
                  <a:pt x="985930" y="10965"/>
                </a:moveTo>
                <a:lnTo>
                  <a:pt x="967215" y="10965"/>
                </a:lnTo>
                <a:lnTo>
                  <a:pt x="969360" y="11944"/>
                </a:lnTo>
                <a:lnTo>
                  <a:pt x="972183" y="15861"/>
                </a:lnTo>
                <a:lnTo>
                  <a:pt x="972896" y="18827"/>
                </a:lnTo>
                <a:lnTo>
                  <a:pt x="972896" y="24573"/>
                </a:lnTo>
                <a:lnTo>
                  <a:pt x="987465" y="24573"/>
                </a:lnTo>
                <a:lnTo>
                  <a:pt x="987396" y="15861"/>
                </a:lnTo>
                <a:lnTo>
                  <a:pt x="985930" y="10965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 txBox="1"/>
          <p:nvPr/>
        </p:nvSpPr>
        <p:spPr>
          <a:xfrm>
            <a:off x="5836799" y="6097235"/>
            <a:ext cx="1440180" cy="1435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0"/>
              </a:spcBef>
            </a:pPr>
            <a:r>
              <a:rPr sz="750" spc="-20" dirty="0">
                <a:solidFill>
                  <a:srgbClr val="231F20"/>
                </a:solidFill>
                <a:latin typeface="Arial"/>
                <a:cs typeface="Arial"/>
              </a:rPr>
              <a:t>Recommended/Not</a:t>
            </a:r>
            <a:r>
              <a:rPr sz="75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pc="-25" dirty="0">
                <a:solidFill>
                  <a:srgbClr val="231F20"/>
                </a:solidFill>
                <a:latin typeface="Arial"/>
                <a:cs typeface="Arial"/>
              </a:rPr>
              <a:t>Recommended</a:t>
            </a:r>
            <a:endParaRPr sz="750">
              <a:latin typeface="Arial"/>
              <a:cs typeface="Arial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5836795" y="6556923"/>
            <a:ext cx="1038860" cy="1435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0"/>
              </a:spcBef>
            </a:pPr>
            <a:r>
              <a:rPr sz="750" spc="-25" dirty="0">
                <a:solidFill>
                  <a:srgbClr val="231F20"/>
                </a:solidFill>
                <a:latin typeface="Arial"/>
                <a:cs typeface="Arial"/>
              </a:rPr>
              <a:t>Signature </a:t>
            </a: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sz="750" spc="-25" dirty="0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pc="-20" dirty="0">
                <a:solidFill>
                  <a:srgbClr val="231F20"/>
                </a:solidFill>
                <a:latin typeface="Arial"/>
                <a:cs typeface="Arial"/>
              </a:rPr>
              <a:t>Collector</a:t>
            </a:r>
            <a:endParaRPr sz="750">
              <a:latin typeface="Arial"/>
              <a:cs typeface="Arial"/>
            </a:endParaRPr>
          </a:p>
        </p:txBody>
      </p:sp>
      <p:sp>
        <p:nvSpPr>
          <p:cNvPr id="73" name="object 73"/>
          <p:cNvSpPr/>
          <p:nvPr/>
        </p:nvSpPr>
        <p:spPr>
          <a:xfrm>
            <a:off x="5836852" y="5912386"/>
            <a:ext cx="980440" cy="0"/>
          </a:xfrm>
          <a:custGeom>
            <a:avLst/>
            <a:gdLst/>
            <a:ahLst/>
            <a:cxnLst/>
            <a:rect l="l" t="t" r="r" b="b"/>
            <a:pathLst>
              <a:path w="980440">
                <a:moveTo>
                  <a:pt x="0" y="0"/>
                </a:moveTo>
                <a:lnTo>
                  <a:pt x="980340" y="0"/>
                </a:lnTo>
              </a:path>
            </a:pathLst>
          </a:custGeom>
          <a:ln w="4453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 txBox="1"/>
          <p:nvPr/>
        </p:nvSpPr>
        <p:spPr>
          <a:xfrm>
            <a:off x="6049638" y="1211358"/>
            <a:ext cx="3460750" cy="1435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750" b="1" spc="-40" dirty="0">
                <a:solidFill>
                  <a:srgbClr val="231F20"/>
                </a:solidFill>
                <a:latin typeface="Arial"/>
                <a:cs typeface="Arial"/>
              </a:rPr>
              <a:t>Observations </a:t>
            </a:r>
            <a:r>
              <a:rPr sz="750" b="1" spc="-50" dirty="0">
                <a:solidFill>
                  <a:srgbClr val="231F20"/>
                </a:solidFill>
                <a:latin typeface="Arial"/>
                <a:cs typeface="Arial"/>
              </a:rPr>
              <a:t>by </a:t>
            </a:r>
            <a:r>
              <a:rPr sz="750" b="1" spc="-35" dirty="0">
                <a:solidFill>
                  <a:srgbClr val="231F20"/>
                </a:solidFill>
                <a:latin typeface="Arial"/>
                <a:cs typeface="Arial"/>
              </a:rPr>
              <a:t>Commissioner/ </a:t>
            </a:r>
            <a:r>
              <a:rPr sz="750" b="1" spc="-50" dirty="0">
                <a:solidFill>
                  <a:srgbClr val="231F20"/>
                </a:solidFill>
                <a:latin typeface="Arial"/>
                <a:cs typeface="Arial"/>
              </a:rPr>
              <a:t>E.O. </a:t>
            </a:r>
            <a:r>
              <a:rPr sz="750" b="1" spc="-40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sz="750" b="1" spc="-25" dirty="0">
                <a:solidFill>
                  <a:srgbClr val="231F20"/>
                </a:solidFill>
                <a:latin typeface="Arial"/>
                <a:cs typeface="Arial"/>
              </a:rPr>
              <a:t>Municipal Corporation/Municipality/</a:t>
            </a:r>
            <a:r>
              <a:rPr sz="750" b="1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b="1" spc="-60" dirty="0">
                <a:solidFill>
                  <a:srgbClr val="231F20"/>
                </a:solidFill>
                <a:latin typeface="Arial"/>
                <a:cs typeface="Arial"/>
              </a:rPr>
              <a:t>NAC:</a:t>
            </a:r>
            <a:endParaRPr sz="750">
              <a:latin typeface="Arial"/>
              <a:cs typeface="Arial"/>
            </a:endParaRPr>
          </a:p>
        </p:txBody>
      </p:sp>
      <p:graphicFrame>
        <p:nvGraphicFramePr>
          <p:cNvPr id="75" name="object 75"/>
          <p:cNvGraphicFramePr>
            <a:graphicFrameLocks noGrp="1"/>
          </p:cNvGraphicFramePr>
          <p:nvPr/>
        </p:nvGraphicFramePr>
        <p:xfrm>
          <a:off x="5403018" y="1407047"/>
          <a:ext cx="4628514" cy="168942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29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4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57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5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41237">
                <a:tc>
                  <a:txBody>
                    <a:bodyPr/>
                    <a:lstStyle/>
                    <a:p>
                      <a:pPr marR="317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750" b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Sl.</a:t>
                      </a:r>
                      <a:r>
                        <a:rPr sz="750" b="1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50" b="1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No.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27940" marB="0">
                    <a:lnL w="6350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6350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750" b="1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Infrastructure</a:t>
                      </a:r>
                      <a:r>
                        <a:rPr sz="75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50" b="1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facilities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2794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6350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0975" marR="211454">
                        <a:lnSpc>
                          <a:spcPct val="103200"/>
                        </a:lnSpc>
                        <a:spcBef>
                          <a:spcPts val="250"/>
                        </a:spcBef>
                      </a:pPr>
                      <a:r>
                        <a:rPr sz="750" b="1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Before Upgradation  based </a:t>
                      </a:r>
                      <a:r>
                        <a:rPr sz="750" b="1" spc="-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on </a:t>
                      </a:r>
                      <a:r>
                        <a:rPr sz="750" b="1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I-GAP in </a:t>
                      </a:r>
                      <a:r>
                        <a:rPr sz="750" b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%  </a:t>
                      </a:r>
                      <a:r>
                        <a:rPr sz="75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(refer </a:t>
                      </a:r>
                      <a:r>
                        <a:rPr sz="750" b="1" spc="-4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Annexure</a:t>
                      </a:r>
                      <a:r>
                        <a:rPr sz="75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50" b="1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3)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3175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6350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781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750" b="1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After</a:t>
                      </a:r>
                      <a:r>
                        <a:rPr sz="75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50" b="1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upgradation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2794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6350">
                      <a:solidFill>
                        <a:srgbClr val="2E6EB7"/>
                      </a:solidFill>
                      <a:prstDash val="solid"/>
                    </a:lnR>
                    <a:lnT w="6350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9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75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a.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46990" marB="0">
                    <a:lnL w="6350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6839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75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Water</a:t>
                      </a:r>
                      <a:r>
                        <a:rPr sz="75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5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Supply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4699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6350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682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75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b.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6350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6839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75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Pucca</a:t>
                      </a:r>
                      <a:r>
                        <a:rPr sz="75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5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Roads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6350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706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75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c.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6350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6839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75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Pucca </a:t>
                      </a:r>
                      <a:r>
                        <a:rPr sz="75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Storm </a:t>
                      </a:r>
                      <a:r>
                        <a:rPr sz="75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Water</a:t>
                      </a:r>
                      <a:r>
                        <a:rPr sz="750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5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Drainage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6350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620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75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d.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68580" marB="0">
                    <a:lnL w="6350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6839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75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Street</a:t>
                      </a:r>
                      <a:r>
                        <a:rPr sz="75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5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lights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6858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6350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94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75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e.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37465" marB="0">
                    <a:lnL w="6350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6839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75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Access </a:t>
                      </a:r>
                      <a:r>
                        <a:rPr sz="75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 </a:t>
                      </a:r>
                      <a:r>
                        <a:rPr sz="75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Toilets</a:t>
                      </a:r>
                      <a:r>
                        <a:rPr sz="750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5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facilities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37465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6350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8660">
                <a:tc>
                  <a:txBody>
                    <a:bodyPr/>
                    <a:lstStyle/>
                    <a:p>
                      <a:pPr marR="23495"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75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f.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53340" marB="0">
                    <a:lnL w="6350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6350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6839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75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In-house</a:t>
                      </a:r>
                      <a:r>
                        <a:rPr sz="75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5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electricity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5334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6350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6350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6350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6350">
                      <a:solidFill>
                        <a:srgbClr val="2E6EB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6" name="object 76"/>
          <p:cNvSpPr/>
          <p:nvPr/>
        </p:nvSpPr>
        <p:spPr>
          <a:xfrm>
            <a:off x="9864647" y="7006521"/>
            <a:ext cx="325120" cy="274320"/>
          </a:xfrm>
          <a:custGeom>
            <a:avLst/>
            <a:gdLst/>
            <a:ahLst/>
            <a:cxnLst/>
            <a:rect l="l" t="t" r="r" b="b"/>
            <a:pathLst>
              <a:path w="325120" h="274320">
                <a:moveTo>
                  <a:pt x="0" y="0"/>
                </a:moveTo>
                <a:lnTo>
                  <a:pt x="324670" y="0"/>
                </a:lnTo>
                <a:lnTo>
                  <a:pt x="324670" y="273723"/>
                </a:lnTo>
                <a:lnTo>
                  <a:pt x="0" y="273723"/>
                </a:lnTo>
                <a:lnTo>
                  <a:pt x="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 txBox="1"/>
          <p:nvPr/>
        </p:nvSpPr>
        <p:spPr>
          <a:xfrm>
            <a:off x="9864647" y="7006521"/>
            <a:ext cx="325120" cy="182245"/>
          </a:xfrm>
          <a:prstGeom prst="rect">
            <a:avLst/>
          </a:prstGeom>
          <a:solidFill>
            <a:srgbClr val="5698D2"/>
          </a:solidFill>
        </p:spPr>
        <p:txBody>
          <a:bodyPr vert="horz" wrap="square" lIns="0" tIns="31750" rIns="0" bIns="0" rtlCol="0">
            <a:spAutoFit/>
          </a:bodyPr>
          <a:lstStyle/>
          <a:p>
            <a:pPr marL="99060">
              <a:lnSpc>
                <a:spcPts val="1180"/>
              </a:lnSpc>
              <a:spcBef>
                <a:spcPts val="250"/>
              </a:spcBef>
            </a:pPr>
            <a:r>
              <a:rPr sz="1100" spc="-65" dirty="0">
                <a:solidFill>
                  <a:srgbClr val="FFFFFF"/>
                </a:solidFill>
                <a:latin typeface="Arial"/>
                <a:cs typeface="Arial"/>
              </a:rPr>
              <a:t>13</a:t>
            </a:r>
            <a:endParaRPr sz="1100">
              <a:latin typeface="Arial"/>
              <a:cs typeface="Arial"/>
            </a:endParaRPr>
          </a:p>
        </p:txBody>
      </p:sp>
      <p:sp>
        <p:nvSpPr>
          <p:cNvPr id="78" name="object 78"/>
          <p:cNvSpPr/>
          <p:nvPr/>
        </p:nvSpPr>
        <p:spPr>
          <a:xfrm>
            <a:off x="9864647" y="7252739"/>
            <a:ext cx="325120" cy="27940"/>
          </a:xfrm>
          <a:custGeom>
            <a:avLst/>
            <a:gdLst/>
            <a:ahLst/>
            <a:cxnLst/>
            <a:rect l="l" t="t" r="r" b="b"/>
            <a:pathLst>
              <a:path w="325120" h="27940">
                <a:moveTo>
                  <a:pt x="0" y="27504"/>
                </a:moveTo>
                <a:lnTo>
                  <a:pt x="324670" y="27504"/>
                </a:lnTo>
                <a:lnTo>
                  <a:pt x="324670" y="0"/>
                </a:lnTo>
                <a:lnTo>
                  <a:pt x="0" y="0"/>
                </a:lnTo>
                <a:lnTo>
                  <a:pt x="0" y="27504"/>
                </a:lnTo>
                <a:close/>
              </a:path>
            </a:pathLst>
          </a:custGeom>
          <a:solidFill>
            <a:srgbClr val="00445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3867" y="2090804"/>
            <a:ext cx="4192904" cy="535305"/>
          </a:xfrm>
          <a:custGeom>
            <a:avLst/>
            <a:gdLst/>
            <a:ahLst/>
            <a:cxnLst/>
            <a:rect l="l" t="t" r="r" b="b"/>
            <a:pathLst>
              <a:path w="4192904" h="535305">
                <a:moveTo>
                  <a:pt x="4122629" y="0"/>
                </a:moveTo>
                <a:lnTo>
                  <a:pt x="70220" y="0"/>
                </a:lnTo>
                <a:lnTo>
                  <a:pt x="42978" y="5487"/>
                </a:lnTo>
                <a:lnTo>
                  <a:pt x="20648" y="20423"/>
                </a:lnTo>
                <a:lnTo>
                  <a:pt x="5548" y="42518"/>
                </a:lnTo>
                <a:lnTo>
                  <a:pt x="0" y="69482"/>
                </a:lnTo>
                <a:lnTo>
                  <a:pt x="0" y="465753"/>
                </a:lnTo>
                <a:lnTo>
                  <a:pt x="5554" y="492732"/>
                </a:lnTo>
                <a:lnTo>
                  <a:pt x="20655" y="514826"/>
                </a:lnTo>
                <a:lnTo>
                  <a:pt x="42989" y="529753"/>
                </a:lnTo>
                <a:lnTo>
                  <a:pt x="70220" y="535236"/>
                </a:lnTo>
                <a:lnTo>
                  <a:pt x="4122629" y="535236"/>
                </a:lnTo>
                <a:lnTo>
                  <a:pt x="4149892" y="529748"/>
                </a:lnTo>
                <a:lnTo>
                  <a:pt x="4172220" y="514812"/>
                </a:lnTo>
                <a:lnTo>
                  <a:pt x="4187304" y="492717"/>
                </a:lnTo>
                <a:lnTo>
                  <a:pt x="4192844" y="465753"/>
                </a:lnTo>
                <a:lnTo>
                  <a:pt x="4192844" y="69482"/>
                </a:lnTo>
                <a:lnTo>
                  <a:pt x="4187291" y="42503"/>
                </a:lnTo>
                <a:lnTo>
                  <a:pt x="4172185" y="20410"/>
                </a:lnTo>
                <a:lnTo>
                  <a:pt x="4149855" y="5482"/>
                </a:lnTo>
                <a:lnTo>
                  <a:pt x="4122629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620619" y="2092009"/>
            <a:ext cx="699770" cy="177800"/>
          </a:xfrm>
          <a:custGeom>
            <a:avLst/>
            <a:gdLst/>
            <a:ahLst/>
            <a:cxnLst/>
            <a:rect l="l" t="t" r="r" b="b"/>
            <a:pathLst>
              <a:path w="699770" h="177800">
                <a:moveTo>
                  <a:pt x="699343" y="0"/>
                </a:moveTo>
                <a:lnTo>
                  <a:pt x="0" y="0"/>
                </a:lnTo>
                <a:lnTo>
                  <a:pt x="0" y="130929"/>
                </a:lnTo>
                <a:lnTo>
                  <a:pt x="3650" y="148892"/>
                </a:lnTo>
                <a:lnTo>
                  <a:pt x="13590" y="163602"/>
                </a:lnTo>
                <a:lnTo>
                  <a:pt x="28300" y="173542"/>
                </a:lnTo>
                <a:lnTo>
                  <a:pt x="46263" y="177192"/>
                </a:lnTo>
                <a:lnTo>
                  <a:pt x="653075" y="177192"/>
                </a:lnTo>
                <a:lnTo>
                  <a:pt x="671040" y="173542"/>
                </a:lnTo>
                <a:lnTo>
                  <a:pt x="685751" y="163602"/>
                </a:lnTo>
                <a:lnTo>
                  <a:pt x="695692" y="148892"/>
                </a:lnTo>
                <a:lnTo>
                  <a:pt x="699343" y="130929"/>
                </a:lnTo>
                <a:lnTo>
                  <a:pt x="699343" y="0"/>
                </a:lnTo>
                <a:close/>
              </a:path>
            </a:pathLst>
          </a:custGeom>
          <a:solidFill>
            <a:srgbClr val="2E6E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23933" y="2015483"/>
            <a:ext cx="3292475" cy="591185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3810" algn="ctr">
              <a:lnSpc>
                <a:spcPct val="100000"/>
              </a:lnSpc>
              <a:spcBef>
                <a:spcPts val="695"/>
              </a:spcBef>
            </a:pPr>
            <a:r>
              <a:rPr sz="950" b="1" spc="-110" dirty="0">
                <a:solidFill>
                  <a:srgbClr val="FFFFFF"/>
                </a:solidFill>
                <a:latin typeface="Arial"/>
                <a:cs typeface="Arial"/>
              </a:rPr>
              <a:t>Annexure</a:t>
            </a:r>
            <a:r>
              <a:rPr sz="950" b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50" b="1" spc="-60" dirty="0">
                <a:solidFill>
                  <a:srgbClr val="FFFFFF"/>
                </a:solidFill>
                <a:latin typeface="Arial"/>
                <a:cs typeface="Arial"/>
              </a:rPr>
              <a:t>7</a:t>
            </a:r>
            <a:endParaRPr sz="950">
              <a:latin typeface="Arial"/>
              <a:cs typeface="Arial"/>
            </a:endParaRPr>
          </a:p>
          <a:p>
            <a:pPr marL="12065" marR="5080" algn="ctr">
              <a:lnSpc>
                <a:spcPts val="980"/>
              </a:lnSpc>
              <a:spcBef>
                <a:spcPts val="765"/>
              </a:spcBef>
            </a:pPr>
            <a:r>
              <a:rPr sz="950" b="1" spc="-140" dirty="0">
                <a:solidFill>
                  <a:srgbClr val="FFFFFF"/>
                </a:solidFill>
                <a:latin typeface="Arial"/>
                <a:cs typeface="Arial"/>
              </a:rPr>
              <a:t>PROCEEDINGS </a:t>
            </a:r>
            <a:r>
              <a:rPr sz="950" b="1" spc="-155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950" b="1" spc="-140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950" b="1" spc="-125" dirty="0">
                <a:solidFill>
                  <a:srgbClr val="FFFFFF"/>
                </a:solidFill>
                <a:latin typeface="Arial"/>
                <a:cs typeface="Arial"/>
              </a:rPr>
              <a:t>MEETING </a:t>
            </a:r>
            <a:r>
              <a:rPr sz="950" b="1" spc="-155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950" b="1" spc="-140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950" b="1" spc="-130" dirty="0">
                <a:solidFill>
                  <a:srgbClr val="FFFFFF"/>
                </a:solidFill>
                <a:latin typeface="Arial"/>
                <a:cs typeface="Arial"/>
              </a:rPr>
              <a:t>EXECUTIVE </a:t>
            </a:r>
            <a:r>
              <a:rPr sz="950" b="1" spc="-125" dirty="0">
                <a:solidFill>
                  <a:srgbClr val="FFFFFF"/>
                </a:solidFill>
                <a:latin typeface="Arial"/>
                <a:cs typeface="Arial"/>
              </a:rPr>
              <a:t>COMMITTEE </a:t>
            </a:r>
            <a:r>
              <a:rPr sz="950" b="1" spc="-155" dirty="0">
                <a:solidFill>
                  <a:srgbClr val="FFFFFF"/>
                </a:solidFill>
                <a:latin typeface="Arial"/>
                <a:cs typeface="Arial"/>
              </a:rPr>
              <a:t>OF  </a:t>
            </a:r>
            <a:r>
              <a:rPr sz="950" b="1" spc="-100" dirty="0">
                <a:solidFill>
                  <a:srgbClr val="FFFFFF"/>
                </a:solidFill>
                <a:latin typeface="Arial"/>
                <a:cs typeface="Arial"/>
              </a:rPr>
              <a:t>SDA/ </a:t>
            </a:r>
            <a:r>
              <a:rPr sz="950" b="1" spc="-150" dirty="0">
                <a:solidFill>
                  <a:srgbClr val="FFFFFF"/>
                </a:solidFill>
                <a:latin typeface="Arial"/>
                <a:cs typeface="Arial"/>
              </a:rPr>
              <a:t>RWA FOR </a:t>
            </a:r>
            <a:r>
              <a:rPr sz="950" b="1" spc="-140" dirty="0">
                <a:solidFill>
                  <a:srgbClr val="FFFFFF"/>
                </a:solidFill>
                <a:latin typeface="Arial"/>
                <a:cs typeface="Arial"/>
              </a:rPr>
              <a:t>CHANGING </a:t>
            </a:r>
            <a:r>
              <a:rPr sz="950" b="1" spc="-135" dirty="0">
                <a:solidFill>
                  <a:srgbClr val="FFFFFF"/>
                </a:solidFill>
                <a:latin typeface="Arial"/>
                <a:cs typeface="Arial"/>
              </a:rPr>
              <a:t>NAME </a:t>
            </a:r>
            <a:r>
              <a:rPr sz="950" b="1" spc="-155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950" b="1" spc="-114" dirty="0">
                <a:solidFill>
                  <a:srgbClr val="FFFFFF"/>
                </a:solidFill>
                <a:latin typeface="Arial"/>
                <a:cs typeface="Arial"/>
              </a:rPr>
              <a:t>'ERSTWHILE'</a:t>
            </a:r>
            <a:r>
              <a:rPr sz="950" b="1" spc="-1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50" b="1" spc="-120" dirty="0">
                <a:solidFill>
                  <a:srgbClr val="FFFFFF"/>
                </a:solidFill>
                <a:latin typeface="Arial"/>
                <a:cs typeface="Arial"/>
              </a:rPr>
              <a:t>SLUM</a:t>
            </a:r>
            <a:endParaRPr sz="95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386195" y="3070991"/>
            <a:ext cx="299720" cy="0"/>
          </a:xfrm>
          <a:custGeom>
            <a:avLst/>
            <a:gdLst/>
            <a:ahLst/>
            <a:cxnLst/>
            <a:rect l="l" t="t" r="r" b="b"/>
            <a:pathLst>
              <a:path w="299719">
                <a:moveTo>
                  <a:pt x="0" y="0"/>
                </a:moveTo>
                <a:lnTo>
                  <a:pt x="299618" y="0"/>
                </a:lnTo>
              </a:path>
            </a:pathLst>
          </a:custGeom>
          <a:ln w="6991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735650" y="3070991"/>
            <a:ext cx="149860" cy="0"/>
          </a:xfrm>
          <a:custGeom>
            <a:avLst/>
            <a:gdLst/>
            <a:ahLst/>
            <a:cxnLst/>
            <a:rect l="l" t="t" r="r" b="b"/>
            <a:pathLst>
              <a:path w="149860">
                <a:moveTo>
                  <a:pt x="0" y="0"/>
                </a:moveTo>
                <a:lnTo>
                  <a:pt x="149809" y="0"/>
                </a:lnTo>
              </a:path>
            </a:pathLst>
          </a:custGeom>
          <a:ln w="6991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124224" y="3271900"/>
            <a:ext cx="349885" cy="0"/>
          </a:xfrm>
          <a:custGeom>
            <a:avLst/>
            <a:gdLst/>
            <a:ahLst/>
            <a:cxnLst/>
            <a:rect l="l" t="t" r="r" b="b"/>
            <a:pathLst>
              <a:path w="349884">
                <a:moveTo>
                  <a:pt x="0" y="0"/>
                </a:moveTo>
                <a:lnTo>
                  <a:pt x="349554" y="0"/>
                </a:lnTo>
              </a:path>
            </a:pathLst>
          </a:custGeom>
          <a:ln w="6991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583848" y="3614631"/>
            <a:ext cx="250190" cy="0"/>
          </a:xfrm>
          <a:custGeom>
            <a:avLst/>
            <a:gdLst/>
            <a:ahLst/>
            <a:cxnLst/>
            <a:rect l="l" t="t" r="r" b="b"/>
            <a:pathLst>
              <a:path w="250189">
                <a:moveTo>
                  <a:pt x="0" y="0"/>
                </a:moveTo>
                <a:lnTo>
                  <a:pt x="249682" y="0"/>
                </a:lnTo>
              </a:path>
            </a:pathLst>
          </a:custGeom>
          <a:ln w="6991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931205" y="3614631"/>
            <a:ext cx="250190" cy="0"/>
          </a:xfrm>
          <a:custGeom>
            <a:avLst/>
            <a:gdLst/>
            <a:ahLst/>
            <a:cxnLst/>
            <a:rect l="l" t="t" r="r" b="b"/>
            <a:pathLst>
              <a:path w="250189">
                <a:moveTo>
                  <a:pt x="0" y="0"/>
                </a:moveTo>
                <a:lnTo>
                  <a:pt x="249682" y="0"/>
                </a:lnTo>
              </a:path>
            </a:pathLst>
          </a:custGeom>
          <a:ln w="6991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676104" y="3614631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745" y="0"/>
                </a:lnTo>
              </a:path>
            </a:pathLst>
          </a:custGeom>
          <a:ln w="6991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140013" y="3614631"/>
            <a:ext cx="549910" cy="0"/>
          </a:xfrm>
          <a:custGeom>
            <a:avLst/>
            <a:gdLst/>
            <a:ahLst/>
            <a:cxnLst/>
            <a:rect l="l" t="t" r="r" b="b"/>
            <a:pathLst>
              <a:path w="549910">
                <a:moveTo>
                  <a:pt x="0" y="0"/>
                </a:moveTo>
                <a:lnTo>
                  <a:pt x="549300" y="0"/>
                </a:lnTo>
              </a:path>
            </a:pathLst>
          </a:custGeom>
          <a:ln w="6991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316472" y="4099173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745" y="0"/>
                </a:lnTo>
              </a:path>
            </a:pathLst>
          </a:custGeom>
          <a:ln w="6991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543982" y="4099173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745" y="0"/>
                </a:lnTo>
              </a:path>
            </a:pathLst>
          </a:custGeom>
          <a:ln w="6991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029824" y="4204501"/>
            <a:ext cx="403225" cy="77470"/>
          </a:xfrm>
          <a:custGeom>
            <a:avLst/>
            <a:gdLst/>
            <a:ahLst/>
            <a:cxnLst/>
            <a:rect l="l" t="t" r="r" b="b"/>
            <a:pathLst>
              <a:path w="403225" h="77470">
                <a:moveTo>
                  <a:pt x="7354" y="19375"/>
                </a:moveTo>
                <a:lnTo>
                  <a:pt x="0" y="19375"/>
                </a:lnTo>
                <a:lnTo>
                  <a:pt x="0" y="75502"/>
                </a:lnTo>
                <a:lnTo>
                  <a:pt x="7890" y="75502"/>
                </a:lnTo>
                <a:lnTo>
                  <a:pt x="7890" y="33689"/>
                </a:lnTo>
                <a:lnTo>
                  <a:pt x="8920" y="30693"/>
                </a:lnTo>
                <a:lnTo>
                  <a:pt x="12988" y="26330"/>
                </a:lnTo>
                <a:lnTo>
                  <a:pt x="7354" y="26330"/>
                </a:lnTo>
                <a:lnTo>
                  <a:pt x="7354" y="19375"/>
                </a:lnTo>
                <a:close/>
              </a:path>
              <a:path w="403225" h="77470">
                <a:moveTo>
                  <a:pt x="34287" y="25167"/>
                </a:moveTo>
                <a:lnTo>
                  <a:pt x="22020" y="25167"/>
                </a:lnTo>
                <a:lnTo>
                  <a:pt x="24018" y="25916"/>
                </a:lnTo>
                <a:lnTo>
                  <a:pt x="26614" y="28915"/>
                </a:lnTo>
                <a:lnTo>
                  <a:pt x="27265" y="31175"/>
                </a:lnTo>
                <a:lnTo>
                  <a:pt x="27265" y="75502"/>
                </a:lnTo>
                <a:lnTo>
                  <a:pt x="35153" y="75502"/>
                </a:lnTo>
                <a:lnTo>
                  <a:pt x="35153" y="28731"/>
                </a:lnTo>
                <a:lnTo>
                  <a:pt x="34287" y="25167"/>
                </a:lnTo>
                <a:close/>
              </a:path>
              <a:path w="403225" h="77470">
                <a:moveTo>
                  <a:pt x="26398" y="18176"/>
                </a:moveTo>
                <a:lnTo>
                  <a:pt x="18093" y="18176"/>
                </a:lnTo>
                <a:lnTo>
                  <a:pt x="15264" y="18856"/>
                </a:lnTo>
                <a:lnTo>
                  <a:pt x="10568" y="21574"/>
                </a:lnTo>
                <a:lnTo>
                  <a:pt x="8722" y="23619"/>
                </a:lnTo>
                <a:lnTo>
                  <a:pt x="7354" y="26330"/>
                </a:lnTo>
                <a:lnTo>
                  <a:pt x="12988" y="26330"/>
                </a:lnTo>
                <a:lnTo>
                  <a:pt x="15847" y="25167"/>
                </a:lnTo>
                <a:lnTo>
                  <a:pt x="34287" y="25167"/>
                </a:lnTo>
                <a:lnTo>
                  <a:pt x="34105" y="24418"/>
                </a:lnTo>
                <a:lnTo>
                  <a:pt x="29908" y="19425"/>
                </a:lnTo>
                <a:lnTo>
                  <a:pt x="26398" y="18176"/>
                </a:lnTo>
                <a:close/>
              </a:path>
              <a:path w="403225" h="77470">
                <a:moveTo>
                  <a:pt x="71823" y="17776"/>
                </a:moveTo>
                <a:lnTo>
                  <a:pt x="58392" y="17776"/>
                </a:lnTo>
                <a:lnTo>
                  <a:pt x="53449" y="20210"/>
                </a:lnTo>
                <a:lnTo>
                  <a:pt x="46976" y="29926"/>
                </a:lnTo>
                <a:lnTo>
                  <a:pt x="45381" y="37284"/>
                </a:lnTo>
                <a:lnTo>
                  <a:pt x="45359" y="57693"/>
                </a:lnTo>
                <a:lnTo>
                  <a:pt x="46940" y="65185"/>
                </a:lnTo>
                <a:lnTo>
                  <a:pt x="53247" y="74635"/>
                </a:lnTo>
                <a:lnTo>
                  <a:pt x="58225" y="77000"/>
                </a:lnTo>
                <a:lnTo>
                  <a:pt x="71859" y="77000"/>
                </a:lnTo>
                <a:lnTo>
                  <a:pt x="76833" y="74620"/>
                </a:lnTo>
                <a:lnTo>
                  <a:pt x="79719" y="70311"/>
                </a:lnTo>
                <a:lnTo>
                  <a:pt x="60954" y="70311"/>
                </a:lnTo>
                <a:lnTo>
                  <a:pt x="58056" y="68593"/>
                </a:lnTo>
                <a:lnTo>
                  <a:pt x="54611" y="61739"/>
                </a:lnTo>
                <a:lnTo>
                  <a:pt x="53747" y="55829"/>
                </a:lnTo>
                <a:lnTo>
                  <a:pt x="53747" y="39052"/>
                </a:lnTo>
                <a:lnTo>
                  <a:pt x="54611" y="33155"/>
                </a:lnTo>
                <a:lnTo>
                  <a:pt x="58092" y="26366"/>
                </a:lnTo>
                <a:lnTo>
                  <a:pt x="60986" y="24667"/>
                </a:lnTo>
                <a:lnTo>
                  <a:pt x="79795" y="24667"/>
                </a:lnTo>
                <a:lnTo>
                  <a:pt x="76801" y="20173"/>
                </a:lnTo>
                <a:lnTo>
                  <a:pt x="71823" y="17776"/>
                </a:lnTo>
                <a:close/>
              </a:path>
              <a:path w="403225" h="77470">
                <a:moveTo>
                  <a:pt x="79795" y="24667"/>
                </a:moveTo>
                <a:lnTo>
                  <a:pt x="69094" y="24667"/>
                </a:lnTo>
                <a:lnTo>
                  <a:pt x="71974" y="26384"/>
                </a:lnTo>
                <a:lnTo>
                  <a:pt x="75455" y="33242"/>
                </a:lnTo>
                <a:lnTo>
                  <a:pt x="76306" y="39052"/>
                </a:lnTo>
                <a:lnTo>
                  <a:pt x="76296" y="55829"/>
                </a:lnTo>
                <a:lnTo>
                  <a:pt x="75455" y="61570"/>
                </a:lnTo>
                <a:lnTo>
                  <a:pt x="71974" y="68562"/>
                </a:lnTo>
                <a:lnTo>
                  <a:pt x="69094" y="70311"/>
                </a:lnTo>
                <a:lnTo>
                  <a:pt x="79719" y="70311"/>
                </a:lnTo>
                <a:lnTo>
                  <a:pt x="83210" y="65098"/>
                </a:lnTo>
                <a:lnTo>
                  <a:pt x="84793" y="57693"/>
                </a:lnTo>
                <a:lnTo>
                  <a:pt x="84808" y="37284"/>
                </a:lnTo>
                <a:lnTo>
                  <a:pt x="83210" y="29792"/>
                </a:lnTo>
                <a:lnTo>
                  <a:pt x="79795" y="24667"/>
                </a:lnTo>
                <a:close/>
              </a:path>
              <a:path w="403225" h="77470">
                <a:moveTo>
                  <a:pt x="104165" y="25866"/>
                </a:moveTo>
                <a:lnTo>
                  <a:pt x="96471" y="25866"/>
                </a:lnTo>
                <a:lnTo>
                  <a:pt x="96471" y="70693"/>
                </a:lnTo>
                <a:lnTo>
                  <a:pt x="97372" y="72924"/>
                </a:lnTo>
                <a:lnTo>
                  <a:pt x="101004" y="75865"/>
                </a:lnTo>
                <a:lnTo>
                  <a:pt x="103765" y="76601"/>
                </a:lnTo>
                <a:lnTo>
                  <a:pt x="108042" y="76601"/>
                </a:lnTo>
                <a:lnTo>
                  <a:pt x="111340" y="76448"/>
                </a:lnTo>
                <a:lnTo>
                  <a:pt x="112820" y="76403"/>
                </a:lnTo>
                <a:lnTo>
                  <a:pt x="113301" y="76370"/>
                </a:lnTo>
                <a:lnTo>
                  <a:pt x="113253" y="69613"/>
                </a:lnTo>
                <a:lnTo>
                  <a:pt x="108309" y="69613"/>
                </a:lnTo>
                <a:lnTo>
                  <a:pt x="106278" y="69242"/>
                </a:lnTo>
                <a:lnTo>
                  <a:pt x="104583" y="67781"/>
                </a:lnTo>
                <a:lnTo>
                  <a:pt x="104165" y="66247"/>
                </a:lnTo>
                <a:lnTo>
                  <a:pt x="104165" y="25866"/>
                </a:lnTo>
                <a:close/>
              </a:path>
              <a:path w="403225" h="77470">
                <a:moveTo>
                  <a:pt x="113252" y="69508"/>
                </a:moveTo>
                <a:lnTo>
                  <a:pt x="113050" y="69545"/>
                </a:lnTo>
                <a:lnTo>
                  <a:pt x="111923" y="69613"/>
                </a:lnTo>
                <a:lnTo>
                  <a:pt x="113253" y="69613"/>
                </a:lnTo>
                <a:close/>
              </a:path>
              <a:path w="403225" h="77470">
                <a:moveTo>
                  <a:pt x="113301" y="19375"/>
                </a:moveTo>
                <a:lnTo>
                  <a:pt x="88685" y="19375"/>
                </a:lnTo>
                <a:lnTo>
                  <a:pt x="88685" y="25866"/>
                </a:lnTo>
                <a:lnTo>
                  <a:pt x="113301" y="25866"/>
                </a:lnTo>
                <a:lnTo>
                  <a:pt x="113301" y="19375"/>
                </a:lnTo>
                <a:close/>
              </a:path>
              <a:path w="403225" h="77470">
                <a:moveTo>
                  <a:pt x="104165" y="4395"/>
                </a:moveTo>
                <a:lnTo>
                  <a:pt x="96471" y="4395"/>
                </a:lnTo>
                <a:lnTo>
                  <a:pt x="96471" y="19375"/>
                </a:lnTo>
                <a:lnTo>
                  <a:pt x="104165" y="19375"/>
                </a:lnTo>
                <a:lnTo>
                  <a:pt x="104165" y="4395"/>
                </a:lnTo>
                <a:close/>
              </a:path>
              <a:path w="403225" h="77470">
                <a:moveTo>
                  <a:pt x="127749" y="400"/>
                </a:moveTo>
                <a:lnTo>
                  <a:pt x="119659" y="400"/>
                </a:lnTo>
                <a:lnTo>
                  <a:pt x="119659" y="10587"/>
                </a:lnTo>
                <a:lnTo>
                  <a:pt x="127749" y="10587"/>
                </a:lnTo>
                <a:lnTo>
                  <a:pt x="127749" y="400"/>
                </a:lnTo>
                <a:close/>
              </a:path>
              <a:path w="403225" h="77470">
                <a:moveTo>
                  <a:pt x="127749" y="19375"/>
                </a:moveTo>
                <a:lnTo>
                  <a:pt x="119659" y="19375"/>
                </a:lnTo>
                <a:lnTo>
                  <a:pt x="119659" y="75502"/>
                </a:lnTo>
                <a:lnTo>
                  <a:pt x="127749" y="75502"/>
                </a:lnTo>
                <a:lnTo>
                  <a:pt x="127749" y="19375"/>
                </a:lnTo>
                <a:close/>
              </a:path>
              <a:path w="403225" h="77470">
                <a:moveTo>
                  <a:pt x="149834" y="25866"/>
                </a:moveTo>
                <a:lnTo>
                  <a:pt x="141749" y="25866"/>
                </a:lnTo>
                <a:lnTo>
                  <a:pt x="141749" y="75502"/>
                </a:lnTo>
                <a:lnTo>
                  <a:pt x="149834" y="75502"/>
                </a:lnTo>
                <a:lnTo>
                  <a:pt x="149834" y="25866"/>
                </a:lnTo>
                <a:close/>
              </a:path>
              <a:path w="403225" h="77470">
                <a:moveTo>
                  <a:pt x="158226" y="19375"/>
                </a:moveTo>
                <a:lnTo>
                  <a:pt x="133757" y="19375"/>
                </a:lnTo>
                <a:lnTo>
                  <a:pt x="133757" y="25866"/>
                </a:lnTo>
                <a:lnTo>
                  <a:pt x="158226" y="25866"/>
                </a:lnTo>
                <a:lnTo>
                  <a:pt x="158226" y="19375"/>
                </a:lnTo>
                <a:close/>
              </a:path>
              <a:path w="403225" h="77470">
                <a:moveTo>
                  <a:pt x="155663" y="0"/>
                </a:moveTo>
                <a:lnTo>
                  <a:pt x="150418" y="0"/>
                </a:lnTo>
                <a:lnTo>
                  <a:pt x="147073" y="949"/>
                </a:lnTo>
                <a:lnTo>
                  <a:pt x="142811" y="4712"/>
                </a:lnTo>
                <a:lnTo>
                  <a:pt x="141861" y="7376"/>
                </a:lnTo>
                <a:lnTo>
                  <a:pt x="141749" y="19375"/>
                </a:lnTo>
                <a:lnTo>
                  <a:pt x="149834" y="19375"/>
                </a:lnTo>
                <a:lnTo>
                  <a:pt x="149834" y="10353"/>
                </a:lnTo>
                <a:lnTo>
                  <a:pt x="150220" y="8938"/>
                </a:lnTo>
                <a:lnTo>
                  <a:pt x="151786" y="7376"/>
                </a:lnTo>
                <a:lnTo>
                  <a:pt x="153150" y="6991"/>
                </a:lnTo>
                <a:lnTo>
                  <a:pt x="158178" y="6991"/>
                </a:lnTo>
                <a:lnTo>
                  <a:pt x="158226" y="400"/>
                </a:lnTo>
                <a:lnTo>
                  <a:pt x="157777" y="266"/>
                </a:lnTo>
                <a:lnTo>
                  <a:pt x="157276" y="168"/>
                </a:lnTo>
                <a:lnTo>
                  <a:pt x="156246" y="35"/>
                </a:lnTo>
                <a:lnTo>
                  <a:pt x="155663" y="0"/>
                </a:lnTo>
                <a:close/>
              </a:path>
              <a:path w="403225" h="77470">
                <a:moveTo>
                  <a:pt x="158178" y="6991"/>
                </a:moveTo>
                <a:lnTo>
                  <a:pt x="155562" y="6991"/>
                </a:lnTo>
                <a:lnTo>
                  <a:pt x="156027" y="7023"/>
                </a:lnTo>
                <a:lnTo>
                  <a:pt x="156963" y="7156"/>
                </a:lnTo>
                <a:lnTo>
                  <a:pt x="158175" y="7376"/>
                </a:lnTo>
                <a:lnTo>
                  <a:pt x="158178" y="6991"/>
                </a:lnTo>
                <a:close/>
              </a:path>
              <a:path w="403225" h="77470">
                <a:moveTo>
                  <a:pt x="173008" y="19375"/>
                </a:moveTo>
                <a:lnTo>
                  <a:pt x="164919" y="19375"/>
                </a:lnTo>
                <a:lnTo>
                  <a:pt x="164919" y="75502"/>
                </a:lnTo>
                <a:lnTo>
                  <a:pt x="173008" y="75502"/>
                </a:lnTo>
                <a:lnTo>
                  <a:pt x="173008" y="19375"/>
                </a:lnTo>
                <a:close/>
              </a:path>
              <a:path w="403225" h="77470">
                <a:moveTo>
                  <a:pt x="173008" y="400"/>
                </a:moveTo>
                <a:lnTo>
                  <a:pt x="164919" y="400"/>
                </a:lnTo>
                <a:lnTo>
                  <a:pt x="164919" y="10587"/>
                </a:lnTo>
                <a:lnTo>
                  <a:pt x="173008" y="10587"/>
                </a:lnTo>
                <a:lnTo>
                  <a:pt x="173008" y="400"/>
                </a:lnTo>
                <a:close/>
              </a:path>
              <a:path w="403225" h="77470">
                <a:moveTo>
                  <a:pt x="207327" y="17877"/>
                </a:moveTo>
                <a:lnTo>
                  <a:pt x="195742" y="17877"/>
                </a:lnTo>
                <a:lnTo>
                  <a:pt x="191015" y="20289"/>
                </a:lnTo>
                <a:lnTo>
                  <a:pt x="184773" y="29945"/>
                </a:lnTo>
                <a:lnTo>
                  <a:pt x="183274" y="36954"/>
                </a:lnTo>
                <a:lnTo>
                  <a:pt x="183210" y="57193"/>
                </a:lnTo>
                <a:lnTo>
                  <a:pt x="184708" y="64735"/>
                </a:lnTo>
                <a:lnTo>
                  <a:pt x="190719" y="74555"/>
                </a:lnTo>
                <a:lnTo>
                  <a:pt x="195342" y="77000"/>
                </a:lnTo>
                <a:lnTo>
                  <a:pt x="207262" y="77000"/>
                </a:lnTo>
                <a:lnTo>
                  <a:pt x="211672" y="75153"/>
                </a:lnTo>
                <a:lnTo>
                  <a:pt x="215988" y="70008"/>
                </a:lnTo>
                <a:lnTo>
                  <a:pt x="198603" y="70008"/>
                </a:lnTo>
                <a:lnTo>
                  <a:pt x="195842" y="68295"/>
                </a:lnTo>
                <a:lnTo>
                  <a:pt x="192530" y="61423"/>
                </a:lnTo>
                <a:lnTo>
                  <a:pt x="191719" y="55727"/>
                </a:lnTo>
                <a:lnTo>
                  <a:pt x="191698" y="39150"/>
                </a:lnTo>
                <a:lnTo>
                  <a:pt x="192516" y="33375"/>
                </a:lnTo>
                <a:lnTo>
                  <a:pt x="195792" y="26568"/>
                </a:lnTo>
                <a:lnTo>
                  <a:pt x="198539" y="24869"/>
                </a:lnTo>
                <a:lnTo>
                  <a:pt x="216586" y="24869"/>
                </a:lnTo>
                <a:lnTo>
                  <a:pt x="211460" y="19475"/>
                </a:lnTo>
                <a:lnTo>
                  <a:pt x="207327" y="17877"/>
                </a:lnTo>
                <a:close/>
              </a:path>
              <a:path w="403225" h="77470">
                <a:moveTo>
                  <a:pt x="219462" y="55678"/>
                </a:moveTo>
                <a:lnTo>
                  <a:pt x="211772" y="55727"/>
                </a:lnTo>
                <a:lnTo>
                  <a:pt x="211672" y="60358"/>
                </a:lnTo>
                <a:lnTo>
                  <a:pt x="210822" y="63900"/>
                </a:lnTo>
                <a:lnTo>
                  <a:pt x="207643" y="68792"/>
                </a:lnTo>
                <a:lnTo>
                  <a:pt x="205397" y="70008"/>
                </a:lnTo>
                <a:lnTo>
                  <a:pt x="215988" y="70008"/>
                </a:lnTo>
                <a:lnTo>
                  <a:pt x="217900" y="67730"/>
                </a:lnTo>
                <a:lnTo>
                  <a:pt x="219462" y="62471"/>
                </a:lnTo>
                <a:lnTo>
                  <a:pt x="219462" y="55678"/>
                </a:lnTo>
                <a:close/>
              </a:path>
              <a:path w="403225" h="77470">
                <a:moveTo>
                  <a:pt x="216586" y="24869"/>
                </a:moveTo>
                <a:lnTo>
                  <a:pt x="205149" y="24869"/>
                </a:lnTo>
                <a:lnTo>
                  <a:pt x="207312" y="25901"/>
                </a:lnTo>
                <a:lnTo>
                  <a:pt x="210322" y="29945"/>
                </a:lnTo>
                <a:lnTo>
                  <a:pt x="210437" y="30243"/>
                </a:lnTo>
                <a:lnTo>
                  <a:pt x="211207" y="33008"/>
                </a:lnTo>
                <a:lnTo>
                  <a:pt x="211373" y="36954"/>
                </a:lnTo>
                <a:lnTo>
                  <a:pt x="219063" y="36954"/>
                </a:lnTo>
                <a:lnTo>
                  <a:pt x="218960" y="29945"/>
                </a:lnTo>
                <a:lnTo>
                  <a:pt x="217550" y="25883"/>
                </a:lnTo>
                <a:lnTo>
                  <a:pt x="216586" y="24869"/>
                </a:lnTo>
                <a:close/>
              </a:path>
              <a:path w="403225" h="77470">
                <a:moveTo>
                  <a:pt x="261347" y="24372"/>
                </a:moveTo>
                <a:lnTo>
                  <a:pt x="249025" y="24372"/>
                </a:lnTo>
                <a:lnTo>
                  <a:pt x="251120" y="24900"/>
                </a:lnTo>
                <a:lnTo>
                  <a:pt x="252453" y="25948"/>
                </a:lnTo>
                <a:lnTo>
                  <a:pt x="253770" y="27017"/>
                </a:lnTo>
                <a:lnTo>
                  <a:pt x="254361" y="28530"/>
                </a:lnTo>
                <a:lnTo>
                  <a:pt x="254419" y="38736"/>
                </a:lnTo>
                <a:lnTo>
                  <a:pt x="251556" y="40982"/>
                </a:lnTo>
                <a:lnTo>
                  <a:pt x="238723" y="45276"/>
                </a:lnTo>
                <a:lnTo>
                  <a:pt x="234194" y="47721"/>
                </a:lnTo>
                <a:lnTo>
                  <a:pt x="229999" y="52783"/>
                </a:lnTo>
                <a:lnTo>
                  <a:pt x="228951" y="56480"/>
                </a:lnTo>
                <a:lnTo>
                  <a:pt x="228951" y="66247"/>
                </a:lnTo>
                <a:lnTo>
                  <a:pt x="230082" y="70077"/>
                </a:lnTo>
                <a:lnTo>
                  <a:pt x="234608" y="75534"/>
                </a:lnTo>
                <a:lnTo>
                  <a:pt x="237771" y="76899"/>
                </a:lnTo>
                <a:lnTo>
                  <a:pt x="244961" y="76899"/>
                </a:lnTo>
                <a:lnTo>
                  <a:pt x="247661" y="76132"/>
                </a:lnTo>
                <a:lnTo>
                  <a:pt x="252204" y="73087"/>
                </a:lnTo>
                <a:lnTo>
                  <a:pt x="253950" y="70909"/>
                </a:lnTo>
                <a:lnTo>
                  <a:pt x="254327" y="70008"/>
                </a:lnTo>
                <a:lnTo>
                  <a:pt x="241686" y="70008"/>
                </a:lnTo>
                <a:lnTo>
                  <a:pt x="239936" y="69242"/>
                </a:lnTo>
                <a:lnTo>
                  <a:pt x="237459" y="66178"/>
                </a:lnTo>
                <a:lnTo>
                  <a:pt x="236839" y="64018"/>
                </a:lnTo>
                <a:lnTo>
                  <a:pt x="236839" y="58093"/>
                </a:lnTo>
                <a:lnTo>
                  <a:pt x="237390" y="55727"/>
                </a:lnTo>
                <a:lnTo>
                  <a:pt x="239604" y="52531"/>
                </a:lnTo>
                <a:lnTo>
                  <a:pt x="241984" y="51098"/>
                </a:lnTo>
                <a:lnTo>
                  <a:pt x="245630" y="49838"/>
                </a:lnTo>
                <a:lnTo>
                  <a:pt x="250638" y="48023"/>
                </a:lnTo>
                <a:lnTo>
                  <a:pt x="253389" y="46591"/>
                </a:lnTo>
                <a:lnTo>
                  <a:pt x="254619" y="45227"/>
                </a:lnTo>
                <a:lnTo>
                  <a:pt x="262407" y="45227"/>
                </a:lnTo>
                <a:lnTo>
                  <a:pt x="262407" y="27665"/>
                </a:lnTo>
                <a:lnTo>
                  <a:pt x="261347" y="24372"/>
                </a:lnTo>
                <a:close/>
              </a:path>
              <a:path w="403225" h="77470">
                <a:moveTo>
                  <a:pt x="262627" y="68046"/>
                </a:moveTo>
                <a:lnTo>
                  <a:pt x="255149" y="68046"/>
                </a:lnTo>
                <a:lnTo>
                  <a:pt x="255225" y="70008"/>
                </a:lnTo>
                <a:lnTo>
                  <a:pt x="255347" y="70909"/>
                </a:lnTo>
                <a:lnTo>
                  <a:pt x="255930" y="72608"/>
                </a:lnTo>
                <a:lnTo>
                  <a:pt x="258461" y="75402"/>
                </a:lnTo>
                <a:lnTo>
                  <a:pt x="260211" y="76103"/>
                </a:lnTo>
                <a:lnTo>
                  <a:pt x="263041" y="76103"/>
                </a:lnTo>
                <a:lnTo>
                  <a:pt x="263706" y="76053"/>
                </a:lnTo>
                <a:lnTo>
                  <a:pt x="266018" y="75769"/>
                </a:lnTo>
                <a:lnTo>
                  <a:pt x="267000" y="75603"/>
                </a:lnTo>
                <a:lnTo>
                  <a:pt x="267000" y="69810"/>
                </a:lnTo>
                <a:lnTo>
                  <a:pt x="264556" y="69810"/>
                </a:lnTo>
                <a:lnTo>
                  <a:pt x="263706" y="69494"/>
                </a:lnTo>
                <a:lnTo>
                  <a:pt x="262674" y="68230"/>
                </a:lnTo>
                <a:lnTo>
                  <a:pt x="262627" y="68046"/>
                </a:lnTo>
                <a:close/>
              </a:path>
              <a:path w="403225" h="77470">
                <a:moveTo>
                  <a:pt x="262407" y="45227"/>
                </a:moveTo>
                <a:lnTo>
                  <a:pt x="254619" y="45227"/>
                </a:lnTo>
                <a:lnTo>
                  <a:pt x="254619" y="60505"/>
                </a:lnTo>
                <a:lnTo>
                  <a:pt x="253652" y="63817"/>
                </a:lnTo>
                <a:lnTo>
                  <a:pt x="249774" y="68778"/>
                </a:lnTo>
                <a:lnTo>
                  <a:pt x="247175" y="70008"/>
                </a:lnTo>
                <a:lnTo>
                  <a:pt x="254327" y="70008"/>
                </a:lnTo>
                <a:lnTo>
                  <a:pt x="255149" y="68046"/>
                </a:lnTo>
                <a:lnTo>
                  <a:pt x="262627" y="68046"/>
                </a:lnTo>
                <a:lnTo>
                  <a:pt x="262407" y="67179"/>
                </a:lnTo>
                <a:lnTo>
                  <a:pt x="262407" y="45227"/>
                </a:lnTo>
                <a:close/>
              </a:path>
              <a:path w="403225" h="77470">
                <a:moveTo>
                  <a:pt x="267000" y="69613"/>
                </a:moveTo>
                <a:lnTo>
                  <a:pt x="266320" y="69761"/>
                </a:lnTo>
                <a:lnTo>
                  <a:pt x="265953" y="69810"/>
                </a:lnTo>
                <a:lnTo>
                  <a:pt x="267000" y="69810"/>
                </a:lnTo>
                <a:lnTo>
                  <a:pt x="267000" y="69613"/>
                </a:lnTo>
                <a:close/>
              </a:path>
              <a:path w="403225" h="77470">
                <a:moveTo>
                  <a:pt x="252370" y="17776"/>
                </a:moveTo>
                <a:lnTo>
                  <a:pt x="241354" y="17776"/>
                </a:lnTo>
                <a:lnTo>
                  <a:pt x="237192" y="19094"/>
                </a:lnTo>
                <a:lnTo>
                  <a:pt x="231908" y="24372"/>
                </a:lnTo>
                <a:lnTo>
                  <a:pt x="230550" y="28530"/>
                </a:lnTo>
                <a:lnTo>
                  <a:pt x="230450" y="34256"/>
                </a:lnTo>
                <a:lnTo>
                  <a:pt x="237840" y="34256"/>
                </a:lnTo>
                <a:lnTo>
                  <a:pt x="237840" y="30261"/>
                </a:lnTo>
                <a:lnTo>
                  <a:pt x="238521" y="28014"/>
                </a:lnTo>
                <a:lnTo>
                  <a:pt x="241250" y="25099"/>
                </a:lnTo>
                <a:lnTo>
                  <a:pt x="243330" y="24372"/>
                </a:lnTo>
                <a:lnTo>
                  <a:pt x="261347" y="24372"/>
                </a:lnTo>
                <a:lnTo>
                  <a:pt x="261175" y="23839"/>
                </a:lnTo>
                <a:lnTo>
                  <a:pt x="258728" y="21405"/>
                </a:lnTo>
                <a:lnTo>
                  <a:pt x="256265" y="18994"/>
                </a:lnTo>
                <a:lnTo>
                  <a:pt x="252370" y="17776"/>
                </a:lnTo>
                <a:close/>
              </a:path>
              <a:path w="403225" h="77470">
                <a:moveTo>
                  <a:pt x="284064" y="25866"/>
                </a:moveTo>
                <a:lnTo>
                  <a:pt x="276371" y="25866"/>
                </a:lnTo>
                <a:lnTo>
                  <a:pt x="276371" y="70693"/>
                </a:lnTo>
                <a:lnTo>
                  <a:pt x="277271" y="72924"/>
                </a:lnTo>
                <a:lnTo>
                  <a:pt x="280899" y="75865"/>
                </a:lnTo>
                <a:lnTo>
                  <a:pt x="283664" y="76601"/>
                </a:lnTo>
                <a:lnTo>
                  <a:pt x="287942" y="76601"/>
                </a:lnTo>
                <a:lnTo>
                  <a:pt x="291236" y="76448"/>
                </a:lnTo>
                <a:lnTo>
                  <a:pt x="292718" y="76403"/>
                </a:lnTo>
                <a:lnTo>
                  <a:pt x="293201" y="76370"/>
                </a:lnTo>
                <a:lnTo>
                  <a:pt x="293152" y="69613"/>
                </a:lnTo>
                <a:lnTo>
                  <a:pt x="288208" y="69613"/>
                </a:lnTo>
                <a:lnTo>
                  <a:pt x="286174" y="69242"/>
                </a:lnTo>
                <a:lnTo>
                  <a:pt x="284478" y="67781"/>
                </a:lnTo>
                <a:lnTo>
                  <a:pt x="284064" y="66247"/>
                </a:lnTo>
                <a:lnTo>
                  <a:pt x="284064" y="25866"/>
                </a:lnTo>
                <a:close/>
              </a:path>
              <a:path w="403225" h="77470">
                <a:moveTo>
                  <a:pt x="293151" y="69508"/>
                </a:moveTo>
                <a:lnTo>
                  <a:pt x="292949" y="69545"/>
                </a:lnTo>
                <a:lnTo>
                  <a:pt x="291819" y="69613"/>
                </a:lnTo>
                <a:lnTo>
                  <a:pt x="293152" y="69613"/>
                </a:lnTo>
                <a:close/>
              </a:path>
              <a:path w="403225" h="77470">
                <a:moveTo>
                  <a:pt x="293201" y="19375"/>
                </a:moveTo>
                <a:lnTo>
                  <a:pt x="268584" y="19375"/>
                </a:lnTo>
                <a:lnTo>
                  <a:pt x="268584" y="25866"/>
                </a:lnTo>
                <a:lnTo>
                  <a:pt x="293201" y="25866"/>
                </a:lnTo>
                <a:lnTo>
                  <a:pt x="293201" y="19375"/>
                </a:lnTo>
                <a:close/>
              </a:path>
              <a:path w="403225" h="77470">
                <a:moveTo>
                  <a:pt x="284064" y="4395"/>
                </a:moveTo>
                <a:lnTo>
                  <a:pt x="276371" y="4395"/>
                </a:lnTo>
                <a:lnTo>
                  <a:pt x="276371" y="19375"/>
                </a:lnTo>
                <a:lnTo>
                  <a:pt x="284064" y="19375"/>
                </a:lnTo>
                <a:lnTo>
                  <a:pt x="284064" y="4395"/>
                </a:lnTo>
                <a:close/>
              </a:path>
              <a:path w="403225" h="77470">
                <a:moveTo>
                  <a:pt x="307648" y="400"/>
                </a:moveTo>
                <a:lnTo>
                  <a:pt x="299554" y="400"/>
                </a:lnTo>
                <a:lnTo>
                  <a:pt x="299554" y="10587"/>
                </a:lnTo>
                <a:lnTo>
                  <a:pt x="307648" y="10587"/>
                </a:lnTo>
                <a:lnTo>
                  <a:pt x="307648" y="400"/>
                </a:lnTo>
                <a:close/>
              </a:path>
              <a:path w="403225" h="77470">
                <a:moveTo>
                  <a:pt x="307648" y="19375"/>
                </a:moveTo>
                <a:lnTo>
                  <a:pt x="299554" y="19375"/>
                </a:lnTo>
                <a:lnTo>
                  <a:pt x="299554" y="75502"/>
                </a:lnTo>
                <a:lnTo>
                  <a:pt x="307648" y="75502"/>
                </a:lnTo>
                <a:lnTo>
                  <a:pt x="307648" y="19375"/>
                </a:lnTo>
                <a:close/>
              </a:path>
              <a:path w="403225" h="77470">
                <a:moveTo>
                  <a:pt x="344415" y="17776"/>
                </a:moveTo>
                <a:lnTo>
                  <a:pt x="330983" y="17776"/>
                </a:lnTo>
                <a:lnTo>
                  <a:pt x="326040" y="20210"/>
                </a:lnTo>
                <a:lnTo>
                  <a:pt x="319567" y="29926"/>
                </a:lnTo>
                <a:lnTo>
                  <a:pt x="317974" y="37284"/>
                </a:lnTo>
                <a:lnTo>
                  <a:pt x="317952" y="57693"/>
                </a:lnTo>
                <a:lnTo>
                  <a:pt x="319531" y="65185"/>
                </a:lnTo>
                <a:lnTo>
                  <a:pt x="325838" y="74635"/>
                </a:lnTo>
                <a:lnTo>
                  <a:pt x="330818" y="77000"/>
                </a:lnTo>
                <a:lnTo>
                  <a:pt x="344450" y="77000"/>
                </a:lnTo>
                <a:lnTo>
                  <a:pt x="349426" y="74620"/>
                </a:lnTo>
                <a:lnTo>
                  <a:pt x="352311" y="70311"/>
                </a:lnTo>
                <a:lnTo>
                  <a:pt x="333546" y="70311"/>
                </a:lnTo>
                <a:lnTo>
                  <a:pt x="330648" y="68593"/>
                </a:lnTo>
                <a:lnTo>
                  <a:pt x="327204" y="61739"/>
                </a:lnTo>
                <a:lnTo>
                  <a:pt x="326339" y="55829"/>
                </a:lnTo>
                <a:lnTo>
                  <a:pt x="326339" y="39052"/>
                </a:lnTo>
                <a:lnTo>
                  <a:pt x="327204" y="33155"/>
                </a:lnTo>
                <a:lnTo>
                  <a:pt x="330685" y="26366"/>
                </a:lnTo>
                <a:lnTo>
                  <a:pt x="333579" y="24667"/>
                </a:lnTo>
                <a:lnTo>
                  <a:pt x="352387" y="24667"/>
                </a:lnTo>
                <a:lnTo>
                  <a:pt x="349393" y="20173"/>
                </a:lnTo>
                <a:lnTo>
                  <a:pt x="344415" y="17776"/>
                </a:lnTo>
                <a:close/>
              </a:path>
              <a:path w="403225" h="77470">
                <a:moveTo>
                  <a:pt x="352387" y="24667"/>
                </a:moveTo>
                <a:lnTo>
                  <a:pt x="341685" y="24667"/>
                </a:lnTo>
                <a:lnTo>
                  <a:pt x="344566" y="26384"/>
                </a:lnTo>
                <a:lnTo>
                  <a:pt x="348047" y="33242"/>
                </a:lnTo>
                <a:lnTo>
                  <a:pt x="348898" y="39052"/>
                </a:lnTo>
                <a:lnTo>
                  <a:pt x="348888" y="55829"/>
                </a:lnTo>
                <a:lnTo>
                  <a:pt x="348047" y="61570"/>
                </a:lnTo>
                <a:lnTo>
                  <a:pt x="344566" y="68562"/>
                </a:lnTo>
                <a:lnTo>
                  <a:pt x="341685" y="70311"/>
                </a:lnTo>
                <a:lnTo>
                  <a:pt x="352311" y="70311"/>
                </a:lnTo>
                <a:lnTo>
                  <a:pt x="355801" y="65098"/>
                </a:lnTo>
                <a:lnTo>
                  <a:pt x="357386" y="57693"/>
                </a:lnTo>
                <a:lnTo>
                  <a:pt x="357400" y="37284"/>
                </a:lnTo>
                <a:lnTo>
                  <a:pt x="355801" y="29792"/>
                </a:lnTo>
                <a:lnTo>
                  <a:pt x="352387" y="24667"/>
                </a:lnTo>
                <a:close/>
              </a:path>
              <a:path w="403225" h="77470">
                <a:moveTo>
                  <a:pt x="375123" y="19375"/>
                </a:moveTo>
                <a:lnTo>
                  <a:pt x="367767" y="19375"/>
                </a:lnTo>
                <a:lnTo>
                  <a:pt x="367767" y="75502"/>
                </a:lnTo>
                <a:lnTo>
                  <a:pt x="375659" y="75502"/>
                </a:lnTo>
                <a:lnTo>
                  <a:pt x="375659" y="33689"/>
                </a:lnTo>
                <a:lnTo>
                  <a:pt x="376689" y="30693"/>
                </a:lnTo>
                <a:lnTo>
                  <a:pt x="380757" y="26330"/>
                </a:lnTo>
                <a:lnTo>
                  <a:pt x="375123" y="26330"/>
                </a:lnTo>
                <a:lnTo>
                  <a:pt x="375123" y="19375"/>
                </a:lnTo>
                <a:close/>
              </a:path>
              <a:path w="403225" h="77470">
                <a:moveTo>
                  <a:pt x="402057" y="25167"/>
                </a:moveTo>
                <a:lnTo>
                  <a:pt x="389789" y="25167"/>
                </a:lnTo>
                <a:lnTo>
                  <a:pt x="391787" y="25916"/>
                </a:lnTo>
                <a:lnTo>
                  <a:pt x="394383" y="28915"/>
                </a:lnTo>
                <a:lnTo>
                  <a:pt x="395034" y="31175"/>
                </a:lnTo>
                <a:lnTo>
                  <a:pt x="395034" y="75502"/>
                </a:lnTo>
                <a:lnTo>
                  <a:pt x="402922" y="75502"/>
                </a:lnTo>
                <a:lnTo>
                  <a:pt x="402922" y="28731"/>
                </a:lnTo>
                <a:lnTo>
                  <a:pt x="402057" y="25167"/>
                </a:lnTo>
                <a:close/>
              </a:path>
              <a:path w="403225" h="77470">
                <a:moveTo>
                  <a:pt x="394167" y="18176"/>
                </a:moveTo>
                <a:lnTo>
                  <a:pt x="385861" y="18176"/>
                </a:lnTo>
                <a:lnTo>
                  <a:pt x="383031" y="18856"/>
                </a:lnTo>
                <a:lnTo>
                  <a:pt x="378338" y="21574"/>
                </a:lnTo>
                <a:lnTo>
                  <a:pt x="376491" y="23619"/>
                </a:lnTo>
                <a:lnTo>
                  <a:pt x="375123" y="26330"/>
                </a:lnTo>
                <a:lnTo>
                  <a:pt x="380757" y="26330"/>
                </a:lnTo>
                <a:lnTo>
                  <a:pt x="383614" y="25167"/>
                </a:lnTo>
                <a:lnTo>
                  <a:pt x="402057" y="25167"/>
                </a:lnTo>
                <a:lnTo>
                  <a:pt x="401874" y="24418"/>
                </a:lnTo>
                <a:lnTo>
                  <a:pt x="397677" y="19425"/>
                </a:lnTo>
                <a:lnTo>
                  <a:pt x="394167" y="18176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524586" y="4300082"/>
            <a:ext cx="299720" cy="0"/>
          </a:xfrm>
          <a:custGeom>
            <a:avLst/>
            <a:gdLst/>
            <a:ahLst/>
            <a:cxnLst/>
            <a:rect l="l" t="t" r="r" b="b"/>
            <a:pathLst>
              <a:path w="299719">
                <a:moveTo>
                  <a:pt x="0" y="0"/>
                </a:moveTo>
                <a:lnTo>
                  <a:pt x="299618" y="0"/>
                </a:lnTo>
              </a:path>
            </a:pathLst>
          </a:custGeom>
          <a:ln w="6991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448108" y="4300082"/>
            <a:ext cx="299720" cy="0"/>
          </a:xfrm>
          <a:custGeom>
            <a:avLst/>
            <a:gdLst/>
            <a:ahLst/>
            <a:cxnLst/>
            <a:rect l="l" t="t" r="r" b="b"/>
            <a:pathLst>
              <a:path w="299720">
                <a:moveTo>
                  <a:pt x="0" y="0"/>
                </a:moveTo>
                <a:lnTo>
                  <a:pt x="299618" y="0"/>
                </a:lnTo>
              </a:path>
            </a:pathLst>
          </a:custGeom>
          <a:ln w="6991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854690" y="3765616"/>
            <a:ext cx="3418840" cy="54737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750" spc="-35" dirty="0">
                <a:solidFill>
                  <a:srgbClr val="231F20"/>
                </a:solidFill>
                <a:latin typeface="Arial"/>
                <a:cs typeface="Arial"/>
              </a:rPr>
              <a:t>impressions </a:t>
            </a:r>
            <a:r>
              <a:rPr sz="750" spc="-20" dirty="0">
                <a:solidFill>
                  <a:srgbClr val="231F20"/>
                </a:solidFill>
                <a:latin typeface="Arial"/>
                <a:cs typeface="Arial"/>
              </a:rPr>
              <a:t>is </a:t>
            </a:r>
            <a:r>
              <a:rPr sz="750" spc="-40" dirty="0">
                <a:solidFill>
                  <a:srgbClr val="231F20"/>
                </a:solidFill>
                <a:latin typeface="Arial"/>
                <a:cs typeface="Arial"/>
              </a:rPr>
              <a:t>attached. </a:t>
            </a:r>
            <a:r>
              <a:rPr sz="750" spc="-65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750" spc="-25" dirty="0">
                <a:solidFill>
                  <a:srgbClr val="231F20"/>
                </a:solidFill>
                <a:latin typeface="Arial"/>
                <a:cs typeface="Arial"/>
              </a:rPr>
              <a:t>following </a:t>
            </a:r>
            <a:r>
              <a:rPr sz="750" spc="-30" dirty="0">
                <a:solidFill>
                  <a:srgbClr val="231F20"/>
                </a:solidFill>
                <a:latin typeface="Arial"/>
                <a:cs typeface="Arial"/>
              </a:rPr>
              <a:t>points </a:t>
            </a:r>
            <a:r>
              <a:rPr sz="750" spc="-50" dirty="0">
                <a:solidFill>
                  <a:srgbClr val="231F20"/>
                </a:solidFill>
                <a:latin typeface="Arial"/>
                <a:cs typeface="Arial"/>
              </a:rPr>
              <a:t>were </a:t>
            </a:r>
            <a:r>
              <a:rPr sz="750" spc="-35" dirty="0">
                <a:solidFill>
                  <a:srgbClr val="231F20"/>
                </a:solidFill>
                <a:latin typeface="Arial"/>
                <a:cs typeface="Arial"/>
              </a:rPr>
              <a:t>discussed </a:t>
            </a:r>
            <a:r>
              <a:rPr sz="750" spc="-55" dirty="0">
                <a:solidFill>
                  <a:srgbClr val="231F20"/>
                </a:solidFill>
                <a:latin typeface="Arial"/>
                <a:cs typeface="Arial"/>
              </a:rPr>
              <a:t>and </a:t>
            </a:r>
            <a:r>
              <a:rPr sz="750" spc="-35" dirty="0">
                <a:solidFill>
                  <a:srgbClr val="231F20"/>
                </a:solidFill>
                <a:latin typeface="Arial"/>
                <a:cs typeface="Arial"/>
              </a:rPr>
              <a:t>resolution </a:t>
            </a:r>
            <a:r>
              <a:rPr sz="750" spc="-40" dirty="0">
                <a:solidFill>
                  <a:srgbClr val="231F20"/>
                </a:solidFill>
                <a:latin typeface="Arial"/>
                <a:cs typeface="Arial"/>
              </a:rPr>
              <a:t>was </a:t>
            </a:r>
            <a:r>
              <a:rPr sz="750" spc="-45" dirty="0">
                <a:solidFill>
                  <a:srgbClr val="231F20"/>
                </a:solidFill>
                <a:latin typeface="Arial"/>
                <a:cs typeface="Arial"/>
              </a:rPr>
              <a:t>passed: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80"/>
              </a:spcBef>
              <a:tabLst>
                <a:tab pos="661035" algn="l"/>
                <a:tab pos="888365" algn="l"/>
              </a:tabLst>
            </a:pPr>
            <a:r>
              <a:rPr sz="750" spc="-40" dirty="0">
                <a:solidFill>
                  <a:srgbClr val="231F20"/>
                </a:solidFill>
                <a:latin typeface="Arial"/>
                <a:cs typeface="Arial"/>
              </a:rPr>
              <a:t>Resolution:	</a:t>
            </a:r>
            <a:r>
              <a:rPr sz="750" spc="10" dirty="0">
                <a:solidFill>
                  <a:srgbClr val="231F20"/>
                </a:solidFill>
                <a:latin typeface="Arial"/>
                <a:cs typeface="Arial"/>
              </a:rPr>
              <a:t>/	</a:t>
            </a:r>
            <a:r>
              <a:rPr sz="750" spc="-30" dirty="0">
                <a:solidFill>
                  <a:srgbClr val="231F20"/>
                </a:solidFill>
                <a:latin typeface="Arial"/>
                <a:cs typeface="Arial"/>
              </a:rPr>
              <a:t>2020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85"/>
              </a:spcBef>
              <a:tabLst>
                <a:tab pos="1969135" algn="l"/>
                <a:tab pos="2972435" algn="l"/>
              </a:tabLst>
            </a:pPr>
            <a:r>
              <a:rPr sz="750" spc="-45" dirty="0">
                <a:solidFill>
                  <a:srgbClr val="231F20"/>
                </a:solidFill>
                <a:latin typeface="Arial"/>
                <a:cs typeface="Arial"/>
              </a:rPr>
              <a:t>Pursuant    </a:t>
            </a:r>
            <a:r>
              <a:rPr sz="750" spc="-30" dirty="0">
                <a:solidFill>
                  <a:srgbClr val="231F20"/>
                </a:solidFill>
                <a:latin typeface="Arial"/>
                <a:cs typeface="Arial"/>
              </a:rPr>
              <a:t>to  </a:t>
            </a:r>
            <a:r>
              <a:rPr sz="750" spc="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pc="-45" dirty="0">
                <a:solidFill>
                  <a:srgbClr val="231F20"/>
                </a:solidFill>
                <a:latin typeface="Arial"/>
                <a:cs typeface="Arial"/>
              </a:rPr>
              <a:t>the  </a:t>
            </a:r>
            <a:r>
              <a:rPr sz="75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pc="-35" dirty="0">
                <a:solidFill>
                  <a:srgbClr val="231F20"/>
                </a:solidFill>
                <a:latin typeface="Arial"/>
                <a:cs typeface="Arial"/>
              </a:rPr>
              <a:t>delisting	</a:t>
            </a:r>
            <a:r>
              <a:rPr sz="750" spc="-20" dirty="0">
                <a:solidFill>
                  <a:srgbClr val="231F20"/>
                </a:solidFill>
                <a:latin typeface="Arial"/>
                <a:cs typeface="Arial"/>
              </a:rPr>
              <a:t>/2020;  </a:t>
            </a:r>
            <a:r>
              <a:rPr sz="750" spc="1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pc="-50" dirty="0">
                <a:solidFill>
                  <a:srgbClr val="231F20"/>
                </a:solidFill>
                <a:latin typeface="Arial"/>
                <a:cs typeface="Arial"/>
              </a:rPr>
              <a:t>dated	</a:t>
            </a:r>
            <a:r>
              <a:rPr sz="750" spc="-40" dirty="0">
                <a:solidFill>
                  <a:srgbClr val="231F20"/>
                </a:solidFill>
                <a:latin typeface="Arial"/>
                <a:cs typeface="Arial"/>
              </a:rPr>
              <a:t>issued</a:t>
            </a:r>
            <a:r>
              <a:rPr sz="750" spc="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pc="-35" dirty="0">
                <a:solidFill>
                  <a:srgbClr val="231F20"/>
                </a:solidFill>
                <a:latin typeface="Arial"/>
                <a:cs typeface="Arial"/>
              </a:rPr>
              <a:t>by</a:t>
            </a:r>
            <a:endParaRPr sz="75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4322955" y="4300082"/>
            <a:ext cx="299720" cy="0"/>
          </a:xfrm>
          <a:custGeom>
            <a:avLst/>
            <a:gdLst/>
            <a:ahLst/>
            <a:cxnLst/>
            <a:rect l="l" t="t" r="r" b="b"/>
            <a:pathLst>
              <a:path w="299720">
                <a:moveTo>
                  <a:pt x="0" y="0"/>
                </a:moveTo>
                <a:lnTo>
                  <a:pt x="299618" y="0"/>
                </a:lnTo>
              </a:path>
            </a:pathLst>
          </a:custGeom>
          <a:ln w="6991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913973" y="4441900"/>
            <a:ext cx="149860" cy="0"/>
          </a:xfrm>
          <a:custGeom>
            <a:avLst/>
            <a:gdLst/>
            <a:ahLst/>
            <a:cxnLst/>
            <a:rect l="l" t="t" r="r" b="b"/>
            <a:pathLst>
              <a:path w="149860">
                <a:moveTo>
                  <a:pt x="0" y="0"/>
                </a:moveTo>
                <a:lnTo>
                  <a:pt x="149809" y="0"/>
                </a:lnTo>
              </a:path>
            </a:pathLst>
          </a:custGeom>
          <a:ln w="6991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854532" y="4309253"/>
            <a:ext cx="3681729" cy="1454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3208655" algn="l"/>
              </a:tabLst>
            </a:pPr>
            <a:r>
              <a:rPr sz="750" spc="-40" dirty="0">
                <a:solidFill>
                  <a:srgbClr val="231F20"/>
                </a:solidFill>
                <a:latin typeface="Arial"/>
                <a:cs typeface="Arial"/>
              </a:rPr>
              <a:t>Corporation/Municipality/NAC </a:t>
            </a:r>
            <a:r>
              <a:rPr sz="750" spc="-45" dirty="0">
                <a:solidFill>
                  <a:srgbClr val="231F20"/>
                </a:solidFill>
                <a:latin typeface="Arial"/>
                <a:cs typeface="Arial"/>
              </a:rPr>
              <a:t>along </a:t>
            </a:r>
            <a:r>
              <a:rPr sz="750" spc="-25" dirty="0">
                <a:solidFill>
                  <a:srgbClr val="231F20"/>
                </a:solidFill>
                <a:latin typeface="Arial"/>
                <a:cs typeface="Arial"/>
              </a:rPr>
              <a:t>with </a:t>
            </a:r>
            <a:r>
              <a:rPr sz="750" spc="-45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750" spc="-40" dirty="0">
                <a:solidFill>
                  <a:srgbClr val="231F20"/>
                </a:solidFill>
                <a:latin typeface="Arial"/>
                <a:cs typeface="Arial"/>
              </a:rPr>
              <a:t>conversion </a:t>
            </a:r>
            <a:r>
              <a:rPr sz="750" spc="-25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sz="750" spc="-80" dirty="0">
                <a:solidFill>
                  <a:srgbClr val="231F20"/>
                </a:solidFill>
                <a:latin typeface="Arial"/>
                <a:cs typeface="Arial"/>
              </a:rPr>
              <a:t>SDA  </a:t>
            </a:r>
            <a:r>
              <a:rPr sz="750" spc="-30" dirty="0">
                <a:solidFill>
                  <a:srgbClr val="231F20"/>
                </a:solidFill>
                <a:latin typeface="Arial"/>
                <a:cs typeface="Arial"/>
              </a:rPr>
              <a:t>to </a:t>
            </a:r>
            <a:r>
              <a:rPr sz="75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pc="-85" dirty="0">
                <a:solidFill>
                  <a:srgbClr val="231F20"/>
                </a:solidFill>
                <a:latin typeface="Arial"/>
                <a:cs typeface="Arial"/>
              </a:rPr>
              <a:t>RWA  </a:t>
            </a:r>
            <a:r>
              <a:rPr sz="750" spc="-40" dirty="0">
                <a:solidFill>
                  <a:srgbClr val="231F20"/>
                </a:solidFill>
                <a:latin typeface="Arial"/>
                <a:cs typeface="Arial"/>
              </a:rPr>
              <a:t>via</a:t>
            </a:r>
            <a:r>
              <a:rPr sz="750" spc="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pc="-65" dirty="0">
                <a:solidFill>
                  <a:srgbClr val="231F20"/>
                </a:solidFill>
                <a:latin typeface="Arial"/>
                <a:cs typeface="Arial"/>
              </a:rPr>
              <a:t>Res	</a:t>
            </a:r>
            <a:r>
              <a:rPr sz="750" spc="-20" dirty="0">
                <a:solidFill>
                  <a:srgbClr val="231F20"/>
                </a:solidFill>
                <a:latin typeface="Arial"/>
                <a:cs typeface="Arial"/>
              </a:rPr>
              <a:t>/2020</a:t>
            </a:r>
            <a:r>
              <a:rPr sz="75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pc="-50" dirty="0">
                <a:solidFill>
                  <a:srgbClr val="231F20"/>
                </a:solidFill>
                <a:latin typeface="Arial"/>
                <a:cs typeface="Arial"/>
              </a:rPr>
              <a:t>dated</a:t>
            </a:r>
            <a:endParaRPr sz="750" dirty="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4548365" y="4441900"/>
            <a:ext cx="299720" cy="0"/>
          </a:xfrm>
          <a:custGeom>
            <a:avLst/>
            <a:gdLst/>
            <a:ahLst/>
            <a:cxnLst/>
            <a:rect l="l" t="t" r="r" b="b"/>
            <a:pathLst>
              <a:path w="299720">
                <a:moveTo>
                  <a:pt x="0" y="0"/>
                </a:moveTo>
                <a:lnTo>
                  <a:pt x="299618" y="0"/>
                </a:lnTo>
              </a:path>
            </a:pathLst>
          </a:custGeom>
          <a:ln w="6991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4689739" y="4145464"/>
            <a:ext cx="443230" cy="309245"/>
          </a:xfrm>
          <a:prstGeom prst="rect">
            <a:avLst/>
          </a:prstGeom>
        </p:spPr>
        <p:txBody>
          <a:bodyPr vert="horz" wrap="square" lIns="0" tIns="39369" rIns="0" bIns="0" rtlCol="0">
            <a:spAutoFit/>
          </a:bodyPr>
          <a:lstStyle/>
          <a:p>
            <a:pPr marR="57150" algn="r">
              <a:lnSpc>
                <a:spcPct val="100000"/>
              </a:lnSpc>
              <a:spcBef>
                <a:spcPts val="309"/>
              </a:spcBef>
            </a:pPr>
            <a:r>
              <a:rPr sz="750" spc="-35" dirty="0">
                <a:solidFill>
                  <a:srgbClr val="231F20"/>
                </a:solidFill>
                <a:latin typeface="Arial"/>
                <a:cs typeface="Arial"/>
              </a:rPr>
              <a:t>Municipal</a:t>
            </a:r>
            <a:endParaRPr sz="75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215"/>
              </a:spcBef>
            </a:pPr>
            <a:r>
              <a:rPr sz="750" spc="-40" dirty="0">
                <a:solidFill>
                  <a:srgbClr val="231F20"/>
                </a:solidFill>
                <a:latin typeface="Arial"/>
                <a:cs typeface="Arial"/>
              </a:rPr>
              <a:t>issued</a:t>
            </a:r>
            <a:endParaRPr sz="750">
              <a:latin typeface="Arial"/>
              <a:cs typeface="Arial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984259" y="4583718"/>
            <a:ext cx="299720" cy="0"/>
          </a:xfrm>
          <a:custGeom>
            <a:avLst/>
            <a:gdLst/>
            <a:ahLst/>
            <a:cxnLst/>
            <a:rect l="l" t="t" r="r" b="b"/>
            <a:pathLst>
              <a:path w="299719">
                <a:moveTo>
                  <a:pt x="0" y="0"/>
                </a:moveTo>
                <a:lnTo>
                  <a:pt x="299618" y="0"/>
                </a:lnTo>
              </a:path>
            </a:pathLst>
          </a:custGeom>
          <a:ln w="6991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686764" y="4583718"/>
            <a:ext cx="200025" cy="0"/>
          </a:xfrm>
          <a:custGeom>
            <a:avLst/>
            <a:gdLst/>
            <a:ahLst/>
            <a:cxnLst/>
            <a:rect l="l" t="t" r="r" b="b"/>
            <a:pathLst>
              <a:path w="200025">
                <a:moveTo>
                  <a:pt x="0" y="0"/>
                </a:moveTo>
                <a:lnTo>
                  <a:pt x="199745" y="0"/>
                </a:lnTo>
              </a:path>
            </a:pathLst>
          </a:custGeom>
          <a:ln w="6991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854478" y="4429100"/>
            <a:ext cx="820419" cy="3092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24100"/>
              </a:lnSpc>
              <a:spcBef>
                <a:spcPts val="90"/>
              </a:spcBef>
              <a:tabLst>
                <a:tab pos="454025" algn="l"/>
              </a:tabLst>
            </a:pPr>
            <a:r>
              <a:rPr sz="750" spc="-35" dirty="0">
                <a:solidFill>
                  <a:srgbClr val="231F20"/>
                </a:solidFill>
                <a:latin typeface="Arial"/>
                <a:cs typeface="Arial"/>
              </a:rPr>
              <a:t>by	</a:t>
            </a:r>
            <a:r>
              <a:rPr sz="750" spc="-80" dirty="0">
                <a:solidFill>
                  <a:srgbClr val="231F20"/>
                </a:solidFill>
                <a:latin typeface="Arial"/>
                <a:cs typeface="Arial"/>
              </a:rPr>
              <a:t>SDA</a:t>
            </a:r>
            <a:r>
              <a:rPr sz="750" spc="-1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pc="-35" dirty="0">
                <a:solidFill>
                  <a:srgbClr val="231F20"/>
                </a:solidFill>
                <a:latin typeface="Arial"/>
                <a:cs typeface="Arial"/>
              </a:rPr>
              <a:t>now </a:t>
            </a:r>
            <a:r>
              <a:rPr sz="75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pc="-15" dirty="0">
                <a:solidFill>
                  <a:srgbClr val="231F20"/>
                </a:solidFill>
                <a:latin typeface="Arial"/>
                <a:cs typeface="Arial"/>
              </a:rPr>
              <a:t>will </a:t>
            </a:r>
            <a:r>
              <a:rPr sz="750" spc="-60" dirty="0">
                <a:solidFill>
                  <a:srgbClr val="231F20"/>
                </a:solidFill>
                <a:latin typeface="Arial"/>
                <a:cs typeface="Arial"/>
              </a:rPr>
              <a:t>be </a:t>
            </a:r>
            <a:r>
              <a:rPr sz="750" spc="-50" dirty="0">
                <a:solidFill>
                  <a:srgbClr val="231F20"/>
                </a:solidFill>
                <a:latin typeface="Arial"/>
                <a:cs typeface="Arial"/>
              </a:rPr>
              <a:t>changed</a:t>
            </a:r>
            <a:r>
              <a:rPr sz="750" spc="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pc="-30" dirty="0">
                <a:solidFill>
                  <a:srgbClr val="231F20"/>
                </a:solidFill>
                <a:latin typeface="Arial"/>
                <a:cs typeface="Arial"/>
              </a:rPr>
              <a:t>to</a:t>
            </a:r>
            <a:endParaRPr sz="750">
              <a:latin typeface="Arial"/>
              <a:cs typeface="Arial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1580070" y="4725537"/>
            <a:ext cx="349885" cy="0"/>
          </a:xfrm>
          <a:custGeom>
            <a:avLst/>
            <a:gdLst/>
            <a:ahLst/>
            <a:cxnLst/>
            <a:rect l="l" t="t" r="r" b="b"/>
            <a:pathLst>
              <a:path w="349885">
                <a:moveTo>
                  <a:pt x="0" y="0"/>
                </a:moveTo>
                <a:lnTo>
                  <a:pt x="349554" y="0"/>
                </a:lnTo>
              </a:path>
            </a:pathLst>
          </a:custGeom>
          <a:ln w="6991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1873809" y="4429100"/>
            <a:ext cx="3242945" cy="309245"/>
          </a:xfrm>
          <a:prstGeom prst="rect">
            <a:avLst/>
          </a:prstGeom>
        </p:spPr>
        <p:txBody>
          <a:bodyPr vert="horz" wrap="square" lIns="0" tIns="393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9"/>
              </a:spcBef>
            </a:pPr>
            <a:r>
              <a:rPr sz="750" spc="-65" dirty="0">
                <a:solidFill>
                  <a:srgbClr val="231F20"/>
                </a:solidFill>
                <a:latin typeface="Arial"/>
                <a:cs typeface="Arial"/>
              </a:rPr>
              <a:t>RWA, </a:t>
            </a:r>
            <a:r>
              <a:rPr sz="750" spc="-45" dirty="0">
                <a:solidFill>
                  <a:srgbClr val="231F20"/>
                </a:solidFill>
                <a:latin typeface="Arial"/>
                <a:cs typeface="Arial"/>
              </a:rPr>
              <a:t>the members present </a:t>
            </a:r>
            <a:r>
              <a:rPr sz="750" spc="-35" dirty="0">
                <a:solidFill>
                  <a:srgbClr val="231F20"/>
                </a:solidFill>
                <a:latin typeface="Arial"/>
                <a:cs typeface="Arial"/>
              </a:rPr>
              <a:t>discussed </a:t>
            </a:r>
            <a:r>
              <a:rPr sz="750" spc="-55" dirty="0">
                <a:solidFill>
                  <a:srgbClr val="231F20"/>
                </a:solidFill>
                <a:latin typeface="Arial"/>
                <a:cs typeface="Arial"/>
              </a:rPr>
              <a:t>and </a:t>
            </a:r>
            <a:r>
              <a:rPr sz="750" spc="-45" dirty="0">
                <a:solidFill>
                  <a:srgbClr val="231F20"/>
                </a:solidFill>
                <a:latin typeface="Arial"/>
                <a:cs typeface="Arial"/>
              </a:rPr>
              <a:t>resolved </a:t>
            </a:r>
            <a:r>
              <a:rPr sz="750" spc="-40" dirty="0">
                <a:solidFill>
                  <a:srgbClr val="231F20"/>
                </a:solidFill>
                <a:latin typeface="Arial"/>
                <a:cs typeface="Arial"/>
              </a:rPr>
              <a:t>that </a:t>
            </a:r>
            <a:r>
              <a:rPr sz="750" spc="-45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750" spc="-60" dirty="0">
                <a:solidFill>
                  <a:srgbClr val="231F20"/>
                </a:solidFill>
                <a:latin typeface="Arial"/>
                <a:cs typeface="Arial"/>
              </a:rPr>
              <a:t>name </a:t>
            </a:r>
            <a:r>
              <a:rPr sz="750" spc="-25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sz="750" spc="-45" dirty="0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sz="750" spc="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pc="-65" dirty="0">
                <a:solidFill>
                  <a:srgbClr val="231F20"/>
                </a:solidFill>
                <a:latin typeface="Arial"/>
                <a:cs typeface="Arial"/>
              </a:rPr>
              <a:t>SLUM/RWA</a:t>
            </a:r>
            <a:endParaRPr sz="750" dirty="0">
              <a:latin typeface="Arial"/>
              <a:cs typeface="Arial"/>
            </a:endParaRPr>
          </a:p>
          <a:p>
            <a:pPr marL="55244">
              <a:lnSpc>
                <a:spcPct val="100000"/>
              </a:lnSpc>
              <a:spcBef>
                <a:spcPts val="215"/>
              </a:spcBef>
            </a:pPr>
            <a:r>
              <a:rPr sz="750" spc="-15" dirty="0">
                <a:solidFill>
                  <a:srgbClr val="231F20"/>
                </a:solidFill>
                <a:latin typeface="Arial"/>
                <a:cs typeface="Arial"/>
              </a:rPr>
              <a:t>.</a:t>
            </a:r>
            <a:endParaRPr sz="750" dirty="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854471" y="4793794"/>
            <a:ext cx="2034539" cy="1454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750" spc="-65" dirty="0">
                <a:solidFill>
                  <a:srgbClr val="231F20"/>
                </a:solidFill>
                <a:latin typeface="Arial"/>
                <a:cs typeface="Arial"/>
              </a:rPr>
              <a:t>We, </a:t>
            </a:r>
            <a:r>
              <a:rPr sz="750" spc="-35" dirty="0">
                <a:solidFill>
                  <a:srgbClr val="231F20"/>
                </a:solidFill>
                <a:latin typeface="Arial"/>
                <a:cs typeface="Arial"/>
              </a:rPr>
              <a:t>all </a:t>
            </a:r>
            <a:r>
              <a:rPr sz="750" spc="-45" dirty="0">
                <a:solidFill>
                  <a:srgbClr val="231F20"/>
                </a:solidFill>
                <a:latin typeface="Arial"/>
                <a:cs typeface="Arial"/>
              </a:rPr>
              <a:t>members </a:t>
            </a:r>
            <a:r>
              <a:rPr sz="750" spc="-50" dirty="0">
                <a:solidFill>
                  <a:srgbClr val="231F20"/>
                </a:solidFill>
                <a:latin typeface="Arial"/>
                <a:cs typeface="Arial"/>
              </a:rPr>
              <a:t>hereby </a:t>
            </a:r>
            <a:r>
              <a:rPr sz="750" spc="-55" dirty="0">
                <a:solidFill>
                  <a:srgbClr val="231F20"/>
                </a:solidFill>
                <a:latin typeface="Arial"/>
                <a:cs typeface="Arial"/>
              </a:rPr>
              <a:t>agree </a:t>
            </a:r>
            <a:r>
              <a:rPr sz="750" spc="-30" dirty="0">
                <a:solidFill>
                  <a:srgbClr val="231F20"/>
                </a:solidFill>
                <a:latin typeface="Arial"/>
                <a:cs typeface="Arial"/>
              </a:rPr>
              <a:t>to </a:t>
            </a:r>
            <a:r>
              <a:rPr sz="750" spc="-45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750" spc="-55" dirty="0">
                <a:solidFill>
                  <a:srgbClr val="231F20"/>
                </a:solidFill>
                <a:latin typeface="Arial"/>
                <a:cs typeface="Arial"/>
              </a:rPr>
              <a:t>above</a:t>
            </a:r>
            <a:r>
              <a:rPr sz="750" spc="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pc="-30" dirty="0">
                <a:solidFill>
                  <a:srgbClr val="231F20"/>
                </a:solidFill>
                <a:latin typeface="Arial"/>
                <a:cs typeface="Arial"/>
              </a:rPr>
              <a:t>decision.</a:t>
            </a:r>
            <a:endParaRPr sz="75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854000" y="2706468"/>
            <a:ext cx="4326255" cy="106299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750" b="1" spc="-5" dirty="0">
                <a:solidFill>
                  <a:srgbClr val="231F20"/>
                </a:solidFill>
                <a:latin typeface="Arial"/>
                <a:cs typeface="Arial"/>
              </a:rPr>
              <a:t>District……………………….... </a:t>
            </a:r>
            <a:r>
              <a:rPr sz="750" b="1" dirty="0">
                <a:solidFill>
                  <a:srgbClr val="231F20"/>
                </a:solidFill>
                <a:latin typeface="Arial"/>
                <a:cs typeface="Arial"/>
              </a:rPr>
              <a:t>ULB…………...……………..</a:t>
            </a:r>
            <a:r>
              <a:rPr sz="750" b="1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b="1" spc="5" dirty="0">
                <a:solidFill>
                  <a:srgbClr val="231F20"/>
                </a:solidFill>
                <a:latin typeface="Arial"/>
                <a:cs typeface="Arial"/>
              </a:rPr>
              <a:t>Slum…………………………………......</a:t>
            </a:r>
            <a:endParaRPr sz="750" dirty="0">
              <a:latin typeface="Arial"/>
              <a:cs typeface="Arial"/>
            </a:endParaRPr>
          </a:p>
          <a:p>
            <a:pPr marL="13335" marR="2978785">
              <a:lnSpc>
                <a:spcPct val="175800"/>
              </a:lnSpc>
              <a:spcBef>
                <a:spcPts val="244"/>
              </a:spcBef>
              <a:tabLst>
                <a:tab pos="831215" algn="l"/>
                <a:tab pos="1056005" algn="l"/>
              </a:tabLst>
            </a:pPr>
            <a:r>
              <a:rPr sz="750" spc="-60" dirty="0">
                <a:solidFill>
                  <a:srgbClr val="231F20"/>
                </a:solidFill>
                <a:latin typeface="Arial"/>
                <a:cs typeface="Arial"/>
              </a:rPr>
              <a:t>Date</a:t>
            </a:r>
            <a:r>
              <a:rPr sz="75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pc="-20" dirty="0">
                <a:solidFill>
                  <a:srgbClr val="231F20"/>
                </a:solidFill>
                <a:latin typeface="Arial"/>
                <a:cs typeface="Arial"/>
              </a:rPr>
              <a:t>&amp;</a:t>
            </a:r>
            <a:r>
              <a:rPr sz="75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pc="-45" dirty="0">
                <a:solidFill>
                  <a:srgbClr val="231F20"/>
                </a:solidFill>
                <a:latin typeface="Arial"/>
                <a:cs typeface="Arial"/>
              </a:rPr>
              <a:t>Time:</a:t>
            </a:r>
            <a:r>
              <a:rPr sz="750" dirty="0">
                <a:solidFill>
                  <a:srgbClr val="231F20"/>
                </a:solidFill>
                <a:latin typeface="Arial"/>
                <a:cs typeface="Arial"/>
              </a:rPr>
              <a:t>	</a:t>
            </a:r>
            <a:r>
              <a:rPr sz="750" spc="-15" dirty="0">
                <a:solidFill>
                  <a:srgbClr val="231F20"/>
                </a:solidFill>
                <a:latin typeface="Arial"/>
                <a:cs typeface="Arial"/>
              </a:rPr>
              <a:t>;</a:t>
            </a:r>
            <a:r>
              <a:rPr sz="750" dirty="0">
                <a:solidFill>
                  <a:srgbClr val="231F20"/>
                </a:solidFill>
                <a:latin typeface="Arial"/>
                <a:cs typeface="Arial"/>
              </a:rPr>
              <a:t>	</a:t>
            </a:r>
            <a:r>
              <a:rPr sz="750" spc="-40" dirty="0">
                <a:solidFill>
                  <a:srgbClr val="231F20"/>
                </a:solidFill>
                <a:latin typeface="Arial"/>
                <a:cs typeface="Arial"/>
              </a:rPr>
              <a:t>AM/PM  </a:t>
            </a:r>
            <a:r>
              <a:rPr sz="750" spc="-45" dirty="0">
                <a:solidFill>
                  <a:srgbClr val="231F20"/>
                </a:solidFill>
                <a:latin typeface="Arial"/>
                <a:cs typeface="Arial"/>
              </a:rPr>
              <a:t>Place:</a:t>
            </a:r>
            <a:endParaRPr sz="750" dirty="0">
              <a:latin typeface="Arial"/>
              <a:cs typeface="Arial"/>
            </a:endParaRPr>
          </a:p>
          <a:p>
            <a:pPr marL="13335" marR="5080">
              <a:lnSpc>
                <a:spcPct val="124100"/>
              </a:lnSpc>
              <a:spcBef>
                <a:spcPts val="465"/>
              </a:spcBef>
              <a:tabLst>
                <a:tab pos="1979295" algn="l"/>
                <a:tab pos="2351405" algn="l"/>
                <a:tab pos="3046095" algn="l"/>
                <a:tab pos="3859529" algn="l"/>
              </a:tabLst>
            </a:pPr>
            <a:r>
              <a:rPr sz="750" spc="-70" dirty="0">
                <a:solidFill>
                  <a:srgbClr val="231F20"/>
                </a:solidFill>
                <a:latin typeface="Arial"/>
                <a:cs typeface="Arial"/>
              </a:rPr>
              <a:t>A </a:t>
            </a:r>
            <a:r>
              <a:rPr sz="750" spc="-45" dirty="0">
                <a:solidFill>
                  <a:srgbClr val="231F20"/>
                </a:solidFill>
                <a:latin typeface="Arial"/>
                <a:cs typeface="Arial"/>
              </a:rPr>
              <a:t>meeting </a:t>
            </a:r>
            <a:r>
              <a:rPr sz="750" spc="-40" dirty="0">
                <a:solidFill>
                  <a:srgbClr val="231F20"/>
                </a:solidFill>
                <a:latin typeface="Arial"/>
                <a:cs typeface="Arial"/>
              </a:rPr>
              <a:t>was </a:t>
            </a:r>
            <a:r>
              <a:rPr sz="750" spc="-45" dirty="0">
                <a:solidFill>
                  <a:srgbClr val="231F20"/>
                </a:solidFill>
                <a:latin typeface="Arial"/>
                <a:cs typeface="Arial"/>
              </a:rPr>
              <a:t>organised </a:t>
            </a:r>
            <a:r>
              <a:rPr sz="750" spc="-50" dirty="0">
                <a:solidFill>
                  <a:srgbClr val="231F20"/>
                </a:solidFill>
                <a:latin typeface="Arial"/>
                <a:cs typeface="Arial"/>
              </a:rPr>
              <a:t>under </a:t>
            </a:r>
            <a:r>
              <a:rPr sz="750" spc="-45" dirty="0">
                <a:solidFill>
                  <a:srgbClr val="231F20"/>
                </a:solidFill>
                <a:latin typeface="Arial"/>
                <a:cs typeface="Arial"/>
              </a:rPr>
              <a:t>the Chairpersonship </a:t>
            </a:r>
            <a:r>
              <a:rPr sz="750" spc="-25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sz="750" spc="-30" dirty="0">
                <a:solidFill>
                  <a:srgbClr val="231F20"/>
                </a:solidFill>
                <a:latin typeface="Arial"/>
                <a:cs typeface="Arial"/>
              </a:rPr>
              <a:t>Ms. </a:t>
            </a:r>
            <a:r>
              <a:rPr sz="750" spc="-40" dirty="0">
                <a:solidFill>
                  <a:srgbClr val="231F20"/>
                </a:solidFill>
                <a:latin typeface="Arial"/>
                <a:cs typeface="Arial"/>
              </a:rPr>
              <a:t>/Mr. </a:t>
            </a:r>
            <a:r>
              <a:rPr sz="750" spc="25" dirty="0">
                <a:solidFill>
                  <a:srgbClr val="231F20"/>
                </a:solidFill>
                <a:latin typeface="Arial"/>
                <a:cs typeface="Arial"/>
              </a:rPr>
              <a:t>……………………….. </a:t>
            </a:r>
            <a:r>
              <a:rPr sz="750" spc="-30" dirty="0">
                <a:solidFill>
                  <a:srgbClr val="231F20"/>
                </a:solidFill>
                <a:latin typeface="Arial"/>
                <a:cs typeface="Arial"/>
              </a:rPr>
              <a:t>to discuss </a:t>
            </a:r>
            <a:r>
              <a:rPr sz="750" spc="-45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750" spc="-40" dirty="0">
                <a:solidFill>
                  <a:srgbClr val="231F20"/>
                </a:solidFill>
                <a:latin typeface="Arial"/>
                <a:cs typeface="Arial"/>
              </a:rPr>
              <a:t>proposal  </a:t>
            </a:r>
            <a:r>
              <a:rPr sz="750" spc="-25" dirty="0">
                <a:solidFill>
                  <a:srgbClr val="231F20"/>
                </a:solidFill>
                <a:latin typeface="Arial"/>
                <a:cs typeface="Arial"/>
              </a:rPr>
              <a:t>for </a:t>
            </a:r>
            <a:r>
              <a:rPr sz="750" spc="-50" dirty="0">
                <a:solidFill>
                  <a:srgbClr val="231F20"/>
                </a:solidFill>
                <a:latin typeface="Arial"/>
                <a:cs typeface="Arial"/>
              </a:rPr>
              <a:t>change </a:t>
            </a:r>
            <a:r>
              <a:rPr sz="750" spc="-25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sz="750" spc="-60" dirty="0">
                <a:solidFill>
                  <a:srgbClr val="231F20"/>
                </a:solidFill>
                <a:latin typeface="Arial"/>
                <a:cs typeface="Arial"/>
              </a:rPr>
              <a:t>name  </a:t>
            </a:r>
            <a:r>
              <a:rPr sz="750" spc="-25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sz="750" spc="-35" dirty="0">
                <a:solidFill>
                  <a:srgbClr val="231F20"/>
                </a:solidFill>
                <a:latin typeface="Arial"/>
                <a:cs typeface="Arial"/>
              </a:rPr>
              <a:t>slum </a:t>
            </a:r>
            <a:r>
              <a:rPr sz="750" spc="-40" dirty="0">
                <a:solidFill>
                  <a:srgbClr val="231F20"/>
                </a:solidFill>
                <a:latin typeface="Arial"/>
                <a:cs typeface="Arial"/>
              </a:rPr>
              <a:t>earlier</a:t>
            </a:r>
            <a:r>
              <a:rPr sz="750" spc="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pc="-40" dirty="0">
                <a:solidFill>
                  <a:srgbClr val="231F20"/>
                </a:solidFill>
                <a:latin typeface="Arial"/>
                <a:cs typeface="Arial"/>
              </a:rPr>
              <a:t>known</a:t>
            </a: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pc="-50" dirty="0">
                <a:solidFill>
                  <a:srgbClr val="231F20"/>
                </a:solidFill>
                <a:latin typeface="Arial"/>
                <a:cs typeface="Arial"/>
              </a:rPr>
              <a:t>as	</a:t>
            </a:r>
            <a:r>
              <a:rPr sz="750" spc="-30" dirty="0">
                <a:solidFill>
                  <a:srgbClr val="231F20"/>
                </a:solidFill>
                <a:latin typeface="Arial"/>
                <a:cs typeface="Arial"/>
              </a:rPr>
              <a:t>to	in</a:t>
            </a:r>
            <a:r>
              <a:rPr sz="75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pc="-60" dirty="0">
                <a:solidFill>
                  <a:srgbClr val="231F20"/>
                </a:solidFill>
                <a:latin typeface="Arial"/>
                <a:cs typeface="Arial"/>
              </a:rPr>
              <a:t>Ward</a:t>
            </a:r>
            <a:r>
              <a:rPr sz="75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pc="-45" dirty="0">
                <a:solidFill>
                  <a:srgbClr val="231F20"/>
                </a:solidFill>
                <a:latin typeface="Arial"/>
                <a:cs typeface="Arial"/>
              </a:rPr>
              <a:t>No:	</a:t>
            </a:r>
            <a:r>
              <a:rPr sz="750" spc="-50" dirty="0">
                <a:solidFill>
                  <a:srgbClr val="231F20"/>
                </a:solidFill>
                <a:latin typeface="Arial"/>
                <a:cs typeface="Arial"/>
              </a:rPr>
              <a:t>under	</a:t>
            </a:r>
            <a:r>
              <a:rPr sz="750" spc="-35" dirty="0">
                <a:solidFill>
                  <a:srgbClr val="231F20"/>
                </a:solidFill>
                <a:latin typeface="Arial"/>
                <a:cs typeface="Arial"/>
              </a:rPr>
              <a:t>Municipal  </a:t>
            </a:r>
            <a:r>
              <a:rPr sz="750" spc="-40" dirty="0">
                <a:solidFill>
                  <a:srgbClr val="231F20"/>
                </a:solidFill>
                <a:latin typeface="Arial"/>
                <a:cs typeface="Arial"/>
              </a:rPr>
              <a:t>Corporation/Municipality/NAC. </a:t>
            </a:r>
            <a:r>
              <a:rPr sz="750" spc="-65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750" spc="-20" dirty="0">
                <a:solidFill>
                  <a:srgbClr val="231F20"/>
                </a:solidFill>
                <a:latin typeface="Arial"/>
                <a:cs typeface="Arial"/>
              </a:rPr>
              <a:t>list </a:t>
            </a:r>
            <a:r>
              <a:rPr sz="750" spc="-25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sz="750" spc="-45" dirty="0">
                <a:solidFill>
                  <a:srgbClr val="231F20"/>
                </a:solidFill>
                <a:latin typeface="Arial"/>
                <a:cs typeface="Arial"/>
              </a:rPr>
              <a:t>members present </a:t>
            </a:r>
            <a:r>
              <a:rPr sz="750" spc="-30" dirty="0">
                <a:solidFill>
                  <a:srgbClr val="231F20"/>
                </a:solidFill>
                <a:latin typeface="Arial"/>
                <a:cs typeface="Arial"/>
              </a:rPr>
              <a:t>in </a:t>
            </a:r>
            <a:r>
              <a:rPr sz="750" spc="-45" dirty="0">
                <a:solidFill>
                  <a:srgbClr val="231F20"/>
                </a:solidFill>
                <a:latin typeface="Arial"/>
                <a:cs typeface="Arial"/>
              </a:rPr>
              <a:t>the meeting </a:t>
            </a:r>
            <a:r>
              <a:rPr sz="750" spc="-25" dirty="0">
                <a:solidFill>
                  <a:srgbClr val="231F20"/>
                </a:solidFill>
                <a:latin typeface="Arial"/>
                <a:cs typeface="Arial"/>
              </a:rPr>
              <a:t>with </a:t>
            </a:r>
            <a:r>
              <a:rPr sz="750" spc="-35" dirty="0">
                <a:solidFill>
                  <a:srgbClr val="231F20"/>
                </a:solidFill>
                <a:latin typeface="Arial"/>
                <a:cs typeface="Arial"/>
              </a:rPr>
              <a:t>their</a:t>
            </a:r>
            <a:r>
              <a:rPr sz="750" spc="1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pc="-35" dirty="0">
                <a:solidFill>
                  <a:srgbClr val="231F20"/>
                </a:solidFill>
                <a:latin typeface="Arial"/>
                <a:cs typeface="Arial"/>
              </a:rPr>
              <a:t>signatures/thumb</a:t>
            </a:r>
            <a:endParaRPr sz="750" dirty="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742610" y="2055127"/>
            <a:ext cx="1831975" cy="1454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750" b="1" spc="-50" dirty="0">
                <a:solidFill>
                  <a:srgbClr val="231F20"/>
                </a:solidFill>
                <a:latin typeface="Arial"/>
                <a:cs typeface="Arial"/>
              </a:rPr>
              <a:t>List </a:t>
            </a:r>
            <a:r>
              <a:rPr sz="750" b="1" spc="-65" dirty="0">
                <a:solidFill>
                  <a:srgbClr val="231F20"/>
                </a:solidFill>
                <a:latin typeface="Arial"/>
                <a:cs typeface="Arial"/>
              </a:rPr>
              <a:t>and </a:t>
            </a:r>
            <a:r>
              <a:rPr sz="750" b="1" spc="-55" dirty="0">
                <a:solidFill>
                  <a:srgbClr val="231F20"/>
                </a:solidFill>
                <a:latin typeface="Arial"/>
                <a:cs typeface="Arial"/>
              </a:rPr>
              <a:t>Signature </a:t>
            </a:r>
            <a:r>
              <a:rPr sz="750" b="1" spc="-60" dirty="0">
                <a:solidFill>
                  <a:srgbClr val="231F20"/>
                </a:solidFill>
                <a:latin typeface="Arial"/>
                <a:cs typeface="Arial"/>
              </a:rPr>
              <a:t>of members </a:t>
            </a:r>
            <a:r>
              <a:rPr sz="750" b="1" spc="-50" dirty="0">
                <a:solidFill>
                  <a:srgbClr val="231F20"/>
                </a:solidFill>
                <a:latin typeface="Arial"/>
                <a:cs typeface="Arial"/>
              </a:rPr>
              <a:t>in </a:t>
            </a:r>
            <a:r>
              <a:rPr sz="750" b="1" spc="-55" dirty="0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sz="750" b="1" spc="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b="1" spc="-55" dirty="0">
                <a:solidFill>
                  <a:srgbClr val="231F20"/>
                </a:solidFill>
                <a:latin typeface="Arial"/>
                <a:cs typeface="Arial"/>
              </a:rPr>
              <a:t>meeting</a:t>
            </a:r>
            <a:endParaRPr sz="750">
              <a:latin typeface="Arial"/>
              <a:cs typeface="Arial"/>
            </a:endParaRPr>
          </a:p>
        </p:txBody>
      </p:sp>
      <p:graphicFrame>
        <p:nvGraphicFramePr>
          <p:cNvPr id="31" name="object 31"/>
          <p:cNvGraphicFramePr>
            <a:graphicFrameLocks noGrp="1"/>
          </p:cNvGraphicFramePr>
          <p:nvPr/>
        </p:nvGraphicFramePr>
        <p:xfrm>
          <a:off x="5531874" y="2257951"/>
          <a:ext cx="4240529" cy="1651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1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41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2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97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0958">
                <a:tc>
                  <a:txBody>
                    <a:bodyPr/>
                    <a:lstStyle/>
                    <a:p>
                      <a:pPr marL="781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750" b="1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Sl.</a:t>
                      </a:r>
                      <a:r>
                        <a:rPr sz="750" b="1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50" b="1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No.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6350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6350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750" b="1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 of </a:t>
                      </a:r>
                      <a:r>
                        <a:rPr sz="750" b="1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750" b="1" spc="7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50" b="1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Member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6350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750" b="1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Designation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6350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527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750" b="1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Signature/Thumb</a:t>
                      </a:r>
                      <a:r>
                        <a:rPr sz="750" b="1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50" b="1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Impression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6350">
                      <a:solidFill>
                        <a:srgbClr val="2E6EB7"/>
                      </a:solidFill>
                      <a:prstDash val="solid"/>
                    </a:lnR>
                    <a:lnT w="6350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42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541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750" spc="-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President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6350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097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541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75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Treasurer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45085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6350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62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541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750" spc="-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Member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6350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09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5415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750" spc="-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Member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71755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6350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32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541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750" spc="-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Member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6350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50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5415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750" spc="-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Member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56515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6350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9525">
                      <a:solidFill>
                        <a:srgbClr val="2E6EB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54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6350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6350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5415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750" spc="-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Member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T="60325" marB="0">
                    <a:lnL w="9525">
                      <a:solidFill>
                        <a:srgbClr val="2E6EB7"/>
                      </a:solidFill>
                      <a:prstDash val="solid"/>
                    </a:lnL>
                    <a:lnR w="9525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6350">
                      <a:solidFill>
                        <a:srgbClr val="2E6EB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2E6EB7"/>
                      </a:solidFill>
                      <a:prstDash val="solid"/>
                    </a:lnL>
                    <a:lnR w="6350">
                      <a:solidFill>
                        <a:srgbClr val="2E6EB7"/>
                      </a:solidFill>
                      <a:prstDash val="solid"/>
                    </a:lnR>
                    <a:lnT w="9525">
                      <a:solidFill>
                        <a:srgbClr val="2E6EB7"/>
                      </a:solidFill>
                      <a:prstDash val="solid"/>
                    </a:lnT>
                    <a:lnB w="6350">
                      <a:solidFill>
                        <a:srgbClr val="2E6EB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2" name="object 32"/>
          <p:cNvSpPr txBox="1"/>
          <p:nvPr/>
        </p:nvSpPr>
        <p:spPr>
          <a:xfrm>
            <a:off x="5582154" y="3940800"/>
            <a:ext cx="736600" cy="1454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750" spc="-50" dirty="0">
                <a:solidFill>
                  <a:srgbClr val="231F20"/>
                </a:solidFill>
                <a:latin typeface="Arial"/>
                <a:cs typeface="Arial"/>
              </a:rPr>
              <a:t>Enclosed as</a:t>
            </a:r>
            <a:r>
              <a:rPr sz="75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pc="-55" dirty="0">
                <a:solidFill>
                  <a:srgbClr val="231F20"/>
                </a:solidFill>
                <a:latin typeface="Arial"/>
                <a:cs typeface="Arial"/>
              </a:rPr>
              <a:t>above</a:t>
            </a:r>
            <a:endParaRPr sz="75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582135" y="4060640"/>
            <a:ext cx="2368550" cy="1031240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9"/>
              </a:spcBef>
            </a:pPr>
            <a:r>
              <a:rPr sz="750" spc="-55" dirty="0">
                <a:solidFill>
                  <a:srgbClr val="231F20"/>
                </a:solidFill>
                <a:latin typeface="Arial"/>
                <a:cs typeface="Arial"/>
              </a:rPr>
              <a:t>Copy </a:t>
            </a:r>
            <a:r>
              <a:rPr sz="750" spc="-25" dirty="0">
                <a:solidFill>
                  <a:srgbClr val="231F20"/>
                </a:solidFill>
                <a:latin typeface="Arial"/>
                <a:cs typeface="Arial"/>
              </a:rPr>
              <a:t>for </a:t>
            </a:r>
            <a:r>
              <a:rPr sz="750" spc="-40" dirty="0">
                <a:solidFill>
                  <a:srgbClr val="231F20"/>
                </a:solidFill>
                <a:latin typeface="Arial"/>
                <a:cs typeface="Arial"/>
              </a:rPr>
              <a:t>kind </a:t>
            </a:r>
            <a:r>
              <a:rPr sz="750" spc="-30" dirty="0">
                <a:solidFill>
                  <a:srgbClr val="231F20"/>
                </a:solidFill>
                <a:latin typeface="Arial"/>
                <a:cs typeface="Arial"/>
              </a:rPr>
              <a:t>information </a:t>
            </a:r>
            <a:r>
              <a:rPr sz="750" spc="-55" dirty="0">
                <a:solidFill>
                  <a:srgbClr val="231F20"/>
                </a:solidFill>
                <a:latin typeface="Arial"/>
                <a:cs typeface="Arial"/>
              </a:rPr>
              <a:t>and </a:t>
            </a:r>
            <a:r>
              <a:rPr sz="750" spc="-40" dirty="0">
                <a:solidFill>
                  <a:srgbClr val="231F20"/>
                </a:solidFill>
                <a:latin typeface="Arial"/>
                <a:cs typeface="Arial"/>
              </a:rPr>
              <a:t>necessary </a:t>
            </a:r>
            <a:r>
              <a:rPr sz="750" spc="-30" dirty="0">
                <a:solidFill>
                  <a:srgbClr val="231F20"/>
                </a:solidFill>
                <a:latin typeface="Arial"/>
                <a:cs typeface="Arial"/>
              </a:rPr>
              <a:t>action, </a:t>
            </a:r>
            <a:r>
              <a:rPr sz="750" spc="-35" dirty="0">
                <a:solidFill>
                  <a:srgbClr val="231F20"/>
                </a:solidFill>
                <a:latin typeface="Arial"/>
                <a:cs typeface="Arial"/>
              </a:rPr>
              <a:t>submitted</a:t>
            </a:r>
            <a:r>
              <a:rPr sz="75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pc="-25" dirty="0">
                <a:solidFill>
                  <a:srgbClr val="231F20"/>
                </a:solidFill>
                <a:latin typeface="Arial"/>
                <a:cs typeface="Arial"/>
              </a:rPr>
              <a:t>to:</a:t>
            </a:r>
            <a:endParaRPr sz="750">
              <a:latin typeface="Arial"/>
              <a:cs typeface="Arial"/>
            </a:endParaRPr>
          </a:p>
          <a:p>
            <a:pPr marL="118745" indent="-106680">
              <a:lnSpc>
                <a:spcPct val="100000"/>
              </a:lnSpc>
              <a:spcBef>
                <a:spcPts val="420"/>
              </a:spcBef>
              <a:buAutoNum type="arabicParenR"/>
              <a:tabLst>
                <a:tab pos="119380" algn="l"/>
              </a:tabLst>
            </a:pPr>
            <a:r>
              <a:rPr sz="750" spc="-35" dirty="0">
                <a:solidFill>
                  <a:srgbClr val="231F20"/>
                </a:solidFill>
                <a:latin typeface="Arial"/>
                <a:cs typeface="Arial"/>
              </a:rPr>
              <a:t>Municipal</a:t>
            </a:r>
            <a:r>
              <a:rPr sz="75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pc="-40" dirty="0">
                <a:solidFill>
                  <a:srgbClr val="231F20"/>
                </a:solidFill>
                <a:latin typeface="Arial"/>
                <a:cs typeface="Arial"/>
              </a:rPr>
              <a:t>Corporation/Municipality/NAC</a:t>
            </a:r>
            <a:endParaRPr sz="750">
              <a:latin typeface="Arial"/>
              <a:cs typeface="Arial"/>
            </a:endParaRPr>
          </a:p>
          <a:p>
            <a:pPr marL="118745" indent="-106680">
              <a:lnSpc>
                <a:spcPct val="100000"/>
              </a:lnSpc>
              <a:spcBef>
                <a:spcPts val="420"/>
              </a:spcBef>
              <a:buAutoNum type="arabicParenR"/>
              <a:tabLst>
                <a:tab pos="119380" algn="l"/>
              </a:tabLst>
            </a:pPr>
            <a:r>
              <a:rPr sz="750" spc="-45" dirty="0">
                <a:solidFill>
                  <a:srgbClr val="231F20"/>
                </a:solidFill>
                <a:latin typeface="Arial"/>
                <a:cs typeface="Arial"/>
              </a:rPr>
              <a:t>Postal</a:t>
            </a:r>
            <a:r>
              <a:rPr sz="75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pc="-45" dirty="0">
                <a:solidFill>
                  <a:srgbClr val="231F20"/>
                </a:solidFill>
                <a:latin typeface="Arial"/>
                <a:cs typeface="Arial"/>
              </a:rPr>
              <a:t>Department</a:t>
            </a:r>
            <a:endParaRPr sz="750">
              <a:latin typeface="Arial"/>
              <a:cs typeface="Arial"/>
            </a:endParaRPr>
          </a:p>
          <a:p>
            <a:pPr marL="118745" indent="-106680">
              <a:lnSpc>
                <a:spcPct val="100000"/>
              </a:lnSpc>
              <a:spcBef>
                <a:spcPts val="420"/>
              </a:spcBef>
              <a:buAutoNum type="arabicParenR"/>
              <a:tabLst>
                <a:tab pos="119380" algn="l"/>
              </a:tabLst>
            </a:pPr>
            <a:r>
              <a:rPr sz="750" spc="-65" dirty="0">
                <a:solidFill>
                  <a:srgbClr val="231F20"/>
                </a:solidFill>
                <a:latin typeface="Arial"/>
                <a:cs typeface="Arial"/>
              </a:rPr>
              <a:t>Revenue</a:t>
            </a:r>
            <a:r>
              <a:rPr sz="75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pc="-45" dirty="0">
                <a:solidFill>
                  <a:srgbClr val="231F20"/>
                </a:solidFill>
                <a:latin typeface="Arial"/>
                <a:cs typeface="Arial"/>
              </a:rPr>
              <a:t>Department</a:t>
            </a:r>
            <a:endParaRPr sz="750">
              <a:latin typeface="Arial"/>
              <a:cs typeface="Arial"/>
            </a:endParaRPr>
          </a:p>
          <a:p>
            <a:pPr marL="118745" indent="-106680">
              <a:lnSpc>
                <a:spcPct val="100000"/>
              </a:lnSpc>
              <a:spcBef>
                <a:spcPts val="420"/>
              </a:spcBef>
              <a:buAutoNum type="arabicParenR"/>
              <a:tabLst>
                <a:tab pos="119380" algn="l"/>
              </a:tabLst>
            </a:pPr>
            <a:r>
              <a:rPr sz="750" spc="-25" dirty="0">
                <a:solidFill>
                  <a:srgbClr val="231F20"/>
                </a:solidFill>
                <a:latin typeface="Arial"/>
                <a:cs typeface="Arial"/>
              </a:rPr>
              <a:t>District </a:t>
            </a:r>
            <a:r>
              <a:rPr sz="750" spc="-65" dirty="0">
                <a:solidFill>
                  <a:srgbClr val="231F20"/>
                </a:solidFill>
                <a:latin typeface="Arial"/>
                <a:cs typeface="Arial"/>
              </a:rPr>
              <a:t>Town </a:t>
            </a:r>
            <a:r>
              <a:rPr sz="750" spc="-45" dirty="0">
                <a:solidFill>
                  <a:srgbClr val="231F20"/>
                </a:solidFill>
                <a:latin typeface="Arial"/>
                <a:cs typeface="Arial"/>
              </a:rPr>
              <a:t>Planning</a:t>
            </a:r>
            <a:r>
              <a:rPr sz="750" spc="-10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pc="-55" dirty="0">
                <a:solidFill>
                  <a:srgbClr val="231F20"/>
                </a:solidFill>
                <a:latin typeface="Arial"/>
                <a:cs typeface="Arial"/>
              </a:rPr>
              <a:t>and</a:t>
            </a:r>
            <a:endParaRPr sz="750">
              <a:latin typeface="Arial"/>
              <a:cs typeface="Arial"/>
            </a:endParaRPr>
          </a:p>
          <a:p>
            <a:pPr marL="118745" indent="-106680">
              <a:lnSpc>
                <a:spcPct val="100000"/>
              </a:lnSpc>
              <a:spcBef>
                <a:spcPts val="420"/>
              </a:spcBef>
              <a:buAutoNum type="arabicParenR"/>
              <a:tabLst>
                <a:tab pos="119380" algn="l"/>
              </a:tabLst>
            </a:pPr>
            <a:r>
              <a:rPr sz="750" spc="-50" dirty="0">
                <a:solidFill>
                  <a:srgbClr val="231F20"/>
                </a:solidFill>
                <a:latin typeface="Arial"/>
                <a:cs typeface="Arial"/>
              </a:rPr>
              <a:t>Concerned </a:t>
            </a:r>
            <a:r>
              <a:rPr sz="750" spc="-55" dirty="0">
                <a:solidFill>
                  <a:srgbClr val="231F20"/>
                </a:solidFill>
                <a:latin typeface="Arial"/>
                <a:cs typeface="Arial"/>
              </a:rPr>
              <a:t>Urban </a:t>
            </a:r>
            <a:r>
              <a:rPr sz="750" spc="-50" dirty="0">
                <a:solidFill>
                  <a:srgbClr val="231F20"/>
                </a:solidFill>
                <a:latin typeface="Arial"/>
                <a:cs typeface="Arial"/>
              </a:rPr>
              <a:t>Development</a:t>
            </a:r>
            <a:r>
              <a:rPr sz="750" spc="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pc="-35" dirty="0">
                <a:solidFill>
                  <a:srgbClr val="231F20"/>
                </a:solidFill>
                <a:latin typeface="Arial"/>
                <a:cs typeface="Arial"/>
              </a:rPr>
              <a:t>Authority</a:t>
            </a:r>
            <a:endParaRPr sz="750">
              <a:latin typeface="Arial"/>
              <a:cs typeface="Arial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8780763" y="6386716"/>
            <a:ext cx="1909457" cy="11732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0" y="0"/>
            <a:ext cx="1907679" cy="117327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812544" y="7202497"/>
            <a:ext cx="9879965" cy="0"/>
          </a:xfrm>
          <a:custGeom>
            <a:avLst/>
            <a:gdLst/>
            <a:ahLst/>
            <a:cxnLst/>
            <a:rect l="l" t="t" r="r" b="b"/>
            <a:pathLst>
              <a:path w="9879965">
                <a:moveTo>
                  <a:pt x="0" y="0"/>
                </a:moveTo>
                <a:lnTo>
                  <a:pt x="9879455" y="0"/>
                </a:lnTo>
              </a:path>
            </a:pathLst>
          </a:custGeom>
          <a:ln w="66074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0" y="7202497"/>
            <a:ext cx="488315" cy="0"/>
          </a:xfrm>
          <a:custGeom>
            <a:avLst/>
            <a:gdLst/>
            <a:ahLst/>
            <a:cxnLst/>
            <a:rect l="l" t="t" r="r" b="b"/>
            <a:pathLst>
              <a:path w="488315">
                <a:moveTo>
                  <a:pt x="0" y="0"/>
                </a:moveTo>
                <a:lnTo>
                  <a:pt x="487875" y="0"/>
                </a:lnTo>
              </a:path>
            </a:pathLst>
          </a:custGeom>
          <a:ln w="66074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150009" y="752219"/>
            <a:ext cx="6392545" cy="504825"/>
          </a:xfrm>
          <a:custGeom>
            <a:avLst/>
            <a:gdLst/>
            <a:ahLst/>
            <a:cxnLst/>
            <a:rect l="l" t="t" r="r" b="b"/>
            <a:pathLst>
              <a:path w="6392545" h="504825">
                <a:moveTo>
                  <a:pt x="6246197" y="0"/>
                </a:moveTo>
                <a:lnTo>
                  <a:pt x="145782" y="0"/>
                </a:lnTo>
                <a:lnTo>
                  <a:pt x="99830" y="7463"/>
                </a:lnTo>
                <a:lnTo>
                  <a:pt x="59827" y="28222"/>
                </a:lnTo>
                <a:lnTo>
                  <a:pt x="28222" y="59827"/>
                </a:lnTo>
                <a:lnTo>
                  <a:pt x="7463" y="99830"/>
                </a:lnTo>
                <a:lnTo>
                  <a:pt x="0" y="145782"/>
                </a:lnTo>
                <a:lnTo>
                  <a:pt x="0" y="358848"/>
                </a:lnTo>
                <a:lnTo>
                  <a:pt x="7463" y="404800"/>
                </a:lnTo>
                <a:lnTo>
                  <a:pt x="28222" y="444802"/>
                </a:lnTo>
                <a:lnTo>
                  <a:pt x="59827" y="476408"/>
                </a:lnTo>
                <a:lnTo>
                  <a:pt x="99830" y="497166"/>
                </a:lnTo>
                <a:lnTo>
                  <a:pt x="145782" y="504630"/>
                </a:lnTo>
                <a:lnTo>
                  <a:pt x="6246197" y="504630"/>
                </a:lnTo>
                <a:lnTo>
                  <a:pt x="6292149" y="497166"/>
                </a:lnTo>
                <a:lnTo>
                  <a:pt x="6332152" y="476408"/>
                </a:lnTo>
                <a:lnTo>
                  <a:pt x="6363757" y="444802"/>
                </a:lnTo>
                <a:lnTo>
                  <a:pt x="6384516" y="404800"/>
                </a:lnTo>
                <a:lnTo>
                  <a:pt x="6391979" y="358848"/>
                </a:lnTo>
                <a:lnTo>
                  <a:pt x="6391979" y="145782"/>
                </a:lnTo>
                <a:lnTo>
                  <a:pt x="6384516" y="99830"/>
                </a:lnTo>
                <a:lnTo>
                  <a:pt x="6363757" y="59827"/>
                </a:lnTo>
                <a:lnTo>
                  <a:pt x="6332152" y="28222"/>
                </a:lnTo>
                <a:lnTo>
                  <a:pt x="6292149" y="7463"/>
                </a:lnTo>
                <a:lnTo>
                  <a:pt x="6246197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780">
              <a:lnSpc>
                <a:spcPct val="100000"/>
              </a:lnSpc>
              <a:spcBef>
                <a:spcPts val="100"/>
              </a:spcBef>
            </a:pPr>
            <a:r>
              <a:rPr dirty="0"/>
              <a:t>ANNEXURE 7 – </a:t>
            </a:r>
            <a:r>
              <a:rPr spc="-10" dirty="0"/>
              <a:t>Renaming </a:t>
            </a:r>
            <a:r>
              <a:rPr dirty="0"/>
              <a:t>of</a:t>
            </a:r>
            <a:r>
              <a:rPr spc="-70" dirty="0"/>
              <a:t> </a:t>
            </a:r>
            <a:r>
              <a:rPr dirty="0"/>
              <a:t>Slum</a:t>
            </a:r>
          </a:p>
        </p:txBody>
      </p:sp>
      <p:sp>
        <p:nvSpPr>
          <p:cNvPr id="40" name="object 40"/>
          <p:cNvSpPr/>
          <p:nvPr/>
        </p:nvSpPr>
        <p:spPr>
          <a:xfrm>
            <a:off x="2864422" y="5732722"/>
            <a:ext cx="2160270" cy="0"/>
          </a:xfrm>
          <a:custGeom>
            <a:avLst/>
            <a:gdLst/>
            <a:ahLst/>
            <a:cxnLst/>
            <a:rect l="l" t="t" r="r" b="b"/>
            <a:pathLst>
              <a:path w="2160270">
                <a:moveTo>
                  <a:pt x="0" y="0"/>
                </a:moveTo>
                <a:lnTo>
                  <a:pt x="2160085" y="0"/>
                </a:lnTo>
              </a:path>
            </a:pathLst>
          </a:custGeom>
          <a:ln w="1269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774314" y="5732722"/>
            <a:ext cx="1901189" cy="0"/>
          </a:xfrm>
          <a:custGeom>
            <a:avLst/>
            <a:gdLst/>
            <a:ahLst/>
            <a:cxnLst/>
            <a:rect l="l" t="t" r="r" b="b"/>
            <a:pathLst>
              <a:path w="1901190">
                <a:moveTo>
                  <a:pt x="0" y="0"/>
                </a:moveTo>
                <a:lnTo>
                  <a:pt x="1901120" y="0"/>
                </a:lnTo>
              </a:path>
            </a:pathLst>
          </a:custGeom>
          <a:ln w="1269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5338532" y="5675179"/>
            <a:ext cx="120884" cy="11508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119041" y="5665280"/>
            <a:ext cx="141829" cy="134887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513212" y="5665280"/>
            <a:ext cx="141829" cy="13488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87875" y="7006521"/>
            <a:ext cx="325120" cy="274320"/>
          </a:xfrm>
          <a:custGeom>
            <a:avLst/>
            <a:gdLst/>
            <a:ahLst/>
            <a:cxnLst/>
            <a:rect l="l" t="t" r="r" b="b"/>
            <a:pathLst>
              <a:path w="325119" h="274320">
                <a:moveTo>
                  <a:pt x="0" y="0"/>
                </a:moveTo>
                <a:lnTo>
                  <a:pt x="324669" y="0"/>
                </a:lnTo>
                <a:lnTo>
                  <a:pt x="324669" y="273723"/>
                </a:lnTo>
                <a:lnTo>
                  <a:pt x="0" y="273723"/>
                </a:lnTo>
                <a:lnTo>
                  <a:pt x="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487875" y="7006521"/>
            <a:ext cx="325120" cy="182245"/>
          </a:xfrm>
          <a:prstGeom prst="rect">
            <a:avLst/>
          </a:prstGeom>
          <a:solidFill>
            <a:srgbClr val="5698D2"/>
          </a:solidFill>
        </p:spPr>
        <p:txBody>
          <a:bodyPr vert="horz" wrap="square" lIns="0" tIns="31750" rIns="0" bIns="0" rtlCol="0">
            <a:spAutoFit/>
          </a:bodyPr>
          <a:lstStyle/>
          <a:p>
            <a:pPr marL="99060">
              <a:lnSpc>
                <a:spcPts val="1180"/>
              </a:lnSpc>
              <a:spcBef>
                <a:spcPts val="250"/>
              </a:spcBef>
            </a:pPr>
            <a:r>
              <a:rPr sz="1100" spc="-65" dirty="0">
                <a:solidFill>
                  <a:srgbClr val="FFFFFF"/>
                </a:solidFill>
                <a:latin typeface="Arial"/>
                <a:cs typeface="Arial"/>
              </a:rPr>
              <a:t>14</a:t>
            </a:r>
            <a:endParaRPr sz="1100">
              <a:latin typeface="Arial"/>
              <a:cs typeface="Arial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487875" y="7252739"/>
            <a:ext cx="325120" cy="27940"/>
          </a:xfrm>
          <a:custGeom>
            <a:avLst/>
            <a:gdLst/>
            <a:ahLst/>
            <a:cxnLst/>
            <a:rect l="l" t="t" r="r" b="b"/>
            <a:pathLst>
              <a:path w="325119" h="27940">
                <a:moveTo>
                  <a:pt x="0" y="27504"/>
                </a:moveTo>
                <a:lnTo>
                  <a:pt x="324669" y="27504"/>
                </a:lnTo>
                <a:lnTo>
                  <a:pt x="324669" y="0"/>
                </a:lnTo>
                <a:lnTo>
                  <a:pt x="0" y="0"/>
                </a:lnTo>
                <a:lnTo>
                  <a:pt x="0" y="27504"/>
                </a:lnTo>
                <a:close/>
              </a:path>
            </a:pathLst>
          </a:custGeom>
          <a:solidFill>
            <a:srgbClr val="00445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Juwairia Mehkri\Desktop\Jaga Mission-Training Modules\WhatsApp Image 2020-11-07 at 1.21.16 PM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0708461" cy="7562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80755" y="6386716"/>
            <a:ext cx="1909457" cy="11732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907676" cy="117328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189317" y="7202497"/>
            <a:ext cx="502920" cy="0"/>
          </a:xfrm>
          <a:custGeom>
            <a:avLst/>
            <a:gdLst/>
            <a:ahLst/>
            <a:cxnLst/>
            <a:rect l="l" t="t" r="r" b="b"/>
            <a:pathLst>
              <a:path w="502920">
                <a:moveTo>
                  <a:pt x="0" y="0"/>
                </a:moveTo>
                <a:lnTo>
                  <a:pt x="502682" y="0"/>
                </a:lnTo>
              </a:path>
            </a:pathLst>
          </a:custGeom>
          <a:ln w="66074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7202497"/>
            <a:ext cx="9864725" cy="0"/>
          </a:xfrm>
          <a:custGeom>
            <a:avLst/>
            <a:gdLst/>
            <a:ahLst/>
            <a:cxnLst/>
            <a:rect l="l" t="t" r="r" b="b"/>
            <a:pathLst>
              <a:path w="9864725">
                <a:moveTo>
                  <a:pt x="0" y="0"/>
                </a:moveTo>
                <a:lnTo>
                  <a:pt x="9864647" y="0"/>
                </a:lnTo>
              </a:path>
            </a:pathLst>
          </a:custGeom>
          <a:ln w="66074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58368" y="881675"/>
            <a:ext cx="6740525" cy="734060"/>
          </a:xfrm>
          <a:custGeom>
            <a:avLst/>
            <a:gdLst/>
            <a:ahLst/>
            <a:cxnLst/>
            <a:rect l="l" t="t" r="r" b="b"/>
            <a:pathLst>
              <a:path w="6740525" h="734060">
                <a:moveTo>
                  <a:pt x="6482473" y="0"/>
                </a:moveTo>
                <a:lnTo>
                  <a:pt x="0" y="0"/>
                </a:lnTo>
                <a:lnTo>
                  <a:pt x="0" y="734021"/>
                </a:lnTo>
                <a:lnTo>
                  <a:pt x="6740438" y="734021"/>
                </a:lnTo>
                <a:lnTo>
                  <a:pt x="6482473" y="0"/>
                </a:lnTo>
                <a:close/>
              </a:path>
            </a:pathLst>
          </a:custGeom>
          <a:solidFill>
            <a:srgbClr val="0044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16774" y="830718"/>
            <a:ext cx="6740525" cy="734060"/>
          </a:xfrm>
          <a:custGeom>
            <a:avLst/>
            <a:gdLst/>
            <a:ahLst/>
            <a:cxnLst/>
            <a:rect l="l" t="t" r="r" b="b"/>
            <a:pathLst>
              <a:path w="6740525" h="734060">
                <a:moveTo>
                  <a:pt x="6332683" y="0"/>
                </a:moveTo>
                <a:lnTo>
                  <a:pt x="0" y="0"/>
                </a:lnTo>
                <a:lnTo>
                  <a:pt x="0" y="734021"/>
                </a:lnTo>
                <a:lnTo>
                  <a:pt x="6740437" y="734021"/>
                </a:lnTo>
                <a:lnTo>
                  <a:pt x="6332683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929275" y="848844"/>
            <a:ext cx="4486910" cy="702310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 marR="5080">
              <a:lnSpc>
                <a:spcPct val="101699"/>
              </a:lnSpc>
              <a:spcBef>
                <a:spcPts val="55"/>
              </a:spcBef>
            </a:pPr>
            <a:r>
              <a:rPr sz="2200" spc="-5" dirty="0"/>
              <a:t>LAUNCHED </a:t>
            </a:r>
            <a:r>
              <a:rPr sz="2200" dirty="0"/>
              <a:t>ON 28TH SEPTEMBER</a:t>
            </a:r>
            <a:r>
              <a:rPr sz="2200" spc="-105" dirty="0"/>
              <a:t> </a:t>
            </a:r>
            <a:r>
              <a:rPr sz="2200" spc="-5" dirty="0"/>
              <a:t>2020  </a:t>
            </a:r>
            <a:r>
              <a:rPr sz="2200" spc="-40" dirty="0"/>
              <a:t>BY </a:t>
            </a:r>
            <a:r>
              <a:rPr sz="2200" dirty="0"/>
              <a:t>HONORABLE</a:t>
            </a:r>
            <a:r>
              <a:rPr sz="2200" spc="25" dirty="0"/>
              <a:t> </a:t>
            </a:r>
            <a:r>
              <a:rPr sz="2200" spc="-5" dirty="0"/>
              <a:t>CM</a:t>
            </a:r>
            <a:endParaRPr sz="2200"/>
          </a:p>
        </p:txBody>
      </p:sp>
      <p:sp>
        <p:nvSpPr>
          <p:cNvPr id="9" name="object 9"/>
          <p:cNvSpPr/>
          <p:nvPr/>
        </p:nvSpPr>
        <p:spPr>
          <a:xfrm>
            <a:off x="812887" y="2046790"/>
            <a:ext cx="4668486" cy="457547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12887" y="2046790"/>
            <a:ext cx="4668520" cy="4575810"/>
          </a:xfrm>
          <a:custGeom>
            <a:avLst/>
            <a:gdLst/>
            <a:ahLst/>
            <a:cxnLst/>
            <a:rect l="l" t="t" r="r" b="b"/>
            <a:pathLst>
              <a:path w="4668520" h="4575809">
                <a:moveTo>
                  <a:pt x="0" y="0"/>
                </a:moveTo>
                <a:lnTo>
                  <a:pt x="4668486" y="0"/>
                </a:lnTo>
                <a:lnTo>
                  <a:pt x="4668486" y="4575478"/>
                </a:lnTo>
                <a:lnTo>
                  <a:pt x="0" y="4575478"/>
                </a:lnTo>
                <a:lnTo>
                  <a:pt x="0" y="0"/>
                </a:lnTo>
                <a:close/>
              </a:path>
            </a:pathLst>
          </a:custGeom>
          <a:ln w="63500">
            <a:solidFill>
              <a:srgbClr val="B88A7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769363" y="2046790"/>
            <a:ext cx="4109749" cy="460171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776541" y="2063749"/>
            <a:ext cx="4099560" cy="4578350"/>
          </a:xfrm>
          <a:custGeom>
            <a:avLst/>
            <a:gdLst/>
            <a:ahLst/>
            <a:cxnLst/>
            <a:rect l="l" t="t" r="r" b="b"/>
            <a:pathLst>
              <a:path w="4099559" h="4578350">
                <a:moveTo>
                  <a:pt x="0" y="0"/>
                </a:moveTo>
                <a:lnTo>
                  <a:pt x="4099380" y="0"/>
                </a:lnTo>
                <a:lnTo>
                  <a:pt x="4099380" y="4578192"/>
                </a:lnTo>
                <a:lnTo>
                  <a:pt x="0" y="4578192"/>
                </a:lnTo>
                <a:lnTo>
                  <a:pt x="0" y="0"/>
                </a:lnTo>
                <a:close/>
              </a:path>
            </a:pathLst>
          </a:custGeom>
          <a:ln w="63500">
            <a:solidFill>
              <a:srgbClr val="617C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864647" y="7006521"/>
            <a:ext cx="325120" cy="274320"/>
          </a:xfrm>
          <a:custGeom>
            <a:avLst/>
            <a:gdLst/>
            <a:ahLst/>
            <a:cxnLst/>
            <a:rect l="l" t="t" r="r" b="b"/>
            <a:pathLst>
              <a:path w="325120" h="274320">
                <a:moveTo>
                  <a:pt x="0" y="0"/>
                </a:moveTo>
                <a:lnTo>
                  <a:pt x="324670" y="0"/>
                </a:lnTo>
                <a:lnTo>
                  <a:pt x="324670" y="273723"/>
                </a:lnTo>
                <a:lnTo>
                  <a:pt x="0" y="273723"/>
                </a:lnTo>
                <a:lnTo>
                  <a:pt x="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9864647" y="7006521"/>
            <a:ext cx="325120" cy="182245"/>
          </a:xfrm>
          <a:prstGeom prst="rect">
            <a:avLst/>
          </a:prstGeom>
          <a:solidFill>
            <a:srgbClr val="5698D2"/>
          </a:solidFill>
        </p:spPr>
        <p:txBody>
          <a:bodyPr vert="horz" wrap="square" lIns="0" tIns="31750" rIns="0" bIns="0" rtlCol="0">
            <a:spAutoFit/>
          </a:bodyPr>
          <a:lstStyle/>
          <a:p>
            <a:pPr marL="99060">
              <a:lnSpc>
                <a:spcPts val="1180"/>
              </a:lnSpc>
              <a:spcBef>
                <a:spcPts val="250"/>
              </a:spcBef>
            </a:pPr>
            <a:r>
              <a:rPr sz="1100" spc="-65" dirty="0">
                <a:solidFill>
                  <a:srgbClr val="FFFFFF"/>
                </a:solidFill>
                <a:latin typeface="Arial"/>
                <a:cs typeface="Arial"/>
              </a:rPr>
              <a:t>01</a:t>
            </a:r>
            <a:endParaRPr sz="110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9864647" y="7252739"/>
            <a:ext cx="325120" cy="27940"/>
          </a:xfrm>
          <a:custGeom>
            <a:avLst/>
            <a:gdLst/>
            <a:ahLst/>
            <a:cxnLst/>
            <a:rect l="l" t="t" r="r" b="b"/>
            <a:pathLst>
              <a:path w="325120" h="27940">
                <a:moveTo>
                  <a:pt x="0" y="27504"/>
                </a:moveTo>
                <a:lnTo>
                  <a:pt x="324670" y="27504"/>
                </a:lnTo>
                <a:lnTo>
                  <a:pt x="324670" y="0"/>
                </a:lnTo>
                <a:lnTo>
                  <a:pt x="0" y="0"/>
                </a:lnTo>
                <a:lnTo>
                  <a:pt x="0" y="27504"/>
                </a:lnTo>
                <a:close/>
              </a:path>
            </a:pathLst>
          </a:custGeom>
          <a:solidFill>
            <a:srgbClr val="00445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82541" y="6386716"/>
            <a:ext cx="1909457" cy="11732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909457" cy="117327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30573" y="7202497"/>
            <a:ext cx="9861550" cy="0"/>
          </a:xfrm>
          <a:custGeom>
            <a:avLst/>
            <a:gdLst/>
            <a:ahLst/>
            <a:cxnLst/>
            <a:rect l="l" t="t" r="r" b="b"/>
            <a:pathLst>
              <a:path w="9861550">
                <a:moveTo>
                  <a:pt x="0" y="0"/>
                </a:moveTo>
                <a:lnTo>
                  <a:pt x="9861426" y="0"/>
                </a:lnTo>
              </a:path>
            </a:pathLst>
          </a:custGeom>
          <a:ln w="66074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7202497"/>
            <a:ext cx="506095" cy="0"/>
          </a:xfrm>
          <a:custGeom>
            <a:avLst/>
            <a:gdLst/>
            <a:ahLst/>
            <a:cxnLst/>
            <a:rect l="l" t="t" r="r" b="b"/>
            <a:pathLst>
              <a:path w="506095">
                <a:moveTo>
                  <a:pt x="0" y="0"/>
                </a:moveTo>
                <a:lnTo>
                  <a:pt x="505904" y="0"/>
                </a:lnTo>
              </a:path>
            </a:pathLst>
          </a:custGeom>
          <a:ln w="66074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0682862" y="7169460"/>
            <a:ext cx="9525" cy="66675"/>
          </a:xfrm>
          <a:custGeom>
            <a:avLst/>
            <a:gdLst/>
            <a:ahLst/>
            <a:cxnLst/>
            <a:rect l="l" t="t" r="r" b="b"/>
            <a:pathLst>
              <a:path w="9525" h="66675">
                <a:moveTo>
                  <a:pt x="0" y="0"/>
                </a:moveTo>
                <a:lnTo>
                  <a:pt x="9137" y="0"/>
                </a:lnTo>
                <a:lnTo>
                  <a:pt x="9137" y="66074"/>
                </a:lnTo>
                <a:lnTo>
                  <a:pt x="0" y="66074"/>
                </a:lnTo>
                <a:lnTo>
                  <a:pt x="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114342" y="5101279"/>
            <a:ext cx="1972310" cy="0"/>
          </a:xfrm>
          <a:custGeom>
            <a:avLst/>
            <a:gdLst/>
            <a:ahLst/>
            <a:cxnLst/>
            <a:rect l="l" t="t" r="r" b="b"/>
            <a:pathLst>
              <a:path w="1972309">
                <a:moveTo>
                  <a:pt x="0" y="0"/>
                </a:moveTo>
                <a:lnTo>
                  <a:pt x="1972170" y="0"/>
                </a:lnTo>
              </a:path>
            </a:pathLst>
          </a:custGeom>
          <a:ln w="10159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0081096" y="2910529"/>
            <a:ext cx="0" cy="2185670"/>
          </a:xfrm>
          <a:custGeom>
            <a:avLst/>
            <a:gdLst/>
            <a:ahLst/>
            <a:cxnLst/>
            <a:rect l="l" t="t" r="r" b="b"/>
            <a:pathLst>
              <a:path h="2185670">
                <a:moveTo>
                  <a:pt x="0" y="0"/>
                </a:moveTo>
                <a:lnTo>
                  <a:pt x="0" y="2185670"/>
                </a:lnTo>
              </a:path>
            </a:pathLst>
          </a:custGeom>
          <a:ln w="10833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601257" y="2904814"/>
            <a:ext cx="485775" cy="0"/>
          </a:xfrm>
          <a:custGeom>
            <a:avLst/>
            <a:gdLst/>
            <a:ahLst/>
            <a:cxnLst/>
            <a:rect l="l" t="t" r="r" b="b"/>
            <a:pathLst>
              <a:path w="485775">
                <a:moveTo>
                  <a:pt x="0" y="0"/>
                </a:moveTo>
                <a:lnTo>
                  <a:pt x="485255" y="0"/>
                </a:lnTo>
              </a:path>
            </a:pathLst>
          </a:custGeom>
          <a:ln w="11429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430885" y="1923750"/>
            <a:ext cx="48260" cy="205740"/>
          </a:xfrm>
          <a:custGeom>
            <a:avLst/>
            <a:gdLst/>
            <a:ahLst/>
            <a:cxnLst/>
            <a:rect l="l" t="t" r="r" b="b"/>
            <a:pathLst>
              <a:path w="48259" h="205739">
                <a:moveTo>
                  <a:pt x="48042" y="169801"/>
                </a:moveTo>
                <a:lnTo>
                  <a:pt x="0" y="169801"/>
                </a:lnTo>
                <a:lnTo>
                  <a:pt x="24023" y="205135"/>
                </a:lnTo>
                <a:lnTo>
                  <a:pt x="48042" y="169801"/>
                </a:lnTo>
                <a:close/>
              </a:path>
              <a:path w="48259" h="205739">
                <a:moveTo>
                  <a:pt x="29437" y="0"/>
                </a:moveTo>
                <a:lnTo>
                  <a:pt x="18605" y="4841"/>
                </a:lnTo>
                <a:lnTo>
                  <a:pt x="18605" y="169801"/>
                </a:lnTo>
                <a:lnTo>
                  <a:pt x="29437" y="169801"/>
                </a:lnTo>
                <a:lnTo>
                  <a:pt x="29437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430885" y="2518336"/>
            <a:ext cx="48260" cy="205740"/>
          </a:xfrm>
          <a:custGeom>
            <a:avLst/>
            <a:gdLst/>
            <a:ahLst/>
            <a:cxnLst/>
            <a:rect l="l" t="t" r="r" b="b"/>
            <a:pathLst>
              <a:path w="48259" h="205739">
                <a:moveTo>
                  <a:pt x="48042" y="169801"/>
                </a:moveTo>
                <a:lnTo>
                  <a:pt x="0" y="169801"/>
                </a:lnTo>
                <a:lnTo>
                  <a:pt x="24023" y="205135"/>
                </a:lnTo>
                <a:lnTo>
                  <a:pt x="48042" y="169801"/>
                </a:lnTo>
                <a:close/>
              </a:path>
              <a:path w="48259" h="205739">
                <a:moveTo>
                  <a:pt x="29437" y="0"/>
                </a:moveTo>
                <a:lnTo>
                  <a:pt x="18605" y="4838"/>
                </a:lnTo>
                <a:lnTo>
                  <a:pt x="18605" y="169801"/>
                </a:lnTo>
                <a:lnTo>
                  <a:pt x="29437" y="169801"/>
                </a:lnTo>
                <a:lnTo>
                  <a:pt x="29437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430885" y="3112923"/>
            <a:ext cx="48260" cy="205740"/>
          </a:xfrm>
          <a:custGeom>
            <a:avLst/>
            <a:gdLst/>
            <a:ahLst/>
            <a:cxnLst/>
            <a:rect l="l" t="t" r="r" b="b"/>
            <a:pathLst>
              <a:path w="48259" h="205739">
                <a:moveTo>
                  <a:pt x="48042" y="169801"/>
                </a:moveTo>
                <a:lnTo>
                  <a:pt x="0" y="169801"/>
                </a:lnTo>
                <a:lnTo>
                  <a:pt x="24023" y="205135"/>
                </a:lnTo>
                <a:lnTo>
                  <a:pt x="48042" y="169801"/>
                </a:lnTo>
                <a:close/>
              </a:path>
              <a:path w="48259" h="205739">
                <a:moveTo>
                  <a:pt x="29437" y="0"/>
                </a:moveTo>
                <a:lnTo>
                  <a:pt x="18605" y="4838"/>
                </a:lnTo>
                <a:lnTo>
                  <a:pt x="18605" y="169801"/>
                </a:lnTo>
                <a:lnTo>
                  <a:pt x="29437" y="169801"/>
                </a:lnTo>
                <a:lnTo>
                  <a:pt x="29437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430885" y="3659889"/>
            <a:ext cx="48260" cy="205740"/>
          </a:xfrm>
          <a:custGeom>
            <a:avLst/>
            <a:gdLst/>
            <a:ahLst/>
            <a:cxnLst/>
            <a:rect l="l" t="t" r="r" b="b"/>
            <a:pathLst>
              <a:path w="48259" h="205739">
                <a:moveTo>
                  <a:pt x="48042" y="169804"/>
                </a:moveTo>
                <a:lnTo>
                  <a:pt x="0" y="169804"/>
                </a:lnTo>
                <a:lnTo>
                  <a:pt x="24023" y="205139"/>
                </a:lnTo>
                <a:lnTo>
                  <a:pt x="48042" y="169804"/>
                </a:lnTo>
                <a:close/>
              </a:path>
              <a:path w="48259" h="205739">
                <a:moveTo>
                  <a:pt x="29437" y="0"/>
                </a:moveTo>
                <a:lnTo>
                  <a:pt x="18605" y="4842"/>
                </a:lnTo>
                <a:lnTo>
                  <a:pt x="18605" y="169804"/>
                </a:lnTo>
                <a:lnTo>
                  <a:pt x="29437" y="169804"/>
                </a:lnTo>
                <a:lnTo>
                  <a:pt x="29437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430885" y="4210717"/>
            <a:ext cx="48260" cy="205740"/>
          </a:xfrm>
          <a:custGeom>
            <a:avLst/>
            <a:gdLst/>
            <a:ahLst/>
            <a:cxnLst/>
            <a:rect l="l" t="t" r="r" b="b"/>
            <a:pathLst>
              <a:path w="48259" h="205739">
                <a:moveTo>
                  <a:pt x="48042" y="169801"/>
                </a:moveTo>
                <a:lnTo>
                  <a:pt x="0" y="169801"/>
                </a:lnTo>
                <a:lnTo>
                  <a:pt x="24023" y="205135"/>
                </a:lnTo>
                <a:lnTo>
                  <a:pt x="48042" y="169801"/>
                </a:lnTo>
                <a:close/>
              </a:path>
              <a:path w="48259" h="205739">
                <a:moveTo>
                  <a:pt x="29437" y="0"/>
                </a:moveTo>
                <a:lnTo>
                  <a:pt x="18605" y="4838"/>
                </a:lnTo>
                <a:lnTo>
                  <a:pt x="18605" y="169801"/>
                </a:lnTo>
                <a:lnTo>
                  <a:pt x="29437" y="169801"/>
                </a:lnTo>
                <a:lnTo>
                  <a:pt x="29437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430885" y="6280181"/>
            <a:ext cx="48260" cy="205740"/>
          </a:xfrm>
          <a:custGeom>
            <a:avLst/>
            <a:gdLst/>
            <a:ahLst/>
            <a:cxnLst/>
            <a:rect l="l" t="t" r="r" b="b"/>
            <a:pathLst>
              <a:path w="48259" h="205739">
                <a:moveTo>
                  <a:pt x="48042" y="169805"/>
                </a:moveTo>
                <a:lnTo>
                  <a:pt x="0" y="169805"/>
                </a:lnTo>
                <a:lnTo>
                  <a:pt x="24023" y="205139"/>
                </a:lnTo>
                <a:lnTo>
                  <a:pt x="48042" y="169805"/>
                </a:lnTo>
                <a:close/>
              </a:path>
              <a:path w="48259" h="205739">
                <a:moveTo>
                  <a:pt x="29437" y="0"/>
                </a:moveTo>
                <a:lnTo>
                  <a:pt x="18605" y="4842"/>
                </a:lnTo>
                <a:lnTo>
                  <a:pt x="18605" y="169805"/>
                </a:lnTo>
                <a:lnTo>
                  <a:pt x="29437" y="169805"/>
                </a:lnTo>
                <a:lnTo>
                  <a:pt x="29437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430885" y="5724208"/>
            <a:ext cx="48260" cy="205740"/>
          </a:xfrm>
          <a:custGeom>
            <a:avLst/>
            <a:gdLst/>
            <a:ahLst/>
            <a:cxnLst/>
            <a:rect l="l" t="t" r="r" b="b"/>
            <a:pathLst>
              <a:path w="48259" h="205739">
                <a:moveTo>
                  <a:pt x="48042" y="169805"/>
                </a:moveTo>
                <a:lnTo>
                  <a:pt x="0" y="169805"/>
                </a:lnTo>
                <a:lnTo>
                  <a:pt x="24023" y="205139"/>
                </a:lnTo>
                <a:lnTo>
                  <a:pt x="48042" y="169805"/>
                </a:lnTo>
                <a:close/>
              </a:path>
              <a:path w="48259" h="205739">
                <a:moveTo>
                  <a:pt x="29437" y="0"/>
                </a:moveTo>
                <a:lnTo>
                  <a:pt x="18605" y="4842"/>
                </a:lnTo>
                <a:lnTo>
                  <a:pt x="18605" y="169805"/>
                </a:lnTo>
                <a:lnTo>
                  <a:pt x="29437" y="169805"/>
                </a:lnTo>
                <a:lnTo>
                  <a:pt x="29437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782363" y="4457174"/>
            <a:ext cx="1339215" cy="1298575"/>
          </a:xfrm>
          <a:custGeom>
            <a:avLst/>
            <a:gdLst/>
            <a:ahLst/>
            <a:cxnLst/>
            <a:rect l="l" t="t" r="r" b="b"/>
            <a:pathLst>
              <a:path w="1339215" h="1298575">
                <a:moveTo>
                  <a:pt x="1137189" y="0"/>
                </a:moveTo>
                <a:lnTo>
                  <a:pt x="201927" y="0"/>
                </a:lnTo>
                <a:lnTo>
                  <a:pt x="155771" y="5193"/>
                </a:lnTo>
                <a:lnTo>
                  <a:pt x="113325" y="19973"/>
                </a:lnTo>
                <a:lnTo>
                  <a:pt x="75824" y="43143"/>
                </a:lnTo>
                <a:lnTo>
                  <a:pt x="44505" y="73504"/>
                </a:lnTo>
                <a:lnTo>
                  <a:pt x="20604" y="109857"/>
                </a:lnTo>
                <a:lnTo>
                  <a:pt x="5357" y="151003"/>
                </a:lnTo>
                <a:lnTo>
                  <a:pt x="0" y="195746"/>
                </a:lnTo>
                <a:lnTo>
                  <a:pt x="0" y="1102370"/>
                </a:lnTo>
                <a:lnTo>
                  <a:pt x="5357" y="1147112"/>
                </a:lnTo>
                <a:lnTo>
                  <a:pt x="20604" y="1188258"/>
                </a:lnTo>
                <a:lnTo>
                  <a:pt x="44505" y="1224611"/>
                </a:lnTo>
                <a:lnTo>
                  <a:pt x="75824" y="1254971"/>
                </a:lnTo>
                <a:lnTo>
                  <a:pt x="113325" y="1278140"/>
                </a:lnTo>
                <a:lnTo>
                  <a:pt x="155771" y="1292920"/>
                </a:lnTo>
                <a:lnTo>
                  <a:pt x="201927" y="1298113"/>
                </a:lnTo>
                <a:lnTo>
                  <a:pt x="1137189" y="1298113"/>
                </a:lnTo>
                <a:lnTo>
                  <a:pt x="1183346" y="1292920"/>
                </a:lnTo>
                <a:lnTo>
                  <a:pt x="1225793" y="1278140"/>
                </a:lnTo>
                <a:lnTo>
                  <a:pt x="1263294" y="1254971"/>
                </a:lnTo>
                <a:lnTo>
                  <a:pt x="1294614" y="1224611"/>
                </a:lnTo>
                <a:lnTo>
                  <a:pt x="1318516" y="1188258"/>
                </a:lnTo>
                <a:lnTo>
                  <a:pt x="1333763" y="1147112"/>
                </a:lnTo>
                <a:lnTo>
                  <a:pt x="1339121" y="1102370"/>
                </a:lnTo>
                <a:lnTo>
                  <a:pt x="1339121" y="195746"/>
                </a:lnTo>
                <a:lnTo>
                  <a:pt x="1333763" y="151003"/>
                </a:lnTo>
                <a:lnTo>
                  <a:pt x="1318516" y="109857"/>
                </a:lnTo>
                <a:lnTo>
                  <a:pt x="1294614" y="73504"/>
                </a:lnTo>
                <a:lnTo>
                  <a:pt x="1263294" y="43143"/>
                </a:lnTo>
                <a:lnTo>
                  <a:pt x="1225793" y="19973"/>
                </a:lnTo>
                <a:lnTo>
                  <a:pt x="1183346" y="5193"/>
                </a:lnTo>
                <a:lnTo>
                  <a:pt x="1137189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806600" y="2183100"/>
            <a:ext cx="537845" cy="358140"/>
          </a:xfrm>
          <a:custGeom>
            <a:avLst/>
            <a:gdLst/>
            <a:ahLst/>
            <a:cxnLst/>
            <a:rect l="l" t="t" r="r" b="b"/>
            <a:pathLst>
              <a:path w="537845" h="358139">
                <a:moveTo>
                  <a:pt x="0" y="0"/>
                </a:moveTo>
                <a:lnTo>
                  <a:pt x="537671" y="0"/>
                </a:lnTo>
                <a:lnTo>
                  <a:pt x="537671" y="357692"/>
                </a:lnTo>
                <a:lnTo>
                  <a:pt x="0" y="357692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102816" y="2181387"/>
            <a:ext cx="4569460" cy="361315"/>
          </a:xfrm>
          <a:custGeom>
            <a:avLst/>
            <a:gdLst/>
            <a:ahLst/>
            <a:cxnLst/>
            <a:rect l="l" t="t" r="r" b="b"/>
            <a:pathLst>
              <a:path w="4569459" h="361314">
                <a:moveTo>
                  <a:pt x="4504049" y="0"/>
                </a:moveTo>
                <a:lnTo>
                  <a:pt x="165826" y="0"/>
                </a:lnTo>
                <a:lnTo>
                  <a:pt x="142458" y="3658"/>
                </a:lnTo>
                <a:lnTo>
                  <a:pt x="124911" y="12967"/>
                </a:lnTo>
                <a:lnTo>
                  <a:pt x="111571" y="25428"/>
                </a:lnTo>
                <a:lnTo>
                  <a:pt x="100825" y="38541"/>
                </a:lnTo>
                <a:lnTo>
                  <a:pt x="0" y="165769"/>
                </a:lnTo>
                <a:lnTo>
                  <a:pt x="100825" y="322581"/>
                </a:lnTo>
                <a:lnTo>
                  <a:pt x="110830" y="336188"/>
                </a:lnTo>
                <a:lnTo>
                  <a:pt x="124253" y="348593"/>
                </a:lnTo>
                <a:lnTo>
                  <a:pt x="142212" y="357626"/>
                </a:lnTo>
                <a:lnTo>
                  <a:pt x="165826" y="361119"/>
                </a:lnTo>
                <a:lnTo>
                  <a:pt x="4504049" y="361119"/>
                </a:lnTo>
                <a:lnTo>
                  <a:pt x="4529290" y="358078"/>
                </a:lnTo>
                <a:lnTo>
                  <a:pt x="4549960" y="349799"/>
                </a:lnTo>
                <a:lnTo>
                  <a:pt x="4563925" y="337545"/>
                </a:lnTo>
                <a:lnTo>
                  <a:pt x="4569054" y="322581"/>
                </a:lnTo>
                <a:lnTo>
                  <a:pt x="4569054" y="38541"/>
                </a:lnTo>
                <a:lnTo>
                  <a:pt x="4563925" y="23575"/>
                </a:lnTo>
                <a:lnTo>
                  <a:pt x="4549960" y="11320"/>
                </a:lnTo>
                <a:lnTo>
                  <a:pt x="4529290" y="3040"/>
                </a:lnTo>
                <a:lnTo>
                  <a:pt x="4504049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806600" y="2780837"/>
            <a:ext cx="537845" cy="358140"/>
          </a:xfrm>
          <a:custGeom>
            <a:avLst/>
            <a:gdLst/>
            <a:ahLst/>
            <a:cxnLst/>
            <a:rect l="l" t="t" r="r" b="b"/>
            <a:pathLst>
              <a:path w="537845" h="358139">
                <a:moveTo>
                  <a:pt x="0" y="0"/>
                </a:moveTo>
                <a:lnTo>
                  <a:pt x="537671" y="0"/>
                </a:lnTo>
                <a:lnTo>
                  <a:pt x="537671" y="357692"/>
                </a:lnTo>
                <a:lnTo>
                  <a:pt x="0" y="357692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104145" y="2779124"/>
            <a:ext cx="4568190" cy="361315"/>
          </a:xfrm>
          <a:custGeom>
            <a:avLst/>
            <a:gdLst/>
            <a:ahLst/>
            <a:cxnLst/>
            <a:rect l="l" t="t" r="r" b="b"/>
            <a:pathLst>
              <a:path w="4568190" h="361314">
                <a:moveTo>
                  <a:pt x="4502721" y="0"/>
                </a:moveTo>
                <a:lnTo>
                  <a:pt x="164498" y="0"/>
                </a:lnTo>
                <a:lnTo>
                  <a:pt x="141038" y="3592"/>
                </a:lnTo>
                <a:lnTo>
                  <a:pt x="123339" y="12792"/>
                </a:lnTo>
                <a:lnTo>
                  <a:pt x="109969" y="25231"/>
                </a:lnTo>
                <a:lnTo>
                  <a:pt x="99496" y="38541"/>
                </a:lnTo>
                <a:lnTo>
                  <a:pt x="0" y="174204"/>
                </a:lnTo>
                <a:lnTo>
                  <a:pt x="99496" y="322581"/>
                </a:lnTo>
                <a:lnTo>
                  <a:pt x="109650" y="336099"/>
                </a:lnTo>
                <a:lnTo>
                  <a:pt x="123057" y="348514"/>
                </a:lnTo>
                <a:lnTo>
                  <a:pt x="140933" y="357596"/>
                </a:lnTo>
                <a:lnTo>
                  <a:pt x="164498" y="361119"/>
                </a:lnTo>
                <a:lnTo>
                  <a:pt x="4502721" y="361119"/>
                </a:lnTo>
                <a:lnTo>
                  <a:pt x="4527962" y="358078"/>
                </a:lnTo>
                <a:lnTo>
                  <a:pt x="4548631" y="349799"/>
                </a:lnTo>
                <a:lnTo>
                  <a:pt x="4562597" y="337545"/>
                </a:lnTo>
                <a:lnTo>
                  <a:pt x="4567726" y="322581"/>
                </a:lnTo>
                <a:lnTo>
                  <a:pt x="4567726" y="38541"/>
                </a:lnTo>
                <a:lnTo>
                  <a:pt x="4562597" y="23575"/>
                </a:lnTo>
                <a:lnTo>
                  <a:pt x="4548631" y="11320"/>
                </a:lnTo>
                <a:lnTo>
                  <a:pt x="4527962" y="3040"/>
                </a:lnTo>
                <a:lnTo>
                  <a:pt x="4502721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773039" y="3358370"/>
            <a:ext cx="436245" cy="334010"/>
          </a:xfrm>
          <a:custGeom>
            <a:avLst/>
            <a:gdLst/>
            <a:ahLst/>
            <a:cxnLst/>
            <a:rect l="l" t="t" r="r" b="b"/>
            <a:pathLst>
              <a:path w="436245" h="334010">
                <a:moveTo>
                  <a:pt x="0" y="0"/>
                </a:moveTo>
                <a:lnTo>
                  <a:pt x="435848" y="0"/>
                </a:lnTo>
                <a:lnTo>
                  <a:pt x="435848" y="333989"/>
                </a:lnTo>
                <a:lnTo>
                  <a:pt x="0" y="333989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063325" y="3356773"/>
            <a:ext cx="2635250" cy="337185"/>
          </a:xfrm>
          <a:custGeom>
            <a:avLst/>
            <a:gdLst/>
            <a:ahLst/>
            <a:cxnLst/>
            <a:rect l="l" t="t" r="r" b="b"/>
            <a:pathLst>
              <a:path w="2635250" h="337185">
                <a:moveTo>
                  <a:pt x="2586859" y="0"/>
                </a:moveTo>
                <a:lnTo>
                  <a:pt x="124854" y="0"/>
                </a:lnTo>
                <a:lnTo>
                  <a:pt x="108244" y="4221"/>
                </a:lnTo>
                <a:lnTo>
                  <a:pt x="96333" y="15117"/>
                </a:lnTo>
                <a:lnTo>
                  <a:pt x="86705" y="30037"/>
                </a:lnTo>
                <a:lnTo>
                  <a:pt x="76946" y="46328"/>
                </a:lnTo>
                <a:lnTo>
                  <a:pt x="0" y="162827"/>
                </a:lnTo>
                <a:lnTo>
                  <a:pt x="76946" y="290857"/>
                </a:lnTo>
                <a:lnTo>
                  <a:pt x="86308" y="307385"/>
                </a:lnTo>
                <a:lnTo>
                  <a:pt x="95981" y="322278"/>
                </a:lnTo>
                <a:lnTo>
                  <a:pt x="108113" y="333043"/>
                </a:lnTo>
                <a:lnTo>
                  <a:pt x="124854" y="337186"/>
                </a:lnTo>
                <a:lnTo>
                  <a:pt x="2586859" y="337186"/>
                </a:lnTo>
                <a:lnTo>
                  <a:pt x="2605461" y="333531"/>
                </a:lnTo>
                <a:lnTo>
                  <a:pt x="2620695" y="323578"/>
                </a:lnTo>
                <a:lnTo>
                  <a:pt x="2630987" y="308847"/>
                </a:lnTo>
                <a:lnTo>
                  <a:pt x="2634767" y="290857"/>
                </a:lnTo>
                <a:lnTo>
                  <a:pt x="2634767" y="46328"/>
                </a:lnTo>
                <a:lnTo>
                  <a:pt x="2630987" y="28338"/>
                </a:lnTo>
                <a:lnTo>
                  <a:pt x="2620695" y="13607"/>
                </a:lnTo>
                <a:lnTo>
                  <a:pt x="2605461" y="3654"/>
                </a:lnTo>
                <a:lnTo>
                  <a:pt x="2586859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773039" y="3909552"/>
            <a:ext cx="436245" cy="334010"/>
          </a:xfrm>
          <a:custGeom>
            <a:avLst/>
            <a:gdLst/>
            <a:ahLst/>
            <a:cxnLst/>
            <a:rect l="l" t="t" r="r" b="b"/>
            <a:pathLst>
              <a:path w="436245" h="334010">
                <a:moveTo>
                  <a:pt x="0" y="0"/>
                </a:moveTo>
                <a:lnTo>
                  <a:pt x="435848" y="0"/>
                </a:lnTo>
                <a:lnTo>
                  <a:pt x="435848" y="333987"/>
                </a:lnTo>
                <a:lnTo>
                  <a:pt x="0" y="333987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049631" y="3907950"/>
            <a:ext cx="2648585" cy="337185"/>
          </a:xfrm>
          <a:custGeom>
            <a:avLst/>
            <a:gdLst/>
            <a:ahLst/>
            <a:cxnLst/>
            <a:rect l="l" t="t" r="r" b="b"/>
            <a:pathLst>
              <a:path w="2648584" h="337185">
                <a:moveTo>
                  <a:pt x="2600553" y="0"/>
                </a:moveTo>
                <a:lnTo>
                  <a:pt x="138549" y="0"/>
                </a:lnTo>
                <a:lnTo>
                  <a:pt x="122210" y="4407"/>
                </a:lnTo>
                <a:lnTo>
                  <a:pt x="110750" y="15614"/>
                </a:lnTo>
                <a:lnTo>
                  <a:pt x="101212" y="30596"/>
                </a:lnTo>
                <a:lnTo>
                  <a:pt x="90641" y="46332"/>
                </a:lnTo>
                <a:lnTo>
                  <a:pt x="0" y="159703"/>
                </a:lnTo>
                <a:lnTo>
                  <a:pt x="90641" y="290857"/>
                </a:lnTo>
                <a:lnTo>
                  <a:pt x="100590" y="307027"/>
                </a:lnTo>
                <a:lnTo>
                  <a:pt x="110198" y="321962"/>
                </a:lnTo>
                <a:lnTo>
                  <a:pt x="122004" y="332927"/>
                </a:lnTo>
                <a:lnTo>
                  <a:pt x="138549" y="337190"/>
                </a:lnTo>
                <a:lnTo>
                  <a:pt x="2600553" y="337190"/>
                </a:lnTo>
                <a:lnTo>
                  <a:pt x="2619156" y="333534"/>
                </a:lnTo>
                <a:lnTo>
                  <a:pt x="2634389" y="323580"/>
                </a:lnTo>
                <a:lnTo>
                  <a:pt x="2644681" y="308848"/>
                </a:lnTo>
                <a:lnTo>
                  <a:pt x="2648461" y="290857"/>
                </a:lnTo>
                <a:lnTo>
                  <a:pt x="2648461" y="46332"/>
                </a:lnTo>
                <a:lnTo>
                  <a:pt x="2644681" y="28341"/>
                </a:lnTo>
                <a:lnTo>
                  <a:pt x="2634389" y="13609"/>
                </a:lnTo>
                <a:lnTo>
                  <a:pt x="2619156" y="3655"/>
                </a:lnTo>
                <a:lnTo>
                  <a:pt x="2600553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773039" y="5975197"/>
            <a:ext cx="436245" cy="334010"/>
          </a:xfrm>
          <a:custGeom>
            <a:avLst/>
            <a:gdLst/>
            <a:ahLst/>
            <a:cxnLst/>
            <a:rect l="l" t="t" r="r" b="b"/>
            <a:pathLst>
              <a:path w="436245" h="334010">
                <a:moveTo>
                  <a:pt x="0" y="0"/>
                </a:moveTo>
                <a:lnTo>
                  <a:pt x="435848" y="0"/>
                </a:lnTo>
                <a:lnTo>
                  <a:pt x="435848" y="333989"/>
                </a:lnTo>
                <a:lnTo>
                  <a:pt x="0" y="333989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6048734" y="5973594"/>
            <a:ext cx="2649855" cy="337185"/>
          </a:xfrm>
          <a:custGeom>
            <a:avLst/>
            <a:gdLst/>
            <a:ahLst/>
            <a:cxnLst/>
            <a:rect l="l" t="t" r="r" b="b"/>
            <a:pathLst>
              <a:path w="2649854" h="337185">
                <a:moveTo>
                  <a:pt x="2601450" y="0"/>
                </a:moveTo>
                <a:lnTo>
                  <a:pt x="139446" y="0"/>
                </a:lnTo>
                <a:lnTo>
                  <a:pt x="123010" y="4337"/>
                </a:lnTo>
                <a:lnTo>
                  <a:pt x="111389" y="15426"/>
                </a:lnTo>
                <a:lnTo>
                  <a:pt x="101820" y="30385"/>
                </a:lnTo>
                <a:lnTo>
                  <a:pt x="91537" y="46332"/>
                </a:lnTo>
                <a:lnTo>
                  <a:pt x="0" y="168876"/>
                </a:lnTo>
                <a:lnTo>
                  <a:pt x="91537" y="290859"/>
                </a:lnTo>
                <a:lnTo>
                  <a:pt x="101838" y="306791"/>
                </a:lnTo>
                <a:lnTo>
                  <a:pt x="111406" y="321752"/>
                </a:lnTo>
                <a:lnTo>
                  <a:pt x="123017" y="332849"/>
                </a:lnTo>
                <a:lnTo>
                  <a:pt x="139446" y="337191"/>
                </a:lnTo>
                <a:lnTo>
                  <a:pt x="2601450" y="337191"/>
                </a:lnTo>
                <a:lnTo>
                  <a:pt x="2620052" y="333536"/>
                </a:lnTo>
                <a:lnTo>
                  <a:pt x="2635286" y="323583"/>
                </a:lnTo>
                <a:lnTo>
                  <a:pt x="2645578" y="308851"/>
                </a:lnTo>
                <a:lnTo>
                  <a:pt x="2649358" y="290859"/>
                </a:lnTo>
                <a:lnTo>
                  <a:pt x="2649358" y="46332"/>
                </a:lnTo>
                <a:lnTo>
                  <a:pt x="2645578" y="28341"/>
                </a:lnTo>
                <a:lnTo>
                  <a:pt x="2635286" y="13609"/>
                </a:lnTo>
                <a:lnTo>
                  <a:pt x="2620052" y="3655"/>
                </a:lnTo>
                <a:lnTo>
                  <a:pt x="260145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104958" y="6530432"/>
            <a:ext cx="4566920" cy="361315"/>
          </a:xfrm>
          <a:custGeom>
            <a:avLst/>
            <a:gdLst/>
            <a:ahLst/>
            <a:cxnLst/>
            <a:rect l="l" t="t" r="r" b="b"/>
            <a:pathLst>
              <a:path w="4566920" h="361315">
                <a:moveTo>
                  <a:pt x="4501908" y="0"/>
                </a:moveTo>
                <a:lnTo>
                  <a:pt x="163685" y="0"/>
                </a:lnTo>
                <a:lnTo>
                  <a:pt x="140106" y="3514"/>
                </a:lnTo>
                <a:lnTo>
                  <a:pt x="122208" y="12583"/>
                </a:lnTo>
                <a:lnTo>
                  <a:pt x="108798" y="24995"/>
                </a:lnTo>
                <a:lnTo>
                  <a:pt x="98684" y="38541"/>
                </a:lnTo>
                <a:lnTo>
                  <a:pt x="0" y="187455"/>
                </a:lnTo>
                <a:lnTo>
                  <a:pt x="98684" y="322581"/>
                </a:lnTo>
                <a:lnTo>
                  <a:pt x="109141" y="335899"/>
                </a:lnTo>
                <a:lnTo>
                  <a:pt x="122514" y="348335"/>
                </a:lnTo>
                <a:lnTo>
                  <a:pt x="140223" y="357529"/>
                </a:lnTo>
                <a:lnTo>
                  <a:pt x="163685" y="361119"/>
                </a:lnTo>
                <a:lnTo>
                  <a:pt x="4501908" y="361119"/>
                </a:lnTo>
                <a:lnTo>
                  <a:pt x="4527149" y="358078"/>
                </a:lnTo>
                <a:lnTo>
                  <a:pt x="4547819" y="349799"/>
                </a:lnTo>
                <a:lnTo>
                  <a:pt x="4561784" y="337545"/>
                </a:lnTo>
                <a:lnTo>
                  <a:pt x="4566913" y="322581"/>
                </a:lnTo>
                <a:lnTo>
                  <a:pt x="4566913" y="38541"/>
                </a:lnTo>
                <a:lnTo>
                  <a:pt x="4561784" y="23575"/>
                </a:lnTo>
                <a:lnTo>
                  <a:pt x="4547819" y="11320"/>
                </a:lnTo>
                <a:lnTo>
                  <a:pt x="4527149" y="3040"/>
                </a:lnTo>
                <a:lnTo>
                  <a:pt x="4501908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806600" y="6532145"/>
            <a:ext cx="537845" cy="358140"/>
          </a:xfrm>
          <a:custGeom>
            <a:avLst/>
            <a:gdLst/>
            <a:ahLst/>
            <a:cxnLst/>
            <a:rect l="l" t="t" r="r" b="b"/>
            <a:pathLst>
              <a:path w="537845" h="358140">
                <a:moveTo>
                  <a:pt x="0" y="0"/>
                </a:moveTo>
                <a:lnTo>
                  <a:pt x="537671" y="0"/>
                </a:lnTo>
                <a:lnTo>
                  <a:pt x="537671" y="357692"/>
                </a:lnTo>
                <a:lnTo>
                  <a:pt x="0" y="357692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127943" y="5101279"/>
            <a:ext cx="1206500" cy="0"/>
          </a:xfrm>
          <a:custGeom>
            <a:avLst/>
            <a:gdLst/>
            <a:ahLst/>
            <a:cxnLst/>
            <a:rect l="l" t="t" r="r" b="b"/>
            <a:pathLst>
              <a:path w="1206500">
                <a:moveTo>
                  <a:pt x="0" y="0"/>
                </a:moveTo>
                <a:lnTo>
                  <a:pt x="1206004" y="0"/>
                </a:lnTo>
              </a:path>
            </a:pathLst>
          </a:custGeom>
          <a:ln w="10159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133360" y="4011619"/>
            <a:ext cx="0" cy="1084580"/>
          </a:xfrm>
          <a:custGeom>
            <a:avLst/>
            <a:gdLst/>
            <a:ahLst/>
            <a:cxnLst/>
            <a:rect l="l" t="t" r="r" b="b"/>
            <a:pathLst>
              <a:path h="1084579">
                <a:moveTo>
                  <a:pt x="0" y="0"/>
                </a:moveTo>
                <a:lnTo>
                  <a:pt x="0" y="1084580"/>
                </a:lnTo>
              </a:path>
            </a:pathLst>
          </a:custGeom>
          <a:ln w="10833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127943" y="4006539"/>
            <a:ext cx="619125" cy="0"/>
          </a:xfrm>
          <a:custGeom>
            <a:avLst/>
            <a:gdLst/>
            <a:ahLst/>
            <a:cxnLst/>
            <a:rect l="l" t="t" r="r" b="b"/>
            <a:pathLst>
              <a:path w="619125">
                <a:moveTo>
                  <a:pt x="0" y="0"/>
                </a:moveTo>
                <a:lnTo>
                  <a:pt x="618545" y="0"/>
                </a:lnTo>
              </a:path>
            </a:pathLst>
          </a:custGeom>
          <a:ln w="10159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780051" y="6506391"/>
            <a:ext cx="537845" cy="358140"/>
          </a:xfrm>
          <a:custGeom>
            <a:avLst/>
            <a:gdLst/>
            <a:ahLst/>
            <a:cxnLst/>
            <a:rect l="l" t="t" r="r" b="b"/>
            <a:pathLst>
              <a:path w="537845" h="358140">
                <a:moveTo>
                  <a:pt x="0" y="0"/>
                </a:moveTo>
                <a:lnTo>
                  <a:pt x="537671" y="0"/>
                </a:lnTo>
                <a:lnTo>
                  <a:pt x="537671" y="357692"/>
                </a:lnTo>
                <a:lnTo>
                  <a:pt x="0" y="357692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078408" y="6504678"/>
            <a:ext cx="4566920" cy="361315"/>
          </a:xfrm>
          <a:custGeom>
            <a:avLst/>
            <a:gdLst/>
            <a:ahLst/>
            <a:cxnLst/>
            <a:rect l="l" t="t" r="r" b="b"/>
            <a:pathLst>
              <a:path w="4566920" h="361315">
                <a:moveTo>
                  <a:pt x="4501907" y="0"/>
                </a:moveTo>
                <a:lnTo>
                  <a:pt x="163683" y="0"/>
                </a:lnTo>
                <a:lnTo>
                  <a:pt x="140105" y="3514"/>
                </a:lnTo>
                <a:lnTo>
                  <a:pt x="122206" y="12582"/>
                </a:lnTo>
                <a:lnTo>
                  <a:pt x="108795" y="24994"/>
                </a:lnTo>
                <a:lnTo>
                  <a:pt x="98682" y="38538"/>
                </a:lnTo>
                <a:lnTo>
                  <a:pt x="0" y="187451"/>
                </a:lnTo>
                <a:lnTo>
                  <a:pt x="98682" y="322577"/>
                </a:lnTo>
                <a:lnTo>
                  <a:pt x="109139" y="335897"/>
                </a:lnTo>
                <a:lnTo>
                  <a:pt x="122513" y="348335"/>
                </a:lnTo>
                <a:lnTo>
                  <a:pt x="140222" y="357529"/>
                </a:lnTo>
                <a:lnTo>
                  <a:pt x="163683" y="361119"/>
                </a:lnTo>
                <a:lnTo>
                  <a:pt x="4501907" y="361119"/>
                </a:lnTo>
                <a:lnTo>
                  <a:pt x="4527148" y="358078"/>
                </a:lnTo>
                <a:lnTo>
                  <a:pt x="4547818" y="349797"/>
                </a:lnTo>
                <a:lnTo>
                  <a:pt x="4561783" y="337542"/>
                </a:lnTo>
                <a:lnTo>
                  <a:pt x="4566912" y="322577"/>
                </a:lnTo>
                <a:lnTo>
                  <a:pt x="4566912" y="38538"/>
                </a:lnTo>
                <a:lnTo>
                  <a:pt x="4561783" y="23572"/>
                </a:lnTo>
                <a:lnTo>
                  <a:pt x="4547818" y="11318"/>
                </a:lnTo>
                <a:lnTo>
                  <a:pt x="4527148" y="3040"/>
                </a:lnTo>
                <a:lnTo>
                  <a:pt x="4501907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5746489" y="5949439"/>
            <a:ext cx="436245" cy="334010"/>
          </a:xfrm>
          <a:custGeom>
            <a:avLst/>
            <a:gdLst/>
            <a:ahLst/>
            <a:cxnLst/>
            <a:rect l="l" t="t" r="r" b="b"/>
            <a:pathLst>
              <a:path w="436245" h="334010">
                <a:moveTo>
                  <a:pt x="0" y="0"/>
                </a:moveTo>
                <a:lnTo>
                  <a:pt x="435847" y="0"/>
                </a:lnTo>
                <a:lnTo>
                  <a:pt x="435847" y="333989"/>
                </a:lnTo>
                <a:lnTo>
                  <a:pt x="0" y="333989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6022183" y="5947840"/>
            <a:ext cx="2649855" cy="337185"/>
          </a:xfrm>
          <a:custGeom>
            <a:avLst/>
            <a:gdLst/>
            <a:ahLst/>
            <a:cxnLst/>
            <a:rect l="l" t="t" r="r" b="b"/>
            <a:pathLst>
              <a:path w="2649854" h="337185">
                <a:moveTo>
                  <a:pt x="2601450" y="0"/>
                </a:moveTo>
                <a:lnTo>
                  <a:pt x="139446" y="0"/>
                </a:lnTo>
                <a:lnTo>
                  <a:pt x="123011" y="4337"/>
                </a:lnTo>
                <a:lnTo>
                  <a:pt x="111390" y="15426"/>
                </a:lnTo>
                <a:lnTo>
                  <a:pt x="101821" y="30385"/>
                </a:lnTo>
                <a:lnTo>
                  <a:pt x="91537" y="46332"/>
                </a:lnTo>
                <a:lnTo>
                  <a:pt x="0" y="168876"/>
                </a:lnTo>
                <a:lnTo>
                  <a:pt x="91537" y="290859"/>
                </a:lnTo>
                <a:lnTo>
                  <a:pt x="101838" y="306790"/>
                </a:lnTo>
                <a:lnTo>
                  <a:pt x="111407" y="321751"/>
                </a:lnTo>
                <a:lnTo>
                  <a:pt x="123018" y="332849"/>
                </a:lnTo>
                <a:lnTo>
                  <a:pt x="139446" y="337191"/>
                </a:lnTo>
                <a:lnTo>
                  <a:pt x="2601450" y="337191"/>
                </a:lnTo>
                <a:lnTo>
                  <a:pt x="2620053" y="333535"/>
                </a:lnTo>
                <a:lnTo>
                  <a:pt x="2635287" y="323581"/>
                </a:lnTo>
                <a:lnTo>
                  <a:pt x="2645579" y="308849"/>
                </a:lnTo>
                <a:lnTo>
                  <a:pt x="2649359" y="290859"/>
                </a:lnTo>
                <a:lnTo>
                  <a:pt x="2649359" y="46332"/>
                </a:lnTo>
                <a:lnTo>
                  <a:pt x="2645579" y="28341"/>
                </a:lnTo>
                <a:lnTo>
                  <a:pt x="2635287" y="13609"/>
                </a:lnTo>
                <a:lnTo>
                  <a:pt x="2620053" y="3655"/>
                </a:lnTo>
                <a:lnTo>
                  <a:pt x="260145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761138" y="4434011"/>
            <a:ext cx="1339215" cy="1298575"/>
          </a:xfrm>
          <a:custGeom>
            <a:avLst/>
            <a:gdLst/>
            <a:ahLst/>
            <a:cxnLst/>
            <a:rect l="l" t="t" r="r" b="b"/>
            <a:pathLst>
              <a:path w="1339215" h="1298575">
                <a:moveTo>
                  <a:pt x="1137189" y="0"/>
                </a:moveTo>
                <a:lnTo>
                  <a:pt x="201927" y="0"/>
                </a:lnTo>
                <a:lnTo>
                  <a:pt x="155771" y="5192"/>
                </a:lnTo>
                <a:lnTo>
                  <a:pt x="113324" y="19973"/>
                </a:lnTo>
                <a:lnTo>
                  <a:pt x="75824" y="43142"/>
                </a:lnTo>
                <a:lnTo>
                  <a:pt x="44505" y="73501"/>
                </a:lnTo>
                <a:lnTo>
                  <a:pt x="20604" y="109854"/>
                </a:lnTo>
                <a:lnTo>
                  <a:pt x="5357" y="151000"/>
                </a:lnTo>
                <a:lnTo>
                  <a:pt x="0" y="195742"/>
                </a:lnTo>
                <a:lnTo>
                  <a:pt x="0" y="1102366"/>
                </a:lnTo>
                <a:lnTo>
                  <a:pt x="5357" y="1147108"/>
                </a:lnTo>
                <a:lnTo>
                  <a:pt x="20604" y="1188255"/>
                </a:lnTo>
                <a:lnTo>
                  <a:pt x="44505" y="1224608"/>
                </a:lnTo>
                <a:lnTo>
                  <a:pt x="75824" y="1254969"/>
                </a:lnTo>
                <a:lnTo>
                  <a:pt x="113324" y="1278139"/>
                </a:lnTo>
                <a:lnTo>
                  <a:pt x="155771" y="1292920"/>
                </a:lnTo>
                <a:lnTo>
                  <a:pt x="201927" y="1298113"/>
                </a:lnTo>
                <a:lnTo>
                  <a:pt x="1137189" y="1298113"/>
                </a:lnTo>
                <a:lnTo>
                  <a:pt x="1183345" y="1292920"/>
                </a:lnTo>
                <a:lnTo>
                  <a:pt x="1225792" y="1278139"/>
                </a:lnTo>
                <a:lnTo>
                  <a:pt x="1263293" y="1254969"/>
                </a:lnTo>
                <a:lnTo>
                  <a:pt x="1294611" y="1224608"/>
                </a:lnTo>
                <a:lnTo>
                  <a:pt x="1318513" y="1188255"/>
                </a:lnTo>
                <a:lnTo>
                  <a:pt x="1333760" y="1147108"/>
                </a:lnTo>
                <a:lnTo>
                  <a:pt x="1339117" y="1102366"/>
                </a:lnTo>
                <a:lnTo>
                  <a:pt x="1339117" y="195742"/>
                </a:lnTo>
                <a:lnTo>
                  <a:pt x="1333760" y="151000"/>
                </a:lnTo>
                <a:lnTo>
                  <a:pt x="1318513" y="109854"/>
                </a:lnTo>
                <a:lnTo>
                  <a:pt x="1294611" y="73501"/>
                </a:lnTo>
                <a:lnTo>
                  <a:pt x="1263293" y="43142"/>
                </a:lnTo>
                <a:lnTo>
                  <a:pt x="1225792" y="19973"/>
                </a:lnTo>
                <a:lnTo>
                  <a:pt x="1183345" y="5192"/>
                </a:lnTo>
                <a:lnTo>
                  <a:pt x="1137189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5746489" y="3883795"/>
            <a:ext cx="436245" cy="334010"/>
          </a:xfrm>
          <a:custGeom>
            <a:avLst/>
            <a:gdLst/>
            <a:ahLst/>
            <a:cxnLst/>
            <a:rect l="l" t="t" r="r" b="b"/>
            <a:pathLst>
              <a:path w="436245" h="334010">
                <a:moveTo>
                  <a:pt x="0" y="0"/>
                </a:moveTo>
                <a:lnTo>
                  <a:pt x="435847" y="0"/>
                </a:lnTo>
                <a:lnTo>
                  <a:pt x="435847" y="333989"/>
                </a:lnTo>
                <a:lnTo>
                  <a:pt x="0" y="333989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6023080" y="3882196"/>
            <a:ext cx="2648585" cy="337185"/>
          </a:xfrm>
          <a:custGeom>
            <a:avLst/>
            <a:gdLst/>
            <a:ahLst/>
            <a:cxnLst/>
            <a:rect l="l" t="t" r="r" b="b"/>
            <a:pathLst>
              <a:path w="2648584" h="337185">
                <a:moveTo>
                  <a:pt x="2600553" y="0"/>
                </a:moveTo>
                <a:lnTo>
                  <a:pt x="138549" y="0"/>
                </a:lnTo>
                <a:lnTo>
                  <a:pt x="122210" y="4406"/>
                </a:lnTo>
                <a:lnTo>
                  <a:pt x="110750" y="15612"/>
                </a:lnTo>
                <a:lnTo>
                  <a:pt x="101213" y="30593"/>
                </a:lnTo>
                <a:lnTo>
                  <a:pt x="90641" y="46328"/>
                </a:lnTo>
                <a:lnTo>
                  <a:pt x="0" y="159699"/>
                </a:lnTo>
                <a:lnTo>
                  <a:pt x="90641" y="290857"/>
                </a:lnTo>
                <a:lnTo>
                  <a:pt x="100590" y="307025"/>
                </a:lnTo>
                <a:lnTo>
                  <a:pt x="110198" y="321958"/>
                </a:lnTo>
                <a:lnTo>
                  <a:pt x="122004" y="332923"/>
                </a:lnTo>
                <a:lnTo>
                  <a:pt x="138549" y="337186"/>
                </a:lnTo>
                <a:lnTo>
                  <a:pt x="2600553" y="337186"/>
                </a:lnTo>
                <a:lnTo>
                  <a:pt x="2619156" y="333531"/>
                </a:lnTo>
                <a:lnTo>
                  <a:pt x="2634390" y="323579"/>
                </a:lnTo>
                <a:lnTo>
                  <a:pt x="2644683" y="308848"/>
                </a:lnTo>
                <a:lnTo>
                  <a:pt x="2648463" y="290857"/>
                </a:lnTo>
                <a:lnTo>
                  <a:pt x="2648463" y="46328"/>
                </a:lnTo>
                <a:lnTo>
                  <a:pt x="2644683" y="28338"/>
                </a:lnTo>
                <a:lnTo>
                  <a:pt x="2634390" y="13607"/>
                </a:lnTo>
                <a:lnTo>
                  <a:pt x="2619156" y="3655"/>
                </a:lnTo>
                <a:lnTo>
                  <a:pt x="2600553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5746489" y="3332616"/>
            <a:ext cx="436245" cy="334010"/>
          </a:xfrm>
          <a:custGeom>
            <a:avLst/>
            <a:gdLst/>
            <a:ahLst/>
            <a:cxnLst/>
            <a:rect l="l" t="t" r="r" b="b"/>
            <a:pathLst>
              <a:path w="436245" h="334010">
                <a:moveTo>
                  <a:pt x="0" y="0"/>
                </a:moveTo>
                <a:lnTo>
                  <a:pt x="435847" y="0"/>
                </a:lnTo>
                <a:lnTo>
                  <a:pt x="435847" y="333987"/>
                </a:lnTo>
                <a:lnTo>
                  <a:pt x="0" y="333987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780051" y="2755082"/>
            <a:ext cx="537845" cy="358140"/>
          </a:xfrm>
          <a:custGeom>
            <a:avLst/>
            <a:gdLst/>
            <a:ahLst/>
            <a:cxnLst/>
            <a:rect l="l" t="t" r="r" b="b"/>
            <a:pathLst>
              <a:path w="537845" h="358139">
                <a:moveTo>
                  <a:pt x="0" y="0"/>
                </a:moveTo>
                <a:lnTo>
                  <a:pt x="537671" y="0"/>
                </a:lnTo>
                <a:lnTo>
                  <a:pt x="537671" y="357689"/>
                </a:lnTo>
                <a:lnTo>
                  <a:pt x="0" y="357689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780051" y="2157346"/>
            <a:ext cx="537845" cy="358140"/>
          </a:xfrm>
          <a:custGeom>
            <a:avLst/>
            <a:gdLst/>
            <a:ahLst/>
            <a:cxnLst/>
            <a:rect l="l" t="t" r="r" b="b"/>
            <a:pathLst>
              <a:path w="537845" h="358139">
                <a:moveTo>
                  <a:pt x="0" y="0"/>
                </a:moveTo>
                <a:lnTo>
                  <a:pt x="537671" y="0"/>
                </a:lnTo>
                <a:lnTo>
                  <a:pt x="537671" y="357692"/>
                </a:lnTo>
                <a:lnTo>
                  <a:pt x="0" y="357692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076266" y="2155632"/>
            <a:ext cx="4569460" cy="361315"/>
          </a:xfrm>
          <a:custGeom>
            <a:avLst/>
            <a:gdLst/>
            <a:ahLst/>
            <a:cxnLst/>
            <a:rect l="l" t="t" r="r" b="b"/>
            <a:pathLst>
              <a:path w="4569459" h="361314">
                <a:moveTo>
                  <a:pt x="4504049" y="0"/>
                </a:moveTo>
                <a:lnTo>
                  <a:pt x="165826" y="0"/>
                </a:lnTo>
                <a:lnTo>
                  <a:pt x="142458" y="3658"/>
                </a:lnTo>
                <a:lnTo>
                  <a:pt x="124911" y="12967"/>
                </a:lnTo>
                <a:lnTo>
                  <a:pt x="111571" y="25427"/>
                </a:lnTo>
                <a:lnTo>
                  <a:pt x="100825" y="38538"/>
                </a:lnTo>
                <a:lnTo>
                  <a:pt x="0" y="165769"/>
                </a:lnTo>
                <a:lnTo>
                  <a:pt x="100825" y="322577"/>
                </a:lnTo>
                <a:lnTo>
                  <a:pt x="110830" y="336187"/>
                </a:lnTo>
                <a:lnTo>
                  <a:pt x="124254" y="348593"/>
                </a:lnTo>
                <a:lnTo>
                  <a:pt x="142213" y="357626"/>
                </a:lnTo>
                <a:lnTo>
                  <a:pt x="165826" y="361119"/>
                </a:lnTo>
                <a:lnTo>
                  <a:pt x="4504049" y="361119"/>
                </a:lnTo>
                <a:lnTo>
                  <a:pt x="4529291" y="358078"/>
                </a:lnTo>
                <a:lnTo>
                  <a:pt x="4549960" y="349797"/>
                </a:lnTo>
                <a:lnTo>
                  <a:pt x="4563925" y="337542"/>
                </a:lnTo>
                <a:lnTo>
                  <a:pt x="4569054" y="322577"/>
                </a:lnTo>
                <a:lnTo>
                  <a:pt x="4569054" y="38538"/>
                </a:lnTo>
                <a:lnTo>
                  <a:pt x="4563925" y="23572"/>
                </a:lnTo>
                <a:lnTo>
                  <a:pt x="4549960" y="11319"/>
                </a:lnTo>
                <a:lnTo>
                  <a:pt x="4529291" y="3040"/>
                </a:lnTo>
                <a:lnTo>
                  <a:pt x="4504049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5483578" y="2147563"/>
            <a:ext cx="3858260" cy="36195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499109" marR="30480" indent="-461645">
              <a:lnSpc>
                <a:spcPct val="101099"/>
              </a:lnSpc>
              <a:spcBef>
                <a:spcPts val="75"/>
              </a:spcBef>
            </a:pPr>
            <a:r>
              <a:rPr sz="1100" spc="70">
                <a:solidFill>
                  <a:srgbClr val="FFFFFF"/>
                </a:solidFill>
                <a:latin typeface="Arial Narrow"/>
                <a:cs typeface="Arial Narrow"/>
              </a:rPr>
              <a:t>Unde</a:t>
            </a:r>
            <a:r>
              <a:rPr lang="en-US" sz="1100" spc="70" dirty="0">
                <a:solidFill>
                  <a:srgbClr val="FFFFFF"/>
                </a:solidFill>
                <a:latin typeface="Arial Narrow"/>
                <a:cs typeface="Arial Narrow"/>
              </a:rPr>
              <a:t>r</a:t>
            </a:r>
            <a:r>
              <a:rPr sz="1100" spc="70">
                <a:solidFill>
                  <a:srgbClr val="FFFFFF"/>
                </a:solidFill>
                <a:latin typeface="Arial Narrow"/>
                <a:cs typeface="Arial Narrow"/>
              </a:rPr>
              <a:t>take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Participatory </a:t>
            </a:r>
            <a:r>
              <a:rPr sz="1100" spc="75" dirty="0">
                <a:solidFill>
                  <a:srgbClr val="FFFFFF"/>
                </a:solidFill>
                <a:latin typeface="Arial Narrow"/>
                <a:cs typeface="Arial Narrow"/>
              </a:rPr>
              <a:t>Infrasturcture </a:t>
            </a:r>
            <a:r>
              <a:rPr sz="1100" spc="40" dirty="0">
                <a:solidFill>
                  <a:srgbClr val="FFFFFF"/>
                </a:solidFill>
                <a:latin typeface="Arial Narrow"/>
                <a:cs typeface="Arial Narrow"/>
              </a:rPr>
              <a:t>Needs </a:t>
            </a:r>
            <a:r>
              <a:rPr sz="1100" spc="55" dirty="0">
                <a:solidFill>
                  <a:srgbClr val="FFFFFF"/>
                </a:solidFill>
                <a:latin typeface="Arial Narrow"/>
                <a:cs typeface="Arial Narrow"/>
              </a:rPr>
              <a:t>Assessment</a:t>
            </a:r>
            <a:r>
              <a:rPr sz="1100" spc="-6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10" dirty="0">
                <a:solidFill>
                  <a:srgbClr val="FFFFFF"/>
                </a:solidFill>
                <a:latin typeface="Arial Narrow"/>
                <a:cs typeface="Arial Narrow"/>
              </a:rPr>
              <a:t>(PNA)</a:t>
            </a:r>
            <a:r>
              <a:rPr sz="825" spc="15" baseline="55555" dirty="0">
                <a:solidFill>
                  <a:srgbClr val="FFFFFF"/>
                </a:solidFill>
                <a:latin typeface="Arial Narrow"/>
                <a:cs typeface="Arial Narrow"/>
              </a:rPr>
              <a:t>b  </a:t>
            </a: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at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slum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5" dirty="0">
                <a:solidFill>
                  <a:srgbClr val="FFFFFF"/>
                </a:solidFill>
                <a:latin typeface="Arial Narrow"/>
                <a:cs typeface="Arial Narrow"/>
              </a:rPr>
              <a:t>level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for</a:t>
            </a:r>
            <a:r>
              <a:rPr sz="1100" spc="3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primary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infrastructure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95" dirty="0">
                <a:solidFill>
                  <a:srgbClr val="FFFFFF"/>
                </a:solidFill>
                <a:latin typeface="Arial Narrow"/>
                <a:cs typeface="Arial Narrow"/>
              </a:rPr>
              <a:t>facilities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6181255" y="3939491"/>
            <a:ext cx="2423795" cy="1924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spc="65" dirty="0">
                <a:solidFill>
                  <a:srgbClr val="FFFFFF"/>
                </a:solidFill>
                <a:latin typeface="Arial Narrow"/>
                <a:cs typeface="Arial Narrow"/>
              </a:rPr>
              <a:t>Completion </a:t>
            </a: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of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slum upgradation</a:t>
            </a:r>
            <a:r>
              <a:rPr sz="1100" spc="-1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projects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6838519" y="4724820"/>
            <a:ext cx="1188085" cy="70104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38100" marR="30480" algn="ctr">
              <a:lnSpc>
                <a:spcPct val="101099"/>
              </a:lnSpc>
              <a:spcBef>
                <a:spcPts val="75"/>
              </a:spcBef>
            </a:pP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Delisting</a:t>
            </a:r>
            <a:r>
              <a:rPr sz="110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55" dirty="0">
                <a:solidFill>
                  <a:srgbClr val="FFFFFF"/>
                </a:solidFill>
                <a:latin typeface="Arial Narrow"/>
                <a:cs typeface="Arial Narrow"/>
              </a:rPr>
              <a:t>Proposal</a:t>
            </a:r>
            <a:r>
              <a:rPr sz="825" spc="82" baseline="55555" dirty="0">
                <a:solidFill>
                  <a:srgbClr val="FFFFFF"/>
                </a:solidFill>
                <a:latin typeface="Arial Narrow"/>
                <a:cs typeface="Arial Narrow"/>
              </a:rPr>
              <a:t>d </a:t>
            </a:r>
            <a:r>
              <a:rPr sz="825" spc="22" baseline="5555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5" dirty="0">
                <a:solidFill>
                  <a:srgbClr val="FFFFFF"/>
                </a:solidFill>
                <a:latin typeface="Arial Narrow"/>
                <a:cs typeface="Arial Narrow"/>
              </a:rPr>
              <a:t>submitted </a:t>
            </a:r>
            <a:r>
              <a:rPr sz="1100" spc="50" dirty="0">
                <a:solidFill>
                  <a:srgbClr val="FFFFFF"/>
                </a:solidFill>
                <a:latin typeface="Arial Narrow"/>
                <a:cs typeface="Arial Narrow"/>
              </a:rPr>
              <a:t>by  </a:t>
            </a:r>
            <a:r>
              <a:rPr sz="1100" spc="5" dirty="0">
                <a:solidFill>
                  <a:srgbClr val="FFFFFF"/>
                </a:solidFill>
                <a:latin typeface="Arial Narrow"/>
                <a:cs typeface="Arial Narrow"/>
              </a:rPr>
              <a:t>SDA/RWA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for  </a:t>
            </a:r>
            <a:r>
              <a:rPr sz="1100" spc="75" dirty="0">
                <a:solidFill>
                  <a:srgbClr val="FFFFFF"/>
                </a:solidFill>
                <a:latin typeface="Arial Narrow"/>
                <a:cs typeface="Arial Narrow"/>
              </a:rPr>
              <a:t>evaluation </a:t>
            </a:r>
            <a:r>
              <a:rPr sz="1100" spc="50" dirty="0">
                <a:solidFill>
                  <a:srgbClr val="FFFFFF"/>
                </a:solidFill>
                <a:latin typeface="Arial Narrow"/>
                <a:cs typeface="Arial Narrow"/>
              </a:rPr>
              <a:t>by</a:t>
            </a:r>
            <a:r>
              <a:rPr sz="1100" spc="-6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Narrow"/>
                <a:cs typeface="Arial Narrow"/>
              </a:rPr>
              <a:t>ULB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6736167" y="6012640"/>
            <a:ext cx="1315085" cy="1924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Delisting</a:t>
            </a:r>
            <a:r>
              <a:rPr sz="110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65" dirty="0">
                <a:solidFill>
                  <a:srgbClr val="FFFFFF"/>
                </a:solidFill>
                <a:latin typeface="Arial Narrow"/>
                <a:cs typeface="Arial Narrow"/>
              </a:rPr>
              <a:t>procedure</a:t>
            </a:r>
            <a:r>
              <a:rPr sz="825" spc="97" baseline="55555" dirty="0">
                <a:solidFill>
                  <a:srgbClr val="FFFFFF"/>
                </a:solidFill>
                <a:latin typeface="Arial Narrow"/>
                <a:cs typeface="Arial Narrow"/>
              </a:rPr>
              <a:t>e,f</a:t>
            </a:r>
            <a:endParaRPr sz="825" baseline="55555">
              <a:latin typeface="Arial Narrow"/>
              <a:cs typeface="Arial Narrow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5864499" y="6486878"/>
            <a:ext cx="3096895" cy="3663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39065" marR="30480" indent="-101600">
              <a:lnSpc>
                <a:spcPct val="102699"/>
              </a:lnSpc>
              <a:spcBef>
                <a:spcPts val="65"/>
              </a:spcBef>
            </a:pPr>
            <a:r>
              <a:rPr sz="1100" spc="60" dirty="0">
                <a:solidFill>
                  <a:srgbClr val="FFFFFF"/>
                </a:solidFill>
                <a:latin typeface="Arial Narrow"/>
                <a:cs typeface="Arial Narrow"/>
              </a:rPr>
              <a:t>Renaming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95" dirty="0">
                <a:solidFill>
                  <a:srgbClr val="FFFFFF"/>
                </a:solidFill>
                <a:latin typeface="Arial Narrow"/>
                <a:cs typeface="Arial Narrow"/>
              </a:rPr>
              <a:t>of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the</a:t>
            </a:r>
            <a:r>
              <a:rPr sz="1100" spc="3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habitation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(if</a:t>
            </a:r>
            <a:r>
              <a:rPr sz="1100" spc="3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65" dirty="0">
                <a:solidFill>
                  <a:srgbClr val="FFFFFF"/>
                </a:solidFill>
                <a:latin typeface="Arial Narrow"/>
                <a:cs typeface="Arial Narrow"/>
              </a:rPr>
              <a:t>agreed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60" dirty="0">
                <a:solidFill>
                  <a:srgbClr val="FFFFFF"/>
                </a:solidFill>
                <a:latin typeface="Arial Narrow"/>
                <a:cs typeface="Arial Narrow"/>
              </a:rPr>
              <a:t>by</a:t>
            </a:r>
            <a:r>
              <a:rPr sz="1100" spc="3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10" dirty="0">
                <a:solidFill>
                  <a:srgbClr val="FFFFFF"/>
                </a:solidFill>
                <a:latin typeface="Arial Narrow"/>
                <a:cs typeface="Arial Narrow"/>
              </a:rPr>
              <a:t>SDA/RWA)  </a:t>
            </a:r>
            <a:r>
              <a:rPr sz="1100" spc="65" dirty="0">
                <a:solidFill>
                  <a:srgbClr val="FFFFFF"/>
                </a:solidFill>
                <a:latin typeface="Arial Narrow"/>
                <a:cs typeface="Arial Narrow"/>
              </a:rPr>
              <a:t>and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incorporation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in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the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5" dirty="0">
                <a:solidFill>
                  <a:srgbClr val="FFFFFF"/>
                </a:solidFill>
                <a:latin typeface="Arial Narrow"/>
                <a:cs typeface="Arial Narrow"/>
              </a:rPr>
              <a:t>ULB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65" dirty="0">
                <a:solidFill>
                  <a:srgbClr val="FFFFFF"/>
                </a:solidFill>
                <a:latin typeface="Arial Narrow"/>
                <a:cs typeface="Arial Narrow"/>
              </a:rPr>
              <a:t>and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other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records</a:t>
            </a:r>
            <a:r>
              <a:rPr sz="825" spc="104" baseline="55555" dirty="0">
                <a:solidFill>
                  <a:srgbClr val="FFFFFF"/>
                </a:solidFill>
                <a:latin typeface="Arial Narrow"/>
                <a:cs typeface="Arial Narrow"/>
              </a:rPr>
              <a:t>g</a:t>
            </a:r>
            <a:endParaRPr sz="825" baseline="55555">
              <a:latin typeface="Arial Narrow"/>
              <a:cs typeface="Arial Narrow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4966121" y="2225503"/>
            <a:ext cx="105410" cy="1924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spc="25" dirty="0">
                <a:solidFill>
                  <a:srgbClr val="FFFFFF"/>
                </a:solidFill>
                <a:latin typeface="Arial Narrow"/>
                <a:cs typeface="Arial Narrow"/>
              </a:rPr>
              <a:t>B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4966121" y="2834603"/>
            <a:ext cx="105410" cy="1924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spc="-25" dirty="0">
                <a:solidFill>
                  <a:srgbClr val="FFFFFF"/>
                </a:solidFill>
                <a:latin typeface="Arial Narrow"/>
                <a:cs typeface="Arial Narrow"/>
              </a:rPr>
              <a:t>C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5906199" y="3400377"/>
            <a:ext cx="124460" cy="1924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spc="125" dirty="0">
                <a:solidFill>
                  <a:srgbClr val="FFFFFF"/>
                </a:solidFill>
                <a:latin typeface="Arial Narrow"/>
                <a:cs typeface="Arial Narrow"/>
              </a:rPr>
              <a:t>D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5746489" y="3943768"/>
            <a:ext cx="462915" cy="1924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R="52705" algn="ctr">
              <a:lnSpc>
                <a:spcPct val="100000"/>
              </a:lnSpc>
              <a:spcBef>
                <a:spcPts val="90"/>
              </a:spcBef>
            </a:pPr>
            <a:r>
              <a:rPr sz="1100" spc="95" dirty="0">
                <a:solidFill>
                  <a:srgbClr val="FFFFFF"/>
                </a:solidFill>
                <a:latin typeface="Arial Narrow"/>
                <a:cs typeface="Arial Narrow"/>
              </a:rPr>
              <a:t>E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6325289" y="4895067"/>
            <a:ext cx="436245" cy="381000"/>
          </a:xfrm>
          <a:prstGeom prst="rect">
            <a:avLst/>
          </a:prstGeom>
          <a:solidFill>
            <a:srgbClr val="28637D"/>
          </a:solidFill>
        </p:spPr>
        <p:txBody>
          <a:bodyPr vert="horz" wrap="square" lIns="0" tIns="102870" rIns="0" bIns="0" rtlCol="0">
            <a:spAutoFit/>
          </a:bodyPr>
          <a:lstStyle/>
          <a:p>
            <a:pPr marL="218440">
              <a:lnSpc>
                <a:spcPct val="100000"/>
              </a:lnSpc>
              <a:spcBef>
                <a:spcPts val="810"/>
              </a:spcBef>
            </a:pPr>
            <a:r>
              <a:rPr sz="1100" spc="145" dirty="0">
                <a:solidFill>
                  <a:srgbClr val="FFFFFF"/>
                </a:solidFill>
                <a:latin typeface="Arial Narrow"/>
                <a:cs typeface="Arial Narrow"/>
              </a:rPr>
              <a:t>F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5878325" y="6017051"/>
            <a:ext cx="124460" cy="1924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spc="75" dirty="0">
                <a:solidFill>
                  <a:srgbClr val="FFFFFF"/>
                </a:solidFill>
                <a:latin typeface="Arial Narrow"/>
                <a:cs typeface="Arial Narrow"/>
              </a:rPr>
              <a:t>G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4780051" y="6585941"/>
            <a:ext cx="564515" cy="1924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56210">
              <a:lnSpc>
                <a:spcPct val="100000"/>
              </a:lnSpc>
              <a:spcBef>
                <a:spcPts val="90"/>
              </a:spcBef>
            </a:pPr>
            <a:r>
              <a:rPr sz="1100" spc="125" dirty="0">
                <a:solidFill>
                  <a:srgbClr val="FFFFFF"/>
                </a:solidFill>
                <a:latin typeface="Arial Narrow"/>
                <a:cs typeface="Arial Narrow"/>
              </a:rPr>
              <a:t>H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9727813" y="3527648"/>
            <a:ext cx="338455" cy="922655"/>
          </a:xfrm>
          <a:prstGeom prst="rect">
            <a:avLst/>
          </a:prstGeom>
        </p:spPr>
        <p:txBody>
          <a:bodyPr vert="vert" wrap="square" lIns="0" tIns="9525" rIns="0" bIns="0" rtlCol="0">
            <a:spAutoFit/>
          </a:bodyPr>
          <a:lstStyle/>
          <a:p>
            <a:pPr marL="144780" marR="5080" indent="-132715">
              <a:lnSpc>
                <a:spcPct val="102299"/>
              </a:lnSpc>
              <a:spcBef>
                <a:spcPts val="75"/>
              </a:spcBef>
            </a:pPr>
            <a:r>
              <a:rPr sz="900" i="1" spc="-15" dirty="0">
                <a:solidFill>
                  <a:srgbClr val="231F20"/>
                </a:solidFill>
                <a:latin typeface="Calibri"/>
                <a:cs typeface="Calibri"/>
              </a:rPr>
              <a:t>Slum </a:t>
            </a:r>
            <a:r>
              <a:rPr sz="900" i="1" spc="-20" dirty="0">
                <a:solidFill>
                  <a:srgbClr val="231F20"/>
                </a:solidFill>
                <a:latin typeface="Calibri"/>
                <a:cs typeface="Calibri"/>
              </a:rPr>
              <a:t>with adequate  </a:t>
            </a:r>
            <a:r>
              <a:rPr sz="900" i="1" spc="-5" dirty="0">
                <a:solidFill>
                  <a:srgbClr val="231F20"/>
                </a:solidFill>
                <a:latin typeface="Calibri"/>
                <a:cs typeface="Calibri"/>
              </a:rPr>
              <a:t>infrastructure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5594408" y="4776167"/>
            <a:ext cx="187960" cy="163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i="1" spc="-40" dirty="0">
                <a:solidFill>
                  <a:srgbClr val="231F20"/>
                </a:solidFill>
                <a:latin typeface="Calibri"/>
                <a:cs typeface="Calibri"/>
              </a:rPr>
              <a:t>No</a:t>
            </a:r>
            <a:r>
              <a:rPr sz="900" i="1" dirty="0">
                <a:solidFill>
                  <a:srgbClr val="231F20"/>
                </a:solidFill>
                <a:latin typeface="Calibri"/>
                <a:cs typeface="Calibri"/>
              </a:rPr>
              <a:t>t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5338235" y="4915483"/>
            <a:ext cx="700405" cy="163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i="1" spc="10" dirty="0">
                <a:solidFill>
                  <a:srgbClr val="231F20"/>
                </a:solidFill>
                <a:latin typeface="Calibri"/>
                <a:cs typeface="Calibri"/>
              </a:rPr>
              <a:t>re</a:t>
            </a:r>
            <a:r>
              <a:rPr sz="900" i="1" spc="40" dirty="0">
                <a:solidFill>
                  <a:srgbClr val="231F20"/>
                </a:solidFill>
                <a:latin typeface="Calibri"/>
                <a:cs typeface="Calibri"/>
              </a:rPr>
              <a:t>co</a:t>
            </a:r>
            <a:r>
              <a:rPr sz="900" i="1" spc="-50" dirty="0">
                <a:solidFill>
                  <a:srgbClr val="231F20"/>
                </a:solidFill>
                <a:latin typeface="Calibri"/>
                <a:cs typeface="Calibri"/>
              </a:rPr>
              <a:t>mm</a:t>
            </a:r>
            <a:r>
              <a:rPr sz="900" i="1" spc="10" dirty="0">
                <a:solidFill>
                  <a:srgbClr val="231F20"/>
                </a:solidFill>
                <a:latin typeface="Calibri"/>
                <a:cs typeface="Calibri"/>
              </a:rPr>
              <a:t>ende</a:t>
            </a:r>
            <a:r>
              <a:rPr sz="900" i="1" spc="-5" dirty="0">
                <a:solidFill>
                  <a:srgbClr val="231F20"/>
                </a:solidFill>
                <a:latin typeface="Calibri"/>
                <a:cs typeface="Calibri"/>
              </a:rPr>
              <a:t>d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9" name="object 59"/>
          <p:cNvSpPr/>
          <p:nvPr/>
        </p:nvSpPr>
        <p:spPr>
          <a:xfrm>
            <a:off x="8800894" y="5049525"/>
            <a:ext cx="90170" cy="117475"/>
          </a:xfrm>
          <a:custGeom>
            <a:avLst/>
            <a:gdLst/>
            <a:ahLst/>
            <a:cxnLst/>
            <a:rect l="l" t="t" r="r" b="b"/>
            <a:pathLst>
              <a:path w="90170" h="117475">
                <a:moveTo>
                  <a:pt x="89550" y="0"/>
                </a:moveTo>
                <a:lnTo>
                  <a:pt x="0" y="53423"/>
                </a:lnTo>
                <a:lnTo>
                  <a:pt x="88221" y="117114"/>
                </a:lnTo>
                <a:lnTo>
                  <a:pt x="8955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5494568" y="3950351"/>
            <a:ext cx="90170" cy="117475"/>
          </a:xfrm>
          <a:custGeom>
            <a:avLst/>
            <a:gdLst/>
            <a:ahLst/>
            <a:cxnLst/>
            <a:rect l="l" t="t" r="r" b="b"/>
            <a:pathLst>
              <a:path w="90170" h="117475">
                <a:moveTo>
                  <a:pt x="0" y="0"/>
                </a:moveTo>
                <a:lnTo>
                  <a:pt x="1324" y="117115"/>
                </a:lnTo>
                <a:lnTo>
                  <a:pt x="89546" y="53425"/>
                </a:lnTo>
                <a:lnTo>
                  <a:pt x="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5077000" y="4495052"/>
            <a:ext cx="121285" cy="86995"/>
          </a:xfrm>
          <a:custGeom>
            <a:avLst/>
            <a:gdLst/>
            <a:ahLst/>
            <a:cxnLst/>
            <a:rect l="l" t="t" r="r" b="b"/>
            <a:pathLst>
              <a:path w="121285" h="86995">
                <a:moveTo>
                  <a:pt x="55073" y="0"/>
                </a:moveTo>
                <a:lnTo>
                  <a:pt x="0" y="86871"/>
                </a:lnTo>
                <a:lnTo>
                  <a:pt x="120726" y="85582"/>
                </a:lnTo>
                <a:lnTo>
                  <a:pt x="55073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5926294" y="1607418"/>
            <a:ext cx="397510" cy="352425"/>
          </a:xfrm>
          <a:custGeom>
            <a:avLst/>
            <a:gdLst/>
            <a:ahLst/>
            <a:cxnLst/>
            <a:rect l="l" t="t" r="r" b="b"/>
            <a:pathLst>
              <a:path w="397510" h="352425">
                <a:moveTo>
                  <a:pt x="397126" y="0"/>
                </a:moveTo>
                <a:lnTo>
                  <a:pt x="0" y="0"/>
                </a:lnTo>
                <a:lnTo>
                  <a:pt x="0" y="318635"/>
                </a:lnTo>
                <a:lnTo>
                  <a:pt x="29455" y="319024"/>
                </a:lnTo>
                <a:lnTo>
                  <a:pt x="29455" y="351096"/>
                </a:lnTo>
                <a:lnTo>
                  <a:pt x="397126" y="352342"/>
                </a:lnTo>
                <a:lnTo>
                  <a:pt x="360218" y="323525"/>
                </a:lnTo>
                <a:lnTo>
                  <a:pt x="330662" y="291142"/>
                </a:lnTo>
                <a:lnTo>
                  <a:pt x="308777" y="255994"/>
                </a:lnTo>
                <a:lnTo>
                  <a:pt x="294882" y="218885"/>
                </a:lnTo>
                <a:lnTo>
                  <a:pt x="289295" y="180617"/>
                </a:lnTo>
                <a:lnTo>
                  <a:pt x="292334" y="141994"/>
                </a:lnTo>
                <a:lnTo>
                  <a:pt x="304318" y="103818"/>
                </a:lnTo>
                <a:lnTo>
                  <a:pt x="325566" y="66892"/>
                </a:lnTo>
                <a:lnTo>
                  <a:pt x="356396" y="32018"/>
                </a:lnTo>
                <a:lnTo>
                  <a:pt x="397126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6227837" y="1628010"/>
            <a:ext cx="2356485" cy="334010"/>
          </a:xfrm>
          <a:custGeom>
            <a:avLst/>
            <a:gdLst/>
            <a:ahLst/>
            <a:cxnLst/>
            <a:rect l="l" t="t" r="r" b="b"/>
            <a:pathLst>
              <a:path w="2356484" h="334010">
                <a:moveTo>
                  <a:pt x="2312338" y="0"/>
                </a:moveTo>
                <a:lnTo>
                  <a:pt x="44140" y="0"/>
                </a:lnTo>
                <a:lnTo>
                  <a:pt x="27000" y="3615"/>
                </a:lnTo>
                <a:lnTo>
                  <a:pt x="12965" y="13458"/>
                </a:lnTo>
                <a:lnTo>
                  <a:pt x="3482" y="28028"/>
                </a:lnTo>
                <a:lnTo>
                  <a:pt x="0" y="45820"/>
                </a:lnTo>
                <a:lnTo>
                  <a:pt x="0" y="287647"/>
                </a:lnTo>
                <a:lnTo>
                  <a:pt x="3482" y="305439"/>
                </a:lnTo>
                <a:lnTo>
                  <a:pt x="12965" y="320008"/>
                </a:lnTo>
                <a:lnTo>
                  <a:pt x="27000" y="329852"/>
                </a:lnTo>
                <a:lnTo>
                  <a:pt x="44140" y="333467"/>
                </a:lnTo>
                <a:lnTo>
                  <a:pt x="2312338" y="333467"/>
                </a:lnTo>
                <a:lnTo>
                  <a:pt x="2329477" y="329852"/>
                </a:lnTo>
                <a:lnTo>
                  <a:pt x="2343512" y="320008"/>
                </a:lnTo>
                <a:lnTo>
                  <a:pt x="2352994" y="305439"/>
                </a:lnTo>
                <a:lnTo>
                  <a:pt x="2356477" y="287647"/>
                </a:lnTo>
                <a:lnTo>
                  <a:pt x="2356477" y="45820"/>
                </a:lnTo>
                <a:lnTo>
                  <a:pt x="2352994" y="28028"/>
                </a:lnTo>
                <a:lnTo>
                  <a:pt x="2343512" y="13458"/>
                </a:lnTo>
                <a:lnTo>
                  <a:pt x="2329477" y="3615"/>
                </a:lnTo>
                <a:lnTo>
                  <a:pt x="2312338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6141722" y="1607418"/>
            <a:ext cx="2420620" cy="334010"/>
          </a:xfrm>
          <a:custGeom>
            <a:avLst/>
            <a:gdLst/>
            <a:ahLst/>
            <a:cxnLst/>
            <a:rect l="l" t="t" r="r" b="b"/>
            <a:pathLst>
              <a:path w="2420620" h="334010">
                <a:moveTo>
                  <a:pt x="2375899" y="0"/>
                </a:moveTo>
                <a:lnTo>
                  <a:pt x="160768" y="0"/>
                </a:lnTo>
                <a:lnTo>
                  <a:pt x="134452" y="14216"/>
                </a:lnTo>
                <a:lnTo>
                  <a:pt x="93348" y="49153"/>
                </a:lnTo>
                <a:lnTo>
                  <a:pt x="49325" y="93247"/>
                </a:lnTo>
                <a:lnTo>
                  <a:pt x="14252" y="134931"/>
                </a:lnTo>
                <a:lnTo>
                  <a:pt x="0" y="162640"/>
                </a:lnTo>
                <a:lnTo>
                  <a:pt x="13755" y="192639"/>
                </a:lnTo>
                <a:lnTo>
                  <a:pt x="47543" y="236534"/>
                </a:lnTo>
                <a:lnTo>
                  <a:pt x="90531" y="282513"/>
                </a:lnTo>
                <a:lnTo>
                  <a:pt x="131884" y="318763"/>
                </a:lnTo>
                <a:lnTo>
                  <a:pt x="160768" y="333471"/>
                </a:lnTo>
                <a:lnTo>
                  <a:pt x="2375899" y="333471"/>
                </a:lnTo>
                <a:lnTo>
                  <a:pt x="2393038" y="329855"/>
                </a:lnTo>
                <a:lnTo>
                  <a:pt x="2407073" y="320009"/>
                </a:lnTo>
                <a:lnTo>
                  <a:pt x="2416555" y="305437"/>
                </a:lnTo>
                <a:lnTo>
                  <a:pt x="2420038" y="287646"/>
                </a:lnTo>
                <a:lnTo>
                  <a:pt x="2420038" y="45820"/>
                </a:lnTo>
                <a:lnTo>
                  <a:pt x="2416555" y="28029"/>
                </a:lnTo>
                <a:lnTo>
                  <a:pt x="2407073" y="13459"/>
                </a:lnTo>
                <a:lnTo>
                  <a:pt x="2393038" y="3615"/>
                </a:lnTo>
                <a:lnTo>
                  <a:pt x="2375899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 txBox="1"/>
          <p:nvPr/>
        </p:nvSpPr>
        <p:spPr>
          <a:xfrm>
            <a:off x="6320551" y="1664220"/>
            <a:ext cx="2127885" cy="1924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Identification </a:t>
            </a:r>
            <a:r>
              <a:rPr sz="1100" spc="60" dirty="0">
                <a:solidFill>
                  <a:srgbClr val="FFFFFF"/>
                </a:solidFill>
                <a:latin typeface="Arial Narrow"/>
                <a:cs typeface="Arial Narrow"/>
              </a:rPr>
              <a:t>and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Listing </a:t>
            </a: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of</a:t>
            </a:r>
            <a:r>
              <a:rPr sz="1100" spc="-10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60" dirty="0">
                <a:solidFill>
                  <a:srgbClr val="FFFFFF"/>
                </a:solidFill>
                <a:latin typeface="Arial Narrow"/>
                <a:cs typeface="Arial Narrow"/>
              </a:rPr>
              <a:t>slums</a:t>
            </a:r>
            <a:r>
              <a:rPr sz="825" spc="89" baseline="55555" dirty="0">
                <a:solidFill>
                  <a:srgbClr val="FFFFFF"/>
                </a:solidFill>
                <a:latin typeface="Arial Narrow"/>
                <a:cs typeface="Arial Narrow"/>
              </a:rPr>
              <a:t>a</a:t>
            </a:r>
            <a:endParaRPr sz="825" baseline="55555">
              <a:latin typeface="Arial Narrow"/>
              <a:cs typeface="Arial Narrow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5997823" y="1669061"/>
            <a:ext cx="105410" cy="1924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spc="25" dirty="0">
                <a:solidFill>
                  <a:srgbClr val="FFFFFF"/>
                </a:solidFill>
                <a:latin typeface="Arial Narrow"/>
                <a:cs typeface="Arial Narrow"/>
              </a:rPr>
              <a:t>A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67" name="object 67"/>
          <p:cNvSpPr/>
          <p:nvPr/>
        </p:nvSpPr>
        <p:spPr>
          <a:xfrm>
            <a:off x="5077594" y="2753369"/>
            <a:ext cx="4568190" cy="361315"/>
          </a:xfrm>
          <a:custGeom>
            <a:avLst/>
            <a:gdLst/>
            <a:ahLst/>
            <a:cxnLst/>
            <a:rect l="l" t="t" r="r" b="b"/>
            <a:pathLst>
              <a:path w="4568190" h="361314">
                <a:moveTo>
                  <a:pt x="4502721" y="0"/>
                </a:moveTo>
                <a:lnTo>
                  <a:pt x="164498" y="0"/>
                </a:lnTo>
                <a:lnTo>
                  <a:pt x="141039" y="3592"/>
                </a:lnTo>
                <a:lnTo>
                  <a:pt x="123340" y="12791"/>
                </a:lnTo>
                <a:lnTo>
                  <a:pt x="109969" y="25229"/>
                </a:lnTo>
                <a:lnTo>
                  <a:pt x="99496" y="38538"/>
                </a:lnTo>
                <a:lnTo>
                  <a:pt x="0" y="174200"/>
                </a:lnTo>
                <a:lnTo>
                  <a:pt x="99496" y="322577"/>
                </a:lnTo>
                <a:lnTo>
                  <a:pt x="109651" y="336096"/>
                </a:lnTo>
                <a:lnTo>
                  <a:pt x="123058" y="348512"/>
                </a:lnTo>
                <a:lnTo>
                  <a:pt x="140934" y="357596"/>
                </a:lnTo>
                <a:lnTo>
                  <a:pt x="164498" y="361119"/>
                </a:lnTo>
                <a:lnTo>
                  <a:pt x="4502721" y="361119"/>
                </a:lnTo>
                <a:lnTo>
                  <a:pt x="4527962" y="358078"/>
                </a:lnTo>
                <a:lnTo>
                  <a:pt x="4548632" y="349797"/>
                </a:lnTo>
                <a:lnTo>
                  <a:pt x="4562597" y="337542"/>
                </a:lnTo>
                <a:lnTo>
                  <a:pt x="4567726" y="322577"/>
                </a:lnTo>
                <a:lnTo>
                  <a:pt x="4567726" y="38538"/>
                </a:lnTo>
                <a:lnTo>
                  <a:pt x="4562597" y="23572"/>
                </a:lnTo>
                <a:lnTo>
                  <a:pt x="4548632" y="11319"/>
                </a:lnTo>
                <a:lnTo>
                  <a:pt x="4527962" y="3040"/>
                </a:lnTo>
                <a:lnTo>
                  <a:pt x="4502721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 txBox="1"/>
          <p:nvPr/>
        </p:nvSpPr>
        <p:spPr>
          <a:xfrm>
            <a:off x="5986158" y="2739144"/>
            <a:ext cx="2851150" cy="1924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r>
              <a:rPr sz="1100" spc="55" dirty="0">
                <a:solidFill>
                  <a:srgbClr val="FFFFFF"/>
                </a:solidFill>
                <a:latin typeface="Arial Narrow"/>
                <a:cs typeface="Arial Narrow"/>
              </a:rPr>
              <a:t>Prepare </a:t>
            </a:r>
            <a:r>
              <a:rPr sz="1100" spc="25" dirty="0">
                <a:solidFill>
                  <a:srgbClr val="FFFFFF"/>
                </a:solidFill>
                <a:latin typeface="Arial Narrow"/>
                <a:cs typeface="Arial Narrow"/>
              </a:rPr>
              <a:t>I-GAP</a:t>
            </a:r>
            <a:r>
              <a:rPr sz="825" spc="37" baseline="55555" dirty="0">
                <a:solidFill>
                  <a:srgbClr val="FFFFFF"/>
                </a:solidFill>
                <a:latin typeface="Arial Narrow"/>
                <a:cs typeface="Arial Narrow"/>
              </a:rPr>
              <a:t>c </a:t>
            </a: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to </a:t>
            </a:r>
            <a:r>
              <a:rPr sz="1100" spc="50" dirty="0">
                <a:solidFill>
                  <a:srgbClr val="FFFFFF"/>
                </a:solidFill>
                <a:latin typeface="Arial Narrow"/>
                <a:cs typeface="Arial Narrow"/>
              </a:rPr>
              <a:t>assess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the infrastructure</a:t>
            </a:r>
            <a:r>
              <a:rPr sz="1100" spc="-13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60" dirty="0">
                <a:solidFill>
                  <a:srgbClr val="FFFFFF"/>
                </a:solidFill>
                <a:latin typeface="Arial Narrow"/>
                <a:cs typeface="Arial Narrow"/>
              </a:rPr>
              <a:t>gap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5785195" y="2850815"/>
            <a:ext cx="3853815" cy="431165"/>
          </a:xfrm>
          <a:prstGeom prst="rect">
            <a:avLst/>
          </a:prstGeom>
        </p:spPr>
        <p:txBody>
          <a:bodyPr vert="horz" wrap="square" lIns="0" tIns="692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45"/>
              </a:spcBef>
            </a:pP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at</a:t>
            </a:r>
            <a:r>
              <a:rPr sz="1100" spc="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slum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5" dirty="0">
                <a:solidFill>
                  <a:srgbClr val="FFFFFF"/>
                </a:solidFill>
                <a:latin typeface="Arial Narrow"/>
                <a:cs typeface="Arial Narrow"/>
              </a:rPr>
              <a:t>level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60" dirty="0">
                <a:solidFill>
                  <a:srgbClr val="FFFFFF"/>
                </a:solidFill>
                <a:latin typeface="Arial Narrow"/>
                <a:cs typeface="Arial Narrow"/>
              </a:rPr>
              <a:t>and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to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plan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for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slum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upgradation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projects</a:t>
            </a:r>
            <a:endParaRPr sz="1100">
              <a:latin typeface="Arial Narrow"/>
              <a:cs typeface="Arial Narrow"/>
            </a:endParaRPr>
          </a:p>
          <a:p>
            <a:pPr marL="2509520">
              <a:lnSpc>
                <a:spcPct val="100000"/>
              </a:lnSpc>
              <a:spcBef>
                <a:spcPts val="400"/>
              </a:spcBef>
            </a:pPr>
            <a:r>
              <a:rPr sz="850" i="1" spc="30" dirty="0">
                <a:solidFill>
                  <a:srgbClr val="231F20"/>
                </a:solidFill>
                <a:latin typeface="Calibri"/>
                <a:cs typeface="Calibri"/>
              </a:rPr>
              <a:t>Slums </a:t>
            </a:r>
            <a:r>
              <a:rPr sz="850" i="1" spc="20" dirty="0">
                <a:solidFill>
                  <a:srgbClr val="231F20"/>
                </a:solidFill>
                <a:latin typeface="Calibri"/>
                <a:cs typeface="Calibri"/>
              </a:rPr>
              <a:t>requiring</a:t>
            </a:r>
            <a:r>
              <a:rPr sz="850" i="1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850" i="1" spc="25" dirty="0">
                <a:solidFill>
                  <a:srgbClr val="231F20"/>
                </a:solidFill>
                <a:latin typeface="Calibri"/>
                <a:cs typeface="Calibri"/>
              </a:rPr>
              <a:t>intervention</a:t>
            </a:r>
            <a:endParaRPr sz="850">
              <a:latin typeface="Calibri"/>
              <a:cs typeface="Calibri"/>
            </a:endParaRPr>
          </a:p>
        </p:txBody>
      </p:sp>
      <p:sp>
        <p:nvSpPr>
          <p:cNvPr id="70" name="object 70"/>
          <p:cNvSpPr/>
          <p:nvPr/>
        </p:nvSpPr>
        <p:spPr>
          <a:xfrm>
            <a:off x="6036774" y="3331015"/>
            <a:ext cx="2635250" cy="337185"/>
          </a:xfrm>
          <a:custGeom>
            <a:avLst/>
            <a:gdLst/>
            <a:ahLst/>
            <a:cxnLst/>
            <a:rect l="l" t="t" r="r" b="b"/>
            <a:pathLst>
              <a:path w="2635250" h="337185">
                <a:moveTo>
                  <a:pt x="2586859" y="0"/>
                </a:moveTo>
                <a:lnTo>
                  <a:pt x="124854" y="0"/>
                </a:lnTo>
                <a:lnTo>
                  <a:pt x="108245" y="4221"/>
                </a:lnTo>
                <a:lnTo>
                  <a:pt x="96334" y="15118"/>
                </a:lnTo>
                <a:lnTo>
                  <a:pt x="86706" y="30039"/>
                </a:lnTo>
                <a:lnTo>
                  <a:pt x="76946" y="46332"/>
                </a:lnTo>
                <a:lnTo>
                  <a:pt x="0" y="162827"/>
                </a:lnTo>
                <a:lnTo>
                  <a:pt x="76946" y="290857"/>
                </a:lnTo>
                <a:lnTo>
                  <a:pt x="86308" y="307386"/>
                </a:lnTo>
                <a:lnTo>
                  <a:pt x="95981" y="322280"/>
                </a:lnTo>
                <a:lnTo>
                  <a:pt x="108114" y="333046"/>
                </a:lnTo>
                <a:lnTo>
                  <a:pt x="124854" y="337190"/>
                </a:lnTo>
                <a:lnTo>
                  <a:pt x="2586859" y="337190"/>
                </a:lnTo>
                <a:lnTo>
                  <a:pt x="2605462" y="333534"/>
                </a:lnTo>
                <a:lnTo>
                  <a:pt x="2620696" y="323580"/>
                </a:lnTo>
                <a:lnTo>
                  <a:pt x="2630988" y="308848"/>
                </a:lnTo>
                <a:lnTo>
                  <a:pt x="2634768" y="290857"/>
                </a:lnTo>
                <a:lnTo>
                  <a:pt x="2634768" y="46332"/>
                </a:lnTo>
                <a:lnTo>
                  <a:pt x="2630988" y="28341"/>
                </a:lnTo>
                <a:lnTo>
                  <a:pt x="2620696" y="13609"/>
                </a:lnTo>
                <a:lnTo>
                  <a:pt x="2605462" y="3655"/>
                </a:lnTo>
                <a:lnTo>
                  <a:pt x="2586859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 txBox="1"/>
          <p:nvPr/>
        </p:nvSpPr>
        <p:spPr>
          <a:xfrm>
            <a:off x="6225167" y="3387313"/>
            <a:ext cx="2335530" cy="1924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spc="65" dirty="0">
                <a:solidFill>
                  <a:srgbClr val="FFFFFF"/>
                </a:solidFill>
                <a:latin typeface="Arial Narrow"/>
                <a:cs typeface="Arial Narrow"/>
              </a:rPr>
              <a:t>Execution </a:t>
            </a: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of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slum upgradation</a:t>
            </a:r>
            <a:r>
              <a:rPr sz="1100" spc="-14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projects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72" name="object 72"/>
          <p:cNvSpPr/>
          <p:nvPr/>
        </p:nvSpPr>
        <p:spPr>
          <a:xfrm>
            <a:off x="5026147" y="867402"/>
            <a:ext cx="4779010" cy="412750"/>
          </a:xfrm>
          <a:custGeom>
            <a:avLst/>
            <a:gdLst/>
            <a:ahLst/>
            <a:cxnLst/>
            <a:rect l="l" t="t" r="r" b="b"/>
            <a:pathLst>
              <a:path w="4779009" h="412750">
                <a:moveTo>
                  <a:pt x="4778579" y="0"/>
                </a:moveTo>
                <a:lnTo>
                  <a:pt x="251503" y="0"/>
                </a:lnTo>
                <a:lnTo>
                  <a:pt x="0" y="412447"/>
                </a:lnTo>
                <a:lnTo>
                  <a:pt x="4565440" y="412447"/>
                </a:lnTo>
                <a:lnTo>
                  <a:pt x="4778579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5007048" y="836640"/>
            <a:ext cx="4758055" cy="410845"/>
          </a:xfrm>
          <a:custGeom>
            <a:avLst/>
            <a:gdLst/>
            <a:ahLst/>
            <a:cxnLst/>
            <a:rect l="l" t="t" r="r" b="b"/>
            <a:pathLst>
              <a:path w="4758055" h="410844">
                <a:moveTo>
                  <a:pt x="4757555" y="0"/>
                </a:moveTo>
                <a:lnTo>
                  <a:pt x="250398" y="0"/>
                </a:lnTo>
                <a:lnTo>
                  <a:pt x="0" y="410359"/>
                </a:lnTo>
                <a:lnTo>
                  <a:pt x="4545356" y="410359"/>
                </a:lnTo>
                <a:lnTo>
                  <a:pt x="4757555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 txBox="1">
            <a:spLocks noGrp="1"/>
          </p:cNvSpPr>
          <p:nvPr>
            <p:ph type="title"/>
          </p:nvPr>
        </p:nvSpPr>
        <p:spPr>
          <a:xfrm>
            <a:off x="5309518" y="854413"/>
            <a:ext cx="4205605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spc="-35" dirty="0"/>
              <a:t>STANDARD </a:t>
            </a:r>
            <a:r>
              <a:rPr sz="2200" spc="-20" dirty="0"/>
              <a:t>OPERATING</a:t>
            </a:r>
            <a:r>
              <a:rPr sz="2200" spc="-25" dirty="0"/>
              <a:t> </a:t>
            </a:r>
            <a:r>
              <a:rPr sz="2200" spc="-5" dirty="0"/>
              <a:t>PROCEDURE</a:t>
            </a:r>
            <a:endParaRPr sz="2200"/>
          </a:p>
        </p:txBody>
      </p:sp>
      <p:sp>
        <p:nvSpPr>
          <p:cNvPr id="75" name="object 75"/>
          <p:cNvSpPr txBox="1"/>
          <p:nvPr/>
        </p:nvSpPr>
        <p:spPr>
          <a:xfrm>
            <a:off x="954011" y="1359242"/>
            <a:ext cx="3314700" cy="668020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05435" marR="5080" indent="-293370">
              <a:lnSpc>
                <a:spcPct val="103699"/>
              </a:lnSpc>
              <a:spcBef>
                <a:spcPts val="45"/>
              </a:spcBef>
            </a:pPr>
            <a:r>
              <a:rPr sz="2050" b="1" spc="15" dirty="0">
                <a:solidFill>
                  <a:srgbClr val="231F20"/>
                </a:solidFill>
                <a:latin typeface="Calibri"/>
                <a:cs typeface="Calibri"/>
              </a:rPr>
              <a:t>OBJECTIVE </a:t>
            </a:r>
            <a:r>
              <a:rPr sz="2050" b="1" spc="20" dirty="0">
                <a:solidFill>
                  <a:srgbClr val="231F20"/>
                </a:solidFill>
                <a:latin typeface="Calibri"/>
                <a:cs typeface="Calibri"/>
              </a:rPr>
              <a:t>OF THE</a:t>
            </a:r>
            <a:r>
              <a:rPr sz="2050" b="1" spc="-7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2050" b="1" spc="-10" dirty="0">
                <a:solidFill>
                  <a:srgbClr val="231F20"/>
                </a:solidFill>
                <a:latin typeface="Calibri"/>
                <a:cs typeface="Calibri"/>
              </a:rPr>
              <a:t>STANDARD  </a:t>
            </a:r>
            <a:r>
              <a:rPr sz="2050" b="1" dirty="0">
                <a:solidFill>
                  <a:srgbClr val="231F20"/>
                </a:solidFill>
                <a:latin typeface="Calibri"/>
                <a:cs typeface="Calibri"/>
              </a:rPr>
              <a:t>OPERATING </a:t>
            </a:r>
            <a:r>
              <a:rPr sz="2050" b="1" spc="15" dirty="0">
                <a:solidFill>
                  <a:srgbClr val="231F20"/>
                </a:solidFill>
                <a:latin typeface="Calibri"/>
                <a:cs typeface="Calibri"/>
              </a:rPr>
              <a:t>PROCEDURE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76" name="object 76"/>
          <p:cNvSpPr/>
          <p:nvPr/>
        </p:nvSpPr>
        <p:spPr>
          <a:xfrm>
            <a:off x="735256" y="2216670"/>
            <a:ext cx="3742054" cy="610235"/>
          </a:xfrm>
          <a:custGeom>
            <a:avLst/>
            <a:gdLst/>
            <a:ahLst/>
            <a:cxnLst/>
            <a:rect l="l" t="t" r="r" b="b"/>
            <a:pathLst>
              <a:path w="3742054" h="610235">
                <a:moveTo>
                  <a:pt x="3634419" y="0"/>
                </a:moveTo>
                <a:lnTo>
                  <a:pt x="107629" y="0"/>
                </a:lnTo>
                <a:lnTo>
                  <a:pt x="65840" y="6476"/>
                </a:lnTo>
                <a:lnTo>
                  <a:pt x="31616" y="24109"/>
                </a:lnTo>
                <a:lnTo>
                  <a:pt x="8492" y="50207"/>
                </a:lnTo>
                <a:lnTo>
                  <a:pt x="0" y="82077"/>
                </a:lnTo>
                <a:lnTo>
                  <a:pt x="0" y="527620"/>
                </a:lnTo>
                <a:lnTo>
                  <a:pt x="8492" y="559489"/>
                </a:lnTo>
                <a:lnTo>
                  <a:pt x="31616" y="585587"/>
                </a:lnTo>
                <a:lnTo>
                  <a:pt x="65840" y="603220"/>
                </a:lnTo>
                <a:lnTo>
                  <a:pt x="107629" y="609696"/>
                </a:lnTo>
                <a:lnTo>
                  <a:pt x="3634419" y="609696"/>
                </a:lnTo>
                <a:lnTo>
                  <a:pt x="3676209" y="603220"/>
                </a:lnTo>
                <a:lnTo>
                  <a:pt x="3710432" y="585587"/>
                </a:lnTo>
                <a:lnTo>
                  <a:pt x="3733555" y="559489"/>
                </a:lnTo>
                <a:lnTo>
                  <a:pt x="3742048" y="527620"/>
                </a:lnTo>
                <a:lnTo>
                  <a:pt x="3742048" y="82077"/>
                </a:lnTo>
                <a:lnTo>
                  <a:pt x="3733555" y="50207"/>
                </a:lnTo>
                <a:lnTo>
                  <a:pt x="3710432" y="24109"/>
                </a:lnTo>
                <a:lnTo>
                  <a:pt x="3676209" y="6476"/>
                </a:lnTo>
                <a:lnTo>
                  <a:pt x="3634419" y="0"/>
                </a:lnTo>
                <a:close/>
              </a:path>
            </a:pathLst>
          </a:custGeom>
          <a:solidFill>
            <a:srgbClr val="56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2215283" y="2216670"/>
            <a:ext cx="0" cy="610235"/>
          </a:xfrm>
          <a:custGeom>
            <a:avLst/>
            <a:gdLst/>
            <a:ahLst/>
            <a:cxnLst/>
            <a:rect l="l" t="t" r="r" b="b"/>
            <a:pathLst>
              <a:path h="610235">
                <a:moveTo>
                  <a:pt x="0" y="0"/>
                </a:moveTo>
                <a:lnTo>
                  <a:pt x="0" y="609696"/>
                </a:lnTo>
              </a:path>
            </a:pathLst>
          </a:custGeom>
          <a:ln w="1217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 txBox="1"/>
          <p:nvPr/>
        </p:nvSpPr>
        <p:spPr>
          <a:xfrm>
            <a:off x="836732" y="2318956"/>
            <a:ext cx="1146175" cy="36385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>
              <a:lnSpc>
                <a:spcPct val="101699"/>
              </a:lnSpc>
              <a:spcBef>
                <a:spcPts val="75"/>
              </a:spcBef>
            </a:pPr>
            <a:r>
              <a:rPr sz="1100" b="1" spc="-45" dirty="0">
                <a:solidFill>
                  <a:srgbClr val="FFFFFF"/>
                </a:solidFill>
                <a:latin typeface="Calibri"/>
                <a:cs typeface="Calibri"/>
              </a:rPr>
              <a:t>Why </a:t>
            </a:r>
            <a:r>
              <a:rPr sz="1100" b="1" spc="-35" dirty="0">
                <a:solidFill>
                  <a:srgbClr val="FFFFFF"/>
                </a:solidFill>
                <a:latin typeface="Calibri"/>
                <a:cs typeface="Calibri"/>
              </a:rPr>
              <a:t>are </a:t>
            </a:r>
            <a:r>
              <a:rPr sz="1100" b="1" spc="-30" dirty="0">
                <a:solidFill>
                  <a:srgbClr val="FFFFFF"/>
                </a:solidFill>
                <a:latin typeface="Calibri"/>
                <a:cs typeface="Calibri"/>
              </a:rPr>
              <a:t>these  </a:t>
            </a:r>
            <a:r>
              <a:rPr sz="1100" b="1" spc="-35" dirty="0">
                <a:solidFill>
                  <a:srgbClr val="FFFFFF"/>
                </a:solidFill>
                <a:latin typeface="Calibri"/>
                <a:cs typeface="Calibri"/>
              </a:rPr>
              <a:t>procedures</a:t>
            </a:r>
            <a:r>
              <a:rPr sz="11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Calibri"/>
                <a:cs typeface="Calibri"/>
              </a:rPr>
              <a:t>required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2363915" y="2233622"/>
            <a:ext cx="1903730" cy="53467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>
              <a:lnSpc>
                <a:spcPct val="101699"/>
              </a:lnSpc>
              <a:spcBef>
                <a:spcPts val="75"/>
              </a:spcBef>
            </a:pPr>
            <a:r>
              <a:rPr sz="1100" b="1" spc="-80" dirty="0">
                <a:solidFill>
                  <a:srgbClr val="FFFFFF"/>
                </a:solidFill>
                <a:latin typeface="Calibri"/>
                <a:cs typeface="Calibri"/>
              </a:rPr>
              <a:t>To </a:t>
            </a:r>
            <a:r>
              <a:rPr sz="1100" b="1" spc="-40" dirty="0">
                <a:solidFill>
                  <a:srgbClr val="FFFFFF"/>
                </a:solidFill>
                <a:latin typeface="Calibri"/>
                <a:cs typeface="Calibri"/>
              </a:rPr>
              <a:t>have </a:t>
            </a:r>
            <a:r>
              <a:rPr sz="1100" b="1" spc="-30" dirty="0">
                <a:solidFill>
                  <a:srgbClr val="FFFFFF"/>
                </a:solidFill>
                <a:latin typeface="Calibri"/>
                <a:cs typeface="Calibri"/>
              </a:rPr>
              <a:t>a bench-marking </a:t>
            </a:r>
            <a:r>
              <a:rPr sz="1100" b="1" spc="-25" dirty="0">
                <a:solidFill>
                  <a:srgbClr val="FFFFFF"/>
                </a:solidFill>
                <a:latin typeface="Calibri"/>
                <a:cs typeface="Calibri"/>
              </a:rPr>
              <a:t>in </a:t>
            </a:r>
            <a:r>
              <a:rPr sz="1100" b="1" spc="-30" dirty="0">
                <a:solidFill>
                  <a:srgbClr val="FFFFFF"/>
                </a:solidFill>
                <a:latin typeface="Calibri"/>
                <a:cs typeface="Calibri"/>
              </a:rPr>
              <a:t>taking  </a:t>
            </a:r>
            <a:r>
              <a:rPr sz="1100" b="1" spc="-35" dirty="0">
                <a:solidFill>
                  <a:srgbClr val="FFFFFF"/>
                </a:solidFill>
                <a:latin typeface="Calibri"/>
                <a:cs typeface="Calibri"/>
              </a:rPr>
              <a:t>up </a:t>
            </a:r>
            <a:r>
              <a:rPr sz="1100" b="1" spc="-30" dirty="0">
                <a:solidFill>
                  <a:srgbClr val="FFFFFF"/>
                </a:solidFill>
                <a:latin typeface="Calibri"/>
                <a:cs typeface="Calibri"/>
              </a:rPr>
              <a:t>the slum infrastructure  </a:t>
            </a:r>
            <a:r>
              <a:rPr sz="1100" b="1" spc="-35" dirty="0">
                <a:solidFill>
                  <a:srgbClr val="FFFFFF"/>
                </a:solidFill>
                <a:latin typeface="Calibri"/>
                <a:cs typeface="Calibri"/>
              </a:rPr>
              <a:t>upgradation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80" name="object 80"/>
          <p:cNvSpPr/>
          <p:nvPr/>
        </p:nvSpPr>
        <p:spPr>
          <a:xfrm>
            <a:off x="735256" y="2906254"/>
            <a:ext cx="3742054" cy="610235"/>
          </a:xfrm>
          <a:custGeom>
            <a:avLst/>
            <a:gdLst/>
            <a:ahLst/>
            <a:cxnLst/>
            <a:rect l="l" t="t" r="r" b="b"/>
            <a:pathLst>
              <a:path w="3742054" h="610235">
                <a:moveTo>
                  <a:pt x="3634419" y="0"/>
                </a:moveTo>
                <a:lnTo>
                  <a:pt x="107629" y="0"/>
                </a:lnTo>
                <a:lnTo>
                  <a:pt x="65840" y="6475"/>
                </a:lnTo>
                <a:lnTo>
                  <a:pt x="31616" y="24108"/>
                </a:lnTo>
                <a:lnTo>
                  <a:pt x="8492" y="50206"/>
                </a:lnTo>
                <a:lnTo>
                  <a:pt x="0" y="82076"/>
                </a:lnTo>
                <a:lnTo>
                  <a:pt x="0" y="527618"/>
                </a:lnTo>
                <a:lnTo>
                  <a:pt x="8492" y="559488"/>
                </a:lnTo>
                <a:lnTo>
                  <a:pt x="31616" y="585586"/>
                </a:lnTo>
                <a:lnTo>
                  <a:pt x="65840" y="603219"/>
                </a:lnTo>
                <a:lnTo>
                  <a:pt x="107629" y="609695"/>
                </a:lnTo>
                <a:lnTo>
                  <a:pt x="3634419" y="609695"/>
                </a:lnTo>
                <a:lnTo>
                  <a:pt x="3676209" y="603219"/>
                </a:lnTo>
                <a:lnTo>
                  <a:pt x="3710432" y="585586"/>
                </a:lnTo>
                <a:lnTo>
                  <a:pt x="3733555" y="559488"/>
                </a:lnTo>
                <a:lnTo>
                  <a:pt x="3742048" y="527618"/>
                </a:lnTo>
                <a:lnTo>
                  <a:pt x="3742048" y="82076"/>
                </a:lnTo>
                <a:lnTo>
                  <a:pt x="3733555" y="50206"/>
                </a:lnTo>
                <a:lnTo>
                  <a:pt x="3710432" y="24108"/>
                </a:lnTo>
                <a:lnTo>
                  <a:pt x="3676209" y="6475"/>
                </a:lnTo>
                <a:lnTo>
                  <a:pt x="3634419" y="0"/>
                </a:lnTo>
                <a:close/>
              </a:path>
            </a:pathLst>
          </a:custGeom>
          <a:solidFill>
            <a:srgbClr val="56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2215283" y="2906254"/>
            <a:ext cx="0" cy="610235"/>
          </a:xfrm>
          <a:custGeom>
            <a:avLst/>
            <a:gdLst/>
            <a:ahLst/>
            <a:cxnLst/>
            <a:rect l="l" t="t" r="r" b="b"/>
            <a:pathLst>
              <a:path h="610235">
                <a:moveTo>
                  <a:pt x="0" y="0"/>
                </a:moveTo>
                <a:lnTo>
                  <a:pt x="0" y="609695"/>
                </a:lnTo>
              </a:path>
            </a:pathLst>
          </a:custGeom>
          <a:ln w="1217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 txBox="1"/>
          <p:nvPr/>
        </p:nvSpPr>
        <p:spPr>
          <a:xfrm>
            <a:off x="836748" y="3105398"/>
            <a:ext cx="131318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40" dirty="0">
                <a:solidFill>
                  <a:srgbClr val="FFFFFF"/>
                </a:solidFill>
                <a:latin typeface="Calibri"/>
                <a:cs typeface="Calibri"/>
              </a:rPr>
              <a:t>Who </a:t>
            </a:r>
            <a:r>
              <a:rPr sz="1100" b="1" spc="-25" dirty="0">
                <a:solidFill>
                  <a:srgbClr val="FFFFFF"/>
                </a:solidFill>
                <a:latin typeface="Calibri"/>
                <a:cs typeface="Calibri"/>
              </a:rPr>
              <a:t>all will </a:t>
            </a:r>
            <a:r>
              <a:rPr sz="1100" b="1" spc="-35" dirty="0">
                <a:solidFill>
                  <a:srgbClr val="FFFFFF"/>
                </a:solidFill>
                <a:latin typeface="Calibri"/>
                <a:cs typeface="Calibri"/>
              </a:rPr>
              <a:t>be</a:t>
            </a:r>
            <a:r>
              <a:rPr sz="11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Calibri"/>
                <a:cs typeface="Calibri"/>
              </a:rPr>
              <a:t>covered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2363880" y="2923612"/>
            <a:ext cx="1736725" cy="53467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>
              <a:lnSpc>
                <a:spcPct val="101699"/>
              </a:lnSpc>
              <a:spcBef>
                <a:spcPts val="75"/>
              </a:spcBef>
            </a:pPr>
            <a:r>
              <a:rPr sz="1100" b="1" spc="-25" dirty="0">
                <a:solidFill>
                  <a:srgbClr val="FFFFFF"/>
                </a:solidFill>
                <a:latin typeface="Calibri"/>
                <a:cs typeface="Calibri"/>
              </a:rPr>
              <a:t>In </a:t>
            </a:r>
            <a:r>
              <a:rPr sz="1100" b="1" spc="-45" dirty="0">
                <a:solidFill>
                  <a:srgbClr val="FFFFFF"/>
                </a:solidFill>
                <a:latin typeface="Calibri"/>
                <a:cs typeface="Calibri"/>
              </a:rPr>
              <a:t>“All </a:t>
            </a:r>
            <a:r>
              <a:rPr sz="1100" b="1" spc="-30" dirty="0">
                <a:solidFill>
                  <a:srgbClr val="FFFFFF"/>
                </a:solidFill>
                <a:latin typeface="Calibri"/>
                <a:cs typeface="Calibri"/>
              </a:rPr>
              <a:t>Municipal </a:t>
            </a:r>
            <a:r>
              <a:rPr sz="1100" b="1" spc="-35" dirty="0">
                <a:solidFill>
                  <a:srgbClr val="FFFFFF"/>
                </a:solidFill>
                <a:latin typeface="Calibri"/>
                <a:cs typeface="Calibri"/>
              </a:rPr>
              <a:t>Corporations”  </a:t>
            </a:r>
            <a:r>
              <a:rPr sz="1100" b="1" spc="-30" dirty="0">
                <a:solidFill>
                  <a:srgbClr val="FFFFFF"/>
                </a:solidFill>
                <a:latin typeface="Calibri"/>
                <a:cs typeface="Calibri"/>
              </a:rPr>
              <a:t>Municipalities </a:t>
            </a:r>
            <a:r>
              <a:rPr sz="1100" b="1" spc="-35" dirty="0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sz="1100" b="1" spc="-30" dirty="0">
                <a:solidFill>
                  <a:srgbClr val="FFFFFF"/>
                </a:solidFill>
                <a:latin typeface="Calibri"/>
                <a:cs typeface="Calibri"/>
              </a:rPr>
              <a:t>Notified  </a:t>
            </a:r>
            <a:r>
              <a:rPr sz="1100" b="1" spc="-35" dirty="0">
                <a:solidFill>
                  <a:srgbClr val="FFFFFF"/>
                </a:solidFill>
                <a:latin typeface="Calibri"/>
                <a:cs typeface="Calibri"/>
              </a:rPr>
              <a:t>Area </a:t>
            </a:r>
            <a:r>
              <a:rPr sz="1100" b="1" spc="-30" dirty="0">
                <a:solidFill>
                  <a:srgbClr val="FFFFFF"/>
                </a:solidFill>
                <a:latin typeface="Calibri"/>
                <a:cs typeface="Calibri"/>
              </a:rPr>
              <a:t>Councils (NACs) </a:t>
            </a:r>
            <a:r>
              <a:rPr sz="1100" b="1" spc="-25" dirty="0">
                <a:solidFill>
                  <a:srgbClr val="FFFFFF"/>
                </a:solidFill>
                <a:latin typeface="Calibri"/>
                <a:cs typeface="Calibri"/>
              </a:rPr>
              <a:t>in</a:t>
            </a:r>
            <a:r>
              <a:rPr sz="1100" b="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100" b="1" spc="-30" dirty="0">
                <a:solidFill>
                  <a:srgbClr val="FFFFFF"/>
                </a:solidFill>
                <a:latin typeface="Calibri"/>
                <a:cs typeface="Calibri"/>
              </a:rPr>
              <a:t>Odisha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84" name="object 84"/>
          <p:cNvSpPr/>
          <p:nvPr/>
        </p:nvSpPr>
        <p:spPr>
          <a:xfrm>
            <a:off x="735256" y="3600046"/>
            <a:ext cx="3742054" cy="610235"/>
          </a:xfrm>
          <a:custGeom>
            <a:avLst/>
            <a:gdLst/>
            <a:ahLst/>
            <a:cxnLst/>
            <a:rect l="l" t="t" r="r" b="b"/>
            <a:pathLst>
              <a:path w="3742054" h="610235">
                <a:moveTo>
                  <a:pt x="3634419" y="0"/>
                </a:moveTo>
                <a:lnTo>
                  <a:pt x="107629" y="0"/>
                </a:lnTo>
                <a:lnTo>
                  <a:pt x="65840" y="6475"/>
                </a:lnTo>
                <a:lnTo>
                  <a:pt x="31616" y="24108"/>
                </a:lnTo>
                <a:lnTo>
                  <a:pt x="8492" y="50206"/>
                </a:lnTo>
                <a:lnTo>
                  <a:pt x="0" y="82076"/>
                </a:lnTo>
                <a:lnTo>
                  <a:pt x="0" y="527618"/>
                </a:lnTo>
                <a:lnTo>
                  <a:pt x="8492" y="559488"/>
                </a:lnTo>
                <a:lnTo>
                  <a:pt x="31616" y="585586"/>
                </a:lnTo>
                <a:lnTo>
                  <a:pt x="65840" y="603219"/>
                </a:lnTo>
                <a:lnTo>
                  <a:pt x="107629" y="609695"/>
                </a:lnTo>
                <a:lnTo>
                  <a:pt x="3634419" y="609695"/>
                </a:lnTo>
                <a:lnTo>
                  <a:pt x="3676209" y="603219"/>
                </a:lnTo>
                <a:lnTo>
                  <a:pt x="3710432" y="585586"/>
                </a:lnTo>
                <a:lnTo>
                  <a:pt x="3733555" y="559488"/>
                </a:lnTo>
                <a:lnTo>
                  <a:pt x="3742048" y="527618"/>
                </a:lnTo>
                <a:lnTo>
                  <a:pt x="3742048" y="82076"/>
                </a:lnTo>
                <a:lnTo>
                  <a:pt x="3733555" y="50206"/>
                </a:lnTo>
                <a:lnTo>
                  <a:pt x="3710432" y="24108"/>
                </a:lnTo>
                <a:lnTo>
                  <a:pt x="3676209" y="6475"/>
                </a:lnTo>
                <a:lnTo>
                  <a:pt x="3634419" y="0"/>
                </a:lnTo>
                <a:close/>
              </a:path>
            </a:pathLst>
          </a:custGeom>
          <a:solidFill>
            <a:srgbClr val="56C5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2215283" y="3600046"/>
            <a:ext cx="0" cy="610235"/>
          </a:xfrm>
          <a:custGeom>
            <a:avLst/>
            <a:gdLst/>
            <a:ahLst/>
            <a:cxnLst/>
            <a:rect l="l" t="t" r="r" b="b"/>
            <a:pathLst>
              <a:path h="610235">
                <a:moveTo>
                  <a:pt x="0" y="0"/>
                </a:moveTo>
                <a:lnTo>
                  <a:pt x="0" y="609695"/>
                </a:lnTo>
              </a:path>
            </a:pathLst>
          </a:custGeom>
          <a:ln w="1217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 txBox="1"/>
          <p:nvPr/>
        </p:nvSpPr>
        <p:spPr>
          <a:xfrm>
            <a:off x="836716" y="3713924"/>
            <a:ext cx="928369" cy="36385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>
              <a:lnSpc>
                <a:spcPct val="101699"/>
              </a:lnSpc>
              <a:spcBef>
                <a:spcPts val="75"/>
              </a:spcBef>
            </a:pPr>
            <a:r>
              <a:rPr sz="1100" b="1" spc="-40" dirty="0">
                <a:solidFill>
                  <a:srgbClr val="FFFFFF"/>
                </a:solidFill>
                <a:latin typeface="Calibri"/>
                <a:cs typeface="Calibri"/>
              </a:rPr>
              <a:t>Who </a:t>
            </a:r>
            <a:r>
              <a:rPr sz="1100" b="1" spc="-25" dirty="0">
                <a:solidFill>
                  <a:srgbClr val="FFFFFF"/>
                </a:solidFill>
                <a:latin typeface="Calibri"/>
                <a:cs typeface="Calibri"/>
              </a:rPr>
              <a:t>will </a:t>
            </a:r>
            <a:r>
              <a:rPr sz="1100" b="1" spc="-30" dirty="0">
                <a:solidFill>
                  <a:srgbClr val="FFFFFF"/>
                </a:solidFill>
                <a:latin typeface="Calibri"/>
                <a:cs typeface="Calibri"/>
              </a:rPr>
              <a:t>anchor  </a:t>
            </a:r>
            <a:r>
              <a:rPr sz="1100" b="1" spc="-25" dirty="0">
                <a:solidFill>
                  <a:srgbClr val="FFFFFF"/>
                </a:solidFill>
                <a:latin typeface="Calibri"/>
                <a:cs typeface="Calibri"/>
              </a:rPr>
              <a:t>this </a:t>
            </a:r>
            <a:r>
              <a:rPr sz="1100" b="1" spc="-35" dirty="0">
                <a:solidFill>
                  <a:srgbClr val="FFFFFF"/>
                </a:solidFill>
                <a:latin typeface="Calibri"/>
                <a:cs typeface="Calibri"/>
              </a:rPr>
              <a:t>work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2364005" y="3799467"/>
            <a:ext cx="73025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50" dirty="0">
                <a:solidFill>
                  <a:srgbClr val="FFFFFF"/>
                </a:solidFill>
                <a:latin typeface="Calibri"/>
                <a:cs typeface="Calibri"/>
              </a:rPr>
              <a:t>Ward</a:t>
            </a:r>
            <a:r>
              <a:rPr sz="1100" b="1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100" b="1" spc="-25" dirty="0">
                <a:solidFill>
                  <a:srgbClr val="FFFFFF"/>
                </a:solidFill>
                <a:latin typeface="Calibri"/>
                <a:cs typeface="Calibri"/>
              </a:rPr>
              <a:t>Officer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505904" y="7006521"/>
            <a:ext cx="325120" cy="246379"/>
          </a:xfrm>
          <a:prstGeom prst="rect">
            <a:avLst/>
          </a:prstGeom>
          <a:solidFill>
            <a:srgbClr val="5698D2"/>
          </a:solidFill>
        </p:spPr>
        <p:txBody>
          <a:bodyPr vert="horz" wrap="square" lIns="0" tIns="31750" rIns="0" bIns="0" rtlCol="0">
            <a:spAutoFit/>
          </a:bodyPr>
          <a:lstStyle/>
          <a:p>
            <a:pPr marL="99060">
              <a:lnSpc>
                <a:spcPct val="100000"/>
              </a:lnSpc>
              <a:spcBef>
                <a:spcPts val="250"/>
              </a:spcBef>
            </a:pPr>
            <a:r>
              <a:rPr sz="1100" spc="-65" dirty="0">
                <a:solidFill>
                  <a:srgbClr val="FFFFFF"/>
                </a:solidFill>
                <a:latin typeface="Arial"/>
                <a:cs typeface="Arial"/>
              </a:rPr>
              <a:t>02</a:t>
            </a:r>
            <a:endParaRPr sz="1100">
              <a:latin typeface="Arial"/>
              <a:cs typeface="Arial"/>
            </a:endParaRPr>
          </a:p>
        </p:txBody>
      </p:sp>
      <p:sp>
        <p:nvSpPr>
          <p:cNvPr id="89" name="object 89"/>
          <p:cNvSpPr/>
          <p:nvPr/>
        </p:nvSpPr>
        <p:spPr>
          <a:xfrm>
            <a:off x="505904" y="7252739"/>
            <a:ext cx="325120" cy="27940"/>
          </a:xfrm>
          <a:custGeom>
            <a:avLst/>
            <a:gdLst/>
            <a:ahLst/>
            <a:cxnLst/>
            <a:rect l="l" t="t" r="r" b="b"/>
            <a:pathLst>
              <a:path w="325119" h="27940">
                <a:moveTo>
                  <a:pt x="0" y="27504"/>
                </a:moveTo>
                <a:lnTo>
                  <a:pt x="324669" y="27504"/>
                </a:lnTo>
                <a:lnTo>
                  <a:pt x="324669" y="0"/>
                </a:lnTo>
                <a:lnTo>
                  <a:pt x="0" y="0"/>
                </a:lnTo>
                <a:lnTo>
                  <a:pt x="0" y="27504"/>
                </a:lnTo>
                <a:close/>
              </a:path>
            </a:pathLst>
          </a:custGeom>
          <a:solidFill>
            <a:srgbClr val="00445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82535" y="6386716"/>
            <a:ext cx="1909457" cy="11732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909454" cy="117328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189317" y="7202497"/>
            <a:ext cx="502920" cy="0"/>
          </a:xfrm>
          <a:custGeom>
            <a:avLst/>
            <a:gdLst/>
            <a:ahLst/>
            <a:cxnLst/>
            <a:rect l="l" t="t" r="r" b="b"/>
            <a:pathLst>
              <a:path w="502920">
                <a:moveTo>
                  <a:pt x="0" y="0"/>
                </a:moveTo>
                <a:lnTo>
                  <a:pt x="502682" y="0"/>
                </a:lnTo>
              </a:path>
            </a:pathLst>
          </a:custGeom>
          <a:ln w="66074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7202497"/>
            <a:ext cx="9864725" cy="0"/>
          </a:xfrm>
          <a:custGeom>
            <a:avLst/>
            <a:gdLst/>
            <a:ahLst/>
            <a:cxnLst/>
            <a:rect l="l" t="t" r="r" b="b"/>
            <a:pathLst>
              <a:path w="9864725">
                <a:moveTo>
                  <a:pt x="0" y="0"/>
                </a:moveTo>
                <a:lnTo>
                  <a:pt x="9864647" y="0"/>
                </a:lnTo>
              </a:path>
            </a:pathLst>
          </a:custGeom>
          <a:ln w="66074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803867" y="469282"/>
            <a:ext cx="709485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>
                <a:solidFill>
                  <a:srgbClr val="231F20"/>
                </a:solidFill>
              </a:rPr>
              <a:t>Step </a:t>
            </a:r>
            <a:r>
              <a:rPr spc="5" dirty="0">
                <a:solidFill>
                  <a:srgbClr val="231F20"/>
                </a:solidFill>
              </a:rPr>
              <a:t>A. </a:t>
            </a:r>
            <a:r>
              <a:rPr spc="-20" dirty="0">
                <a:solidFill>
                  <a:srgbClr val="231F20"/>
                </a:solidFill>
              </a:rPr>
              <a:t>IDENTIFICATION </a:t>
            </a:r>
            <a:r>
              <a:rPr dirty="0">
                <a:solidFill>
                  <a:srgbClr val="231F20"/>
                </a:solidFill>
              </a:rPr>
              <a:t>AND </a:t>
            </a:r>
            <a:r>
              <a:rPr spc="-5" dirty="0">
                <a:solidFill>
                  <a:srgbClr val="231F20"/>
                </a:solidFill>
              </a:rPr>
              <a:t>LISTING OF</a:t>
            </a:r>
            <a:r>
              <a:rPr spc="-15" dirty="0">
                <a:solidFill>
                  <a:srgbClr val="231F20"/>
                </a:solidFill>
              </a:rPr>
              <a:t> SLUMS</a:t>
            </a:r>
          </a:p>
        </p:txBody>
      </p:sp>
      <p:sp>
        <p:nvSpPr>
          <p:cNvPr id="7" name="object 7"/>
          <p:cNvSpPr/>
          <p:nvPr/>
        </p:nvSpPr>
        <p:spPr>
          <a:xfrm>
            <a:off x="4220467" y="4986979"/>
            <a:ext cx="1969135" cy="0"/>
          </a:xfrm>
          <a:custGeom>
            <a:avLst/>
            <a:gdLst/>
            <a:ahLst/>
            <a:cxnLst/>
            <a:rect l="l" t="t" r="r" b="b"/>
            <a:pathLst>
              <a:path w="1969135">
                <a:moveTo>
                  <a:pt x="0" y="0"/>
                </a:moveTo>
                <a:lnTo>
                  <a:pt x="1969023" y="0"/>
                </a:lnTo>
              </a:path>
            </a:pathLst>
          </a:custGeom>
          <a:ln w="10159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184084" y="2732729"/>
            <a:ext cx="0" cy="2249170"/>
          </a:xfrm>
          <a:custGeom>
            <a:avLst/>
            <a:gdLst/>
            <a:ahLst/>
            <a:cxnLst/>
            <a:rect l="l" t="t" r="r" b="b"/>
            <a:pathLst>
              <a:path h="2249170">
                <a:moveTo>
                  <a:pt x="0" y="0"/>
                </a:moveTo>
                <a:lnTo>
                  <a:pt x="0" y="2249170"/>
                </a:lnTo>
              </a:path>
            </a:pathLst>
          </a:custGeom>
          <a:ln w="10814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705010" y="2727014"/>
            <a:ext cx="484505" cy="0"/>
          </a:xfrm>
          <a:custGeom>
            <a:avLst/>
            <a:gdLst/>
            <a:ahLst/>
            <a:cxnLst/>
            <a:rect l="l" t="t" r="r" b="b"/>
            <a:pathLst>
              <a:path w="484504">
                <a:moveTo>
                  <a:pt x="0" y="0"/>
                </a:moveTo>
                <a:lnTo>
                  <a:pt x="484480" y="0"/>
                </a:lnTo>
              </a:path>
            </a:pathLst>
          </a:custGeom>
          <a:ln w="11429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538101" y="1717167"/>
            <a:ext cx="48260" cy="211454"/>
          </a:xfrm>
          <a:custGeom>
            <a:avLst/>
            <a:gdLst/>
            <a:ahLst/>
            <a:cxnLst/>
            <a:rect l="l" t="t" r="r" b="b"/>
            <a:pathLst>
              <a:path w="48260" h="211455">
                <a:moveTo>
                  <a:pt x="47962" y="174760"/>
                </a:moveTo>
                <a:lnTo>
                  <a:pt x="0" y="174760"/>
                </a:lnTo>
                <a:lnTo>
                  <a:pt x="23982" y="211124"/>
                </a:lnTo>
                <a:lnTo>
                  <a:pt x="47962" y="174760"/>
                </a:lnTo>
                <a:close/>
              </a:path>
              <a:path w="48260" h="211455">
                <a:moveTo>
                  <a:pt x="29390" y="0"/>
                </a:moveTo>
                <a:lnTo>
                  <a:pt x="18576" y="4982"/>
                </a:lnTo>
                <a:lnTo>
                  <a:pt x="18576" y="174760"/>
                </a:lnTo>
                <a:lnTo>
                  <a:pt x="29390" y="174760"/>
                </a:lnTo>
                <a:lnTo>
                  <a:pt x="2939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538101" y="2329113"/>
            <a:ext cx="48260" cy="211454"/>
          </a:xfrm>
          <a:custGeom>
            <a:avLst/>
            <a:gdLst/>
            <a:ahLst/>
            <a:cxnLst/>
            <a:rect l="l" t="t" r="r" b="b"/>
            <a:pathLst>
              <a:path w="48260" h="211455">
                <a:moveTo>
                  <a:pt x="47962" y="174758"/>
                </a:moveTo>
                <a:lnTo>
                  <a:pt x="0" y="174758"/>
                </a:lnTo>
                <a:lnTo>
                  <a:pt x="23982" y="211124"/>
                </a:lnTo>
                <a:lnTo>
                  <a:pt x="47962" y="174758"/>
                </a:lnTo>
                <a:close/>
              </a:path>
              <a:path w="48260" h="211455">
                <a:moveTo>
                  <a:pt x="29390" y="0"/>
                </a:moveTo>
                <a:lnTo>
                  <a:pt x="18576" y="4982"/>
                </a:lnTo>
                <a:lnTo>
                  <a:pt x="18576" y="174758"/>
                </a:lnTo>
                <a:lnTo>
                  <a:pt x="29390" y="174758"/>
                </a:lnTo>
                <a:lnTo>
                  <a:pt x="2939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538101" y="2941055"/>
            <a:ext cx="48260" cy="211454"/>
          </a:xfrm>
          <a:custGeom>
            <a:avLst/>
            <a:gdLst/>
            <a:ahLst/>
            <a:cxnLst/>
            <a:rect l="l" t="t" r="r" b="b"/>
            <a:pathLst>
              <a:path w="48260" h="211455">
                <a:moveTo>
                  <a:pt x="47962" y="174762"/>
                </a:moveTo>
                <a:lnTo>
                  <a:pt x="0" y="174762"/>
                </a:lnTo>
                <a:lnTo>
                  <a:pt x="23982" y="211126"/>
                </a:lnTo>
                <a:lnTo>
                  <a:pt x="47962" y="174762"/>
                </a:lnTo>
                <a:close/>
              </a:path>
              <a:path w="48260" h="211455">
                <a:moveTo>
                  <a:pt x="29390" y="0"/>
                </a:moveTo>
                <a:lnTo>
                  <a:pt x="18576" y="4982"/>
                </a:lnTo>
                <a:lnTo>
                  <a:pt x="18576" y="174762"/>
                </a:lnTo>
                <a:lnTo>
                  <a:pt x="29390" y="174762"/>
                </a:lnTo>
                <a:lnTo>
                  <a:pt x="2939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538101" y="3503994"/>
            <a:ext cx="48260" cy="211454"/>
          </a:xfrm>
          <a:custGeom>
            <a:avLst/>
            <a:gdLst/>
            <a:ahLst/>
            <a:cxnLst/>
            <a:rect l="l" t="t" r="r" b="b"/>
            <a:pathLst>
              <a:path w="48260" h="211454">
                <a:moveTo>
                  <a:pt x="47962" y="174758"/>
                </a:moveTo>
                <a:lnTo>
                  <a:pt x="0" y="174758"/>
                </a:lnTo>
                <a:lnTo>
                  <a:pt x="23982" y="211126"/>
                </a:lnTo>
                <a:lnTo>
                  <a:pt x="47962" y="174758"/>
                </a:lnTo>
                <a:close/>
              </a:path>
              <a:path w="48260" h="211454">
                <a:moveTo>
                  <a:pt x="29390" y="0"/>
                </a:moveTo>
                <a:lnTo>
                  <a:pt x="18576" y="4979"/>
                </a:lnTo>
                <a:lnTo>
                  <a:pt x="18576" y="174758"/>
                </a:lnTo>
                <a:lnTo>
                  <a:pt x="29390" y="174758"/>
                </a:lnTo>
                <a:lnTo>
                  <a:pt x="2939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538101" y="4070900"/>
            <a:ext cx="48260" cy="211454"/>
          </a:xfrm>
          <a:custGeom>
            <a:avLst/>
            <a:gdLst/>
            <a:ahLst/>
            <a:cxnLst/>
            <a:rect l="l" t="t" r="r" b="b"/>
            <a:pathLst>
              <a:path w="48260" h="211454">
                <a:moveTo>
                  <a:pt x="47962" y="174758"/>
                </a:moveTo>
                <a:lnTo>
                  <a:pt x="0" y="174758"/>
                </a:lnTo>
                <a:lnTo>
                  <a:pt x="23982" y="211126"/>
                </a:lnTo>
                <a:lnTo>
                  <a:pt x="47962" y="174758"/>
                </a:lnTo>
                <a:close/>
              </a:path>
              <a:path w="48260" h="211454">
                <a:moveTo>
                  <a:pt x="29390" y="0"/>
                </a:moveTo>
                <a:lnTo>
                  <a:pt x="18576" y="4979"/>
                </a:lnTo>
                <a:lnTo>
                  <a:pt x="18576" y="174758"/>
                </a:lnTo>
                <a:lnTo>
                  <a:pt x="29390" y="174758"/>
                </a:lnTo>
                <a:lnTo>
                  <a:pt x="2939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538101" y="6200783"/>
            <a:ext cx="48260" cy="211454"/>
          </a:xfrm>
          <a:custGeom>
            <a:avLst/>
            <a:gdLst/>
            <a:ahLst/>
            <a:cxnLst/>
            <a:rect l="l" t="t" r="r" b="b"/>
            <a:pathLst>
              <a:path w="48260" h="211454">
                <a:moveTo>
                  <a:pt x="47962" y="174758"/>
                </a:moveTo>
                <a:lnTo>
                  <a:pt x="0" y="174758"/>
                </a:lnTo>
                <a:lnTo>
                  <a:pt x="23982" y="211122"/>
                </a:lnTo>
                <a:lnTo>
                  <a:pt x="47962" y="174758"/>
                </a:lnTo>
                <a:close/>
              </a:path>
              <a:path w="48260" h="211454">
                <a:moveTo>
                  <a:pt x="29390" y="0"/>
                </a:moveTo>
                <a:lnTo>
                  <a:pt x="18576" y="4978"/>
                </a:lnTo>
                <a:lnTo>
                  <a:pt x="18576" y="174758"/>
                </a:lnTo>
                <a:lnTo>
                  <a:pt x="29390" y="174758"/>
                </a:lnTo>
                <a:lnTo>
                  <a:pt x="2939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538101" y="5628578"/>
            <a:ext cx="48260" cy="211454"/>
          </a:xfrm>
          <a:custGeom>
            <a:avLst/>
            <a:gdLst/>
            <a:ahLst/>
            <a:cxnLst/>
            <a:rect l="l" t="t" r="r" b="b"/>
            <a:pathLst>
              <a:path w="48260" h="211454">
                <a:moveTo>
                  <a:pt x="47962" y="174758"/>
                </a:moveTo>
                <a:lnTo>
                  <a:pt x="0" y="174758"/>
                </a:lnTo>
                <a:lnTo>
                  <a:pt x="23982" y="211124"/>
                </a:lnTo>
                <a:lnTo>
                  <a:pt x="47962" y="174758"/>
                </a:lnTo>
                <a:close/>
              </a:path>
              <a:path w="48260" h="211454">
                <a:moveTo>
                  <a:pt x="29390" y="0"/>
                </a:moveTo>
                <a:lnTo>
                  <a:pt x="18576" y="4982"/>
                </a:lnTo>
                <a:lnTo>
                  <a:pt x="18576" y="174758"/>
                </a:lnTo>
                <a:lnTo>
                  <a:pt x="29390" y="174758"/>
                </a:lnTo>
                <a:lnTo>
                  <a:pt x="2939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890612" y="4324554"/>
            <a:ext cx="1337310" cy="1336040"/>
          </a:xfrm>
          <a:custGeom>
            <a:avLst/>
            <a:gdLst/>
            <a:ahLst/>
            <a:cxnLst/>
            <a:rect l="l" t="t" r="r" b="b"/>
            <a:pathLst>
              <a:path w="1337310" h="1336039">
                <a:moveTo>
                  <a:pt x="1135374" y="0"/>
                </a:moveTo>
                <a:lnTo>
                  <a:pt x="201607" y="0"/>
                </a:lnTo>
                <a:lnTo>
                  <a:pt x="155524" y="5344"/>
                </a:lnTo>
                <a:lnTo>
                  <a:pt x="113145" y="20556"/>
                </a:lnTo>
                <a:lnTo>
                  <a:pt x="75704" y="44402"/>
                </a:lnTo>
                <a:lnTo>
                  <a:pt x="44434" y="75649"/>
                </a:lnTo>
                <a:lnTo>
                  <a:pt x="20571" y="113063"/>
                </a:lnTo>
                <a:lnTo>
                  <a:pt x="5348" y="155410"/>
                </a:lnTo>
                <a:lnTo>
                  <a:pt x="0" y="201458"/>
                </a:lnTo>
                <a:lnTo>
                  <a:pt x="0" y="1134550"/>
                </a:lnTo>
                <a:lnTo>
                  <a:pt x="5348" y="1180598"/>
                </a:lnTo>
                <a:lnTo>
                  <a:pt x="20571" y="1222946"/>
                </a:lnTo>
                <a:lnTo>
                  <a:pt x="44434" y="1260360"/>
                </a:lnTo>
                <a:lnTo>
                  <a:pt x="75704" y="1291606"/>
                </a:lnTo>
                <a:lnTo>
                  <a:pt x="113145" y="1315452"/>
                </a:lnTo>
                <a:lnTo>
                  <a:pt x="155524" y="1330664"/>
                </a:lnTo>
                <a:lnTo>
                  <a:pt x="201607" y="1336009"/>
                </a:lnTo>
                <a:lnTo>
                  <a:pt x="1135374" y="1336009"/>
                </a:lnTo>
                <a:lnTo>
                  <a:pt x="1181457" y="1330664"/>
                </a:lnTo>
                <a:lnTo>
                  <a:pt x="1223836" y="1315452"/>
                </a:lnTo>
                <a:lnTo>
                  <a:pt x="1261278" y="1291606"/>
                </a:lnTo>
                <a:lnTo>
                  <a:pt x="1292547" y="1260360"/>
                </a:lnTo>
                <a:lnTo>
                  <a:pt x="1316410" y="1222946"/>
                </a:lnTo>
                <a:lnTo>
                  <a:pt x="1331633" y="1180598"/>
                </a:lnTo>
                <a:lnTo>
                  <a:pt x="1336982" y="1134550"/>
                </a:lnTo>
                <a:lnTo>
                  <a:pt x="1336982" y="201458"/>
                </a:lnTo>
                <a:lnTo>
                  <a:pt x="1331633" y="155410"/>
                </a:lnTo>
                <a:lnTo>
                  <a:pt x="1316410" y="113063"/>
                </a:lnTo>
                <a:lnTo>
                  <a:pt x="1292547" y="75649"/>
                </a:lnTo>
                <a:lnTo>
                  <a:pt x="1261278" y="44402"/>
                </a:lnTo>
                <a:lnTo>
                  <a:pt x="1223836" y="20556"/>
                </a:lnTo>
                <a:lnTo>
                  <a:pt x="1181457" y="5344"/>
                </a:lnTo>
                <a:lnTo>
                  <a:pt x="1135374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918000" y="1984092"/>
            <a:ext cx="537210" cy="368300"/>
          </a:xfrm>
          <a:custGeom>
            <a:avLst/>
            <a:gdLst/>
            <a:ahLst/>
            <a:cxnLst/>
            <a:rect l="l" t="t" r="r" b="b"/>
            <a:pathLst>
              <a:path w="537210" h="368300">
                <a:moveTo>
                  <a:pt x="0" y="0"/>
                </a:moveTo>
                <a:lnTo>
                  <a:pt x="536813" y="0"/>
                </a:lnTo>
                <a:lnTo>
                  <a:pt x="536813" y="368132"/>
                </a:lnTo>
                <a:lnTo>
                  <a:pt x="0" y="368132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213744" y="1982328"/>
            <a:ext cx="4561840" cy="372110"/>
          </a:xfrm>
          <a:custGeom>
            <a:avLst/>
            <a:gdLst/>
            <a:ahLst/>
            <a:cxnLst/>
            <a:rect l="l" t="t" r="r" b="b"/>
            <a:pathLst>
              <a:path w="4561840" h="372110">
                <a:moveTo>
                  <a:pt x="4496868" y="0"/>
                </a:moveTo>
                <a:lnTo>
                  <a:pt x="165563" y="0"/>
                </a:lnTo>
                <a:lnTo>
                  <a:pt x="142233" y="3765"/>
                </a:lnTo>
                <a:lnTo>
                  <a:pt x="124713" y="13345"/>
                </a:lnTo>
                <a:lnTo>
                  <a:pt x="111393" y="26169"/>
                </a:lnTo>
                <a:lnTo>
                  <a:pt x="100662" y="39664"/>
                </a:lnTo>
                <a:lnTo>
                  <a:pt x="0" y="170607"/>
                </a:lnTo>
                <a:lnTo>
                  <a:pt x="100662" y="331995"/>
                </a:lnTo>
                <a:lnTo>
                  <a:pt x="110654" y="346002"/>
                </a:lnTo>
                <a:lnTo>
                  <a:pt x="124057" y="358769"/>
                </a:lnTo>
                <a:lnTo>
                  <a:pt x="141987" y="368066"/>
                </a:lnTo>
                <a:lnTo>
                  <a:pt x="165563" y="371660"/>
                </a:lnTo>
                <a:lnTo>
                  <a:pt x="4496868" y="371660"/>
                </a:lnTo>
                <a:lnTo>
                  <a:pt x="4522068" y="368530"/>
                </a:lnTo>
                <a:lnTo>
                  <a:pt x="4542704" y="360009"/>
                </a:lnTo>
                <a:lnTo>
                  <a:pt x="4556648" y="347397"/>
                </a:lnTo>
                <a:lnTo>
                  <a:pt x="4561768" y="331995"/>
                </a:lnTo>
                <a:lnTo>
                  <a:pt x="4561768" y="39664"/>
                </a:lnTo>
                <a:lnTo>
                  <a:pt x="4556648" y="24262"/>
                </a:lnTo>
                <a:lnTo>
                  <a:pt x="4542704" y="11650"/>
                </a:lnTo>
                <a:lnTo>
                  <a:pt x="4522068" y="3129"/>
                </a:lnTo>
                <a:lnTo>
                  <a:pt x="4496868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918000" y="2599279"/>
            <a:ext cx="537210" cy="368300"/>
          </a:xfrm>
          <a:custGeom>
            <a:avLst/>
            <a:gdLst/>
            <a:ahLst/>
            <a:cxnLst/>
            <a:rect l="l" t="t" r="r" b="b"/>
            <a:pathLst>
              <a:path w="537210" h="368300">
                <a:moveTo>
                  <a:pt x="0" y="0"/>
                </a:moveTo>
                <a:lnTo>
                  <a:pt x="536813" y="0"/>
                </a:lnTo>
                <a:lnTo>
                  <a:pt x="536813" y="368132"/>
                </a:lnTo>
                <a:lnTo>
                  <a:pt x="0" y="368132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215068" y="2597515"/>
            <a:ext cx="4560570" cy="372110"/>
          </a:xfrm>
          <a:custGeom>
            <a:avLst/>
            <a:gdLst/>
            <a:ahLst/>
            <a:cxnLst/>
            <a:rect l="l" t="t" r="r" b="b"/>
            <a:pathLst>
              <a:path w="4560570" h="372110">
                <a:moveTo>
                  <a:pt x="4495543" y="0"/>
                </a:moveTo>
                <a:lnTo>
                  <a:pt x="164238" y="0"/>
                </a:lnTo>
                <a:lnTo>
                  <a:pt x="140817" y="3697"/>
                </a:lnTo>
                <a:lnTo>
                  <a:pt x="123146" y="13165"/>
                </a:lnTo>
                <a:lnTo>
                  <a:pt x="109795" y="25967"/>
                </a:lnTo>
                <a:lnTo>
                  <a:pt x="99338" y="39664"/>
                </a:lnTo>
                <a:lnTo>
                  <a:pt x="0" y="179287"/>
                </a:lnTo>
                <a:lnTo>
                  <a:pt x="99338" y="331995"/>
                </a:lnTo>
                <a:lnTo>
                  <a:pt x="109477" y="345908"/>
                </a:lnTo>
                <a:lnTo>
                  <a:pt x="122863" y="358686"/>
                </a:lnTo>
                <a:lnTo>
                  <a:pt x="140712" y="368034"/>
                </a:lnTo>
                <a:lnTo>
                  <a:pt x="164238" y="371660"/>
                </a:lnTo>
                <a:lnTo>
                  <a:pt x="4495543" y="371660"/>
                </a:lnTo>
                <a:lnTo>
                  <a:pt x="4520743" y="368530"/>
                </a:lnTo>
                <a:lnTo>
                  <a:pt x="4541380" y="360008"/>
                </a:lnTo>
                <a:lnTo>
                  <a:pt x="4555323" y="347396"/>
                </a:lnTo>
                <a:lnTo>
                  <a:pt x="4560444" y="331995"/>
                </a:lnTo>
                <a:lnTo>
                  <a:pt x="4560444" y="39664"/>
                </a:lnTo>
                <a:lnTo>
                  <a:pt x="4555323" y="24261"/>
                </a:lnTo>
                <a:lnTo>
                  <a:pt x="4541380" y="11649"/>
                </a:lnTo>
                <a:lnTo>
                  <a:pt x="4520743" y="3129"/>
                </a:lnTo>
                <a:lnTo>
                  <a:pt x="4495543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882896" y="3193671"/>
            <a:ext cx="435609" cy="344170"/>
          </a:xfrm>
          <a:custGeom>
            <a:avLst/>
            <a:gdLst/>
            <a:ahLst/>
            <a:cxnLst/>
            <a:rect l="l" t="t" r="r" b="b"/>
            <a:pathLst>
              <a:path w="435610" h="344170">
                <a:moveTo>
                  <a:pt x="0" y="0"/>
                </a:moveTo>
                <a:lnTo>
                  <a:pt x="435154" y="0"/>
                </a:lnTo>
                <a:lnTo>
                  <a:pt x="435154" y="343739"/>
                </a:lnTo>
                <a:lnTo>
                  <a:pt x="0" y="343739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172718" y="3192026"/>
            <a:ext cx="2630805" cy="347345"/>
          </a:xfrm>
          <a:custGeom>
            <a:avLst/>
            <a:gdLst/>
            <a:ahLst/>
            <a:cxnLst/>
            <a:rect l="l" t="t" r="r" b="b"/>
            <a:pathLst>
              <a:path w="2630804" h="347345">
                <a:moveTo>
                  <a:pt x="2582734" y="0"/>
                </a:moveTo>
                <a:lnTo>
                  <a:pt x="124660" y="0"/>
                </a:lnTo>
                <a:lnTo>
                  <a:pt x="108076" y="4344"/>
                </a:lnTo>
                <a:lnTo>
                  <a:pt x="96182" y="15560"/>
                </a:lnTo>
                <a:lnTo>
                  <a:pt x="86569" y="30915"/>
                </a:lnTo>
                <a:lnTo>
                  <a:pt x="76824" y="47682"/>
                </a:lnTo>
                <a:lnTo>
                  <a:pt x="0" y="167579"/>
                </a:lnTo>
                <a:lnTo>
                  <a:pt x="76824" y="299346"/>
                </a:lnTo>
                <a:lnTo>
                  <a:pt x="86171" y="316358"/>
                </a:lnTo>
                <a:lnTo>
                  <a:pt x="95830" y="331687"/>
                </a:lnTo>
                <a:lnTo>
                  <a:pt x="107944" y="342768"/>
                </a:lnTo>
                <a:lnTo>
                  <a:pt x="124660" y="347032"/>
                </a:lnTo>
                <a:lnTo>
                  <a:pt x="2582734" y="347032"/>
                </a:lnTo>
                <a:lnTo>
                  <a:pt x="2601308" y="343270"/>
                </a:lnTo>
                <a:lnTo>
                  <a:pt x="2616517" y="333025"/>
                </a:lnTo>
                <a:lnTo>
                  <a:pt x="2626793" y="317863"/>
                </a:lnTo>
                <a:lnTo>
                  <a:pt x="2630567" y="299346"/>
                </a:lnTo>
                <a:lnTo>
                  <a:pt x="2630567" y="47682"/>
                </a:lnTo>
                <a:lnTo>
                  <a:pt x="2626793" y="29165"/>
                </a:lnTo>
                <a:lnTo>
                  <a:pt x="2616517" y="14004"/>
                </a:lnTo>
                <a:lnTo>
                  <a:pt x="2601308" y="3761"/>
                </a:lnTo>
                <a:lnTo>
                  <a:pt x="2582734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882896" y="3760940"/>
            <a:ext cx="435609" cy="344170"/>
          </a:xfrm>
          <a:custGeom>
            <a:avLst/>
            <a:gdLst/>
            <a:ahLst/>
            <a:cxnLst/>
            <a:rect l="l" t="t" r="r" b="b"/>
            <a:pathLst>
              <a:path w="435610" h="344170">
                <a:moveTo>
                  <a:pt x="0" y="0"/>
                </a:moveTo>
                <a:lnTo>
                  <a:pt x="435154" y="0"/>
                </a:lnTo>
                <a:lnTo>
                  <a:pt x="435154" y="343743"/>
                </a:lnTo>
                <a:lnTo>
                  <a:pt x="0" y="343743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159049" y="3759296"/>
            <a:ext cx="2644775" cy="347345"/>
          </a:xfrm>
          <a:custGeom>
            <a:avLst/>
            <a:gdLst/>
            <a:ahLst/>
            <a:cxnLst/>
            <a:rect l="l" t="t" r="r" b="b"/>
            <a:pathLst>
              <a:path w="2644775" h="347345">
                <a:moveTo>
                  <a:pt x="2596403" y="0"/>
                </a:moveTo>
                <a:lnTo>
                  <a:pt x="138329" y="0"/>
                </a:lnTo>
                <a:lnTo>
                  <a:pt x="122015" y="4535"/>
                </a:lnTo>
                <a:lnTo>
                  <a:pt x="110573" y="16069"/>
                </a:lnTo>
                <a:lnTo>
                  <a:pt x="101050" y="31488"/>
                </a:lnTo>
                <a:lnTo>
                  <a:pt x="90493" y="47682"/>
                </a:lnTo>
                <a:lnTo>
                  <a:pt x="0" y="164364"/>
                </a:lnTo>
                <a:lnTo>
                  <a:pt x="90493" y="299350"/>
                </a:lnTo>
                <a:lnTo>
                  <a:pt x="100428" y="315991"/>
                </a:lnTo>
                <a:lnTo>
                  <a:pt x="110021" y="331360"/>
                </a:lnTo>
                <a:lnTo>
                  <a:pt x="121809" y="342645"/>
                </a:lnTo>
                <a:lnTo>
                  <a:pt x="138329" y="347032"/>
                </a:lnTo>
                <a:lnTo>
                  <a:pt x="2596403" y="347032"/>
                </a:lnTo>
                <a:lnTo>
                  <a:pt x="2614977" y="343270"/>
                </a:lnTo>
                <a:lnTo>
                  <a:pt x="2630186" y="333026"/>
                </a:lnTo>
                <a:lnTo>
                  <a:pt x="2640462" y="317865"/>
                </a:lnTo>
                <a:lnTo>
                  <a:pt x="2644236" y="299350"/>
                </a:lnTo>
                <a:lnTo>
                  <a:pt x="2644236" y="47682"/>
                </a:lnTo>
                <a:lnTo>
                  <a:pt x="2640462" y="29167"/>
                </a:lnTo>
                <a:lnTo>
                  <a:pt x="2630186" y="14006"/>
                </a:lnTo>
                <a:lnTo>
                  <a:pt x="2614977" y="3762"/>
                </a:lnTo>
                <a:lnTo>
                  <a:pt x="2596403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882896" y="5886892"/>
            <a:ext cx="435609" cy="344170"/>
          </a:xfrm>
          <a:custGeom>
            <a:avLst/>
            <a:gdLst/>
            <a:ahLst/>
            <a:cxnLst/>
            <a:rect l="l" t="t" r="r" b="b"/>
            <a:pathLst>
              <a:path w="435610" h="344170">
                <a:moveTo>
                  <a:pt x="0" y="0"/>
                </a:moveTo>
                <a:lnTo>
                  <a:pt x="435154" y="0"/>
                </a:lnTo>
                <a:lnTo>
                  <a:pt x="435154" y="343738"/>
                </a:lnTo>
                <a:lnTo>
                  <a:pt x="0" y="343738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158152" y="5885243"/>
            <a:ext cx="2645410" cy="347345"/>
          </a:xfrm>
          <a:custGeom>
            <a:avLst/>
            <a:gdLst/>
            <a:ahLst/>
            <a:cxnLst/>
            <a:rect l="l" t="t" r="r" b="b"/>
            <a:pathLst>
              <a:path w="2645410" h="347345">
                <a:moveTo>
                  <a:pt x="2597299" y="0"/>
                </a:moveTo>
                <a:lnTo>
                  <a:pt x="139226" y="0"/>
                </a:lnTo>
                <a:lnTo>
                  <a:pt x="122816" y="4464"/>
                </a:lnTo>
                <a:lnTo>
                  <a:pt x="111213" y="15878"/>
                </a:lnTo>
                <a:lnTo>
                  <a:pt x="101658" y="31274"/>
                </a:lnTo>
                <a:lnTo>
                  <a:pt x="91390" y="47685"/>
                </a:lnTo>
                <a:lnTo>
                  <a:pt x="0" y="173808"/>
                </a:lnTo>
                <a:lnTo>
                  <a:pt x="91390" y="299351"/>
                </a:lnTo>
                <a:lnTo>
                  <a:pt x="101676" y="315749"/>
                </a:lnTo>
                <a:lnTo>
                  <a:pt x="111230" y="331146"/>
                </a:lnTo>
                <a:lnTo>
                  <a:pt x="122823" y="342567"/>
                </a:lnTo>
                <a:lnTo>
                  <a:pt x="139226" y="347036"/>
                </a:lnTo>
                <a:lnTo>
                  <a:pt x="2597299" y="347036"/>
                </a:lnTo>
                <a:lnTo>
                  <a:pt x="2615874" y="343274"/>
                </a:lnTo>
                <a:lnTo>
                  <a:pt x="2631083" y="333030"/>
                </a:lnTo>
                <a:lnTo>
                  <a:pt x="2641359" y="317867"/>
                </a:lnTo>
                <a:lnTo>
                  <a:pt x="2645133" y="299351"/>
                </a:lnTo>
                <a:lnTo>
                  <a:pt x="2645133" y="47685"/>
                </a:lnTo>
                <a:lnTo>
                  <a:pt x="2641359" y="29169"/>
                </a:lnTo>
                <a:lnTo>
                  <a:pt x="2631083" y="14006"/>
                </a:lnTo>
                <a:lnTo>
                  <a:pt x="2615874" y="3762"/>
                </a:lnTo>
                <a:lnTo>
                  <a:pt x="2597299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215881" y="6458338"/>
            <a:ext cx="4559935" cy="372110"/>
          </a:xfrm>
          <a:custGeom>
            <a:avLst/>
            <a:gdLst/>
            <a:ahLst/>
            <a:cxnLst/>
            <a:rect l="l" t="t" r="r" b="b"/>
            <a:pathLst>
              <a:path w="4559935" h="372109">
                <a:moveTo>
                  <a:pt x="4494730" y="0"/>
                </a:moveTo>
                <a:lnTo>
                  <a:pt x="163426" y="0"/>
                </a:lnTo>
                <a:lnTo>
                  <a:pt x="139885" y="3616"/>
                </a:lnTo>
                <a:lnTo>
                  <a:pt x="122014" y="12950"/>
                </a:lnTo>
                <a:lnTo>
                  <a:pt x="108624" y="25724"/>
                </a:lnTo>
                <a:lnTo>
                  <a:pt x="98525" y="39664"/>
                </a:lnTo>
                <a:lnTo>
                  <a:pt x="0" y="192924"/>
                </a:lnTo>
                <a:lnTo>
                  <a:pt x="98525" y="331995"/>
                </a:lnTo>
                <a:lnTo>
                  <a:pt x="108967" y="345703"/>
                </a:lnTo>
                <a:lnTo>
                  <a:pt x="122320" y="358503"/>
                </a:lnTo>
                <a:lnTo>
                  <a:pt x="140001" y="367966"/>
                </a:lnTo>
                <a:lnTo>
                  <a:pt x="163426" y="371660"/>
                </a:lnTo>
                <a:lnTo>
                  <a:pt x="4494730" y="371660"/>
                </a:lnTo>
                <a:lnTo>
                  <a:pt x="4519931" y="368530"/>
                </a:lnTo>
                <a:lnTo>
                  <a:pt x="4540567" y="360009"/>
                </a:lnTo>
                <a:lnTo>
                  <a:pt x="4554510" y="347397"/>
                </a:lnTo>
                <a:lnTo>
                  <a:pt x="4559631" y="331995"/>
                </a:lnTo>
                <a:lnTo>
                  <a:pt x="4559631" y="39664"/>
                </a:lnTo>
                <a:lnTo>
                  <a:pt x="4554510" y="24262"/>
                </a:lnTo>
                <a:lnTo>
                  <a:pt x="4540567" y="11650"/>
                </a:lnTo>
                <a:lnTo>
                  <a:pt x="4519931" y="3129"/>
                </a:lnTo>
                <a:lnTo>
                  <a:pt x="449473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918000" y="6460102"/>
            <a:ext cx="537210" cy="368300"/>
          </a:xfrm>
          <a:custGeom>
            <a:avLst/>
            <a:gdLst/>
            <a:ahLst/>
            <a:cxnLst/>
            <a:rect l="l" t="t" r="r" b="b"/>
            <a:pathLst>
              <a:path w="537210" h="368300">
                <a:moveTo>
                  <a:pt x="0" y="0"/>
                </a:moveTo>
                <a:lnTo>
                  <a:pt x="536813" y="0"/>
                </a:lnTo>
                <a:lnTo>
                  <a:pt x="536813" y="368132"/>
                </a:lnTo>
                <a:lnTo>
                  <a:pt x="0" y="368132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238831" y="4986979"/>
            <a:ext cx="1204595" cy="0"/>
          </a:xfrm>
          <a:custGeom>
            <a:avLst/>
            <a:gdLst/>
            <a:ahLst/>
            <a:cxnLst/>
            <a:rect l="l" t="t" r="r" b="b"/>
            <a:pathLst>
              <a:path w="1204595">
                <a:moveTo>
                  <a:pt x="0" y="0"/>
                </a:moveTo>
                <a:lnTo>
                  <a:pt x="1204081" y="0"/>
                </a:lnTo>
              </a:path>
            </a:pathLst>
          </a:custGeom>
          <a:ln w="10159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244239" y="3865569"/>
            <a:ext cx="0" cy="1116330"/>
          </a:xfrm>
          <a:custGeom>
            <a:avLst/>
            <a:gdLst/>
            <a:ahLst/>
            <a:cxnLst/>
            <a:rect l="l" t="t" r="r" b="b"/>
            <a:pathLst>
              <a:path h="1116329">
                <a:moveTo>
                  <a:pt x="0" y="0"/>
                </a:moveTo>
                <a:lnTo>
                  <a:pt x="0" y="1116330"/>
                </a:lnTo>
              </a:path>
            </a:pathLst>
          </a:custGeom>
          <a:ln w="10815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238831" y="3860489"/>
            <a:ext cx="617855" cy="0"/>
          </a:xfrm>
          <a:custGeom>
            <a:avLst/>
            <a:gdLst/>
            <a:ahLst/>
            <a:cxnLst/>
            <a:rect l="l" t="t" r="r" b="b"/>
            <a:pathLst>
              <a:path w="617855">
                <a:moveTo>
                  <a:pt x="0" y="0"/>
                </a:moveTo>
                <a:lnTo>
                  <a:pt x="617559" y="0"/>
                </a:lnTo>
              </a:path>
            </a:pathLst>
          </a:custGeom>
          <a:ln w="10159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891492" y="6433596"/>
            <a:ext cx="537210" cy="368300"/>
          </a:xfrm>
          <a:custGeom>
            <a:avLst/>
            <a:gdLst/>
            <a:ahLst/>
            <a:cxnLst/>
            <a:rect l="l" t="t" r="r" b="b"/>
            <a:pathLst>
              <a:path w="537210" h="368300">
                <a:moveTo>
                  <a:pt x="0" y="0"/>
                </a:moveTo>
                <a:lnTo>
                  <a:pt x="536811" y="0"/>
                </a:lnTo>
                <a:lnTo>
                  <a:pt x="536811" y="368132"/>
                </a:lnTo>
                <a:lnTo>
                  <a:pt x="0" y="368132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189375" y="6431832"/>
            <a:ext cx="4559935" cy="372110"/>
          </a:xfrm>
          <a:custGeom>
            <a:avLst/>
            <a:gdLst/>
            <a:ahLst/>
            <a:cxnLst/>
            <a:rect l="l" t="t" r="r" b="b"/>
            <a:pathLst>
              <a:path w="4559935" h="372109">
                <a:moveTo>
                  <a:pt x="4494729" y="0"/>
                </a:moveTo>
                <a:lnTo>
                  <a:pt x="163424" y="0"/>
                </a:lnTo>
                <a:lnTo>
                  <a:pt x="139881" y="3616"/>
                </a:lnTo>
                <a:lnTo>
                  <a:pt x="122010" y="12950"/>
                </a:lnTo>
                <a:lnTo>
                  <a:pt x="108621" y="25724"/>
                </a:lnTo>
                <a:lnTo>
                  <a:pt x="98524" y="39664"/>
                </a:lnTo>
                <a:lnTo>
                  <a:pt x="0" y="192923"/>
                </a:lnTo>
                <a:lnTo>
                  <a:pt x="98524" y="331995"/>
                </a:lnTo>
                <a:lnTo>
                  <a:pt x="108964" y="345703"/>
                </a:lnTo>
                <a:lnTo>
                  <a:pt x="122317" y="358503"/>
                </a:lnTo>
                <a:lnTo>
                  <a:pt x="139998" y="367966"/>
                </a:lnTo>
                <a:lnTo>
                  <a:pt x="163424" y="371660"/>
                </a:lnTo>
                <a:lnTo>
                  <a:pt x="4494729" y="371660"/>
                </a:lnTo>
                <a:lnTo>
                  <a:pt x="4519929" y="368530"/>
                </a:lnTo>
                <a:lnTo>
                  <a:pt x="4540564" y="360009"/>
                </a:lnTo>
                <a:lnTo>
                  <a:pt x="4554506" y="347397"/>
                </a:lnTo>
                <a:lnTo>
                  <a:pt x="4559626" y="331995"/>
                </a:lnTo>
                <a:lnTo>
                  <a:pt x="4559626" y="39664"/>
                </a:lnTo>
                <a:lnTo>
                  <a:pt x="4554506" y="24261"/>
                </a:lnTo>
                <a:lnTo>
                  <a:pt x="4540564" y="11649"/>
                </a:lnTo>
                <a:lnTo>
                  <a:pt x="4519929" y="3129"/>
                </a:lnTo>
                <a:lnTo>
                  <a:pt x="4494729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856390" y="5860381"/>
            <a:ext cx="435609" cy="344170"/>
          </a:xfrm>
          <a:custGeom>
            <a:avLst/>
            <a:gdLst/>
            <a:ahLst/>
            <a:cxnLst/>
            <a:rect l="l" t="t" r="r" b="b"/>
            <a:pathLst>
              <a:path w="435610" h="344170">
                <a:moveTo>
                  <a:pt x="0" y="0"/>
                </a:moveTo>
                <a:lnTo>
                  <a:pt x="435150" y="0"/>
                </a:lnTo>
                <a:lnTo>
                  <a:pt x="435150" y="343743"/>
                </a:lnTo>
                <a:lnTo>
                  <a:pt x="0" y="343743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131646" y="5858736"/>
            <a:ext cx="2645410" cy="347345"/>
          </a:xfrm>
          <a:custGeom>
            <a:avLst/>
            <a:gdLst/>
            <a:ahLst/>
            <a:cxnLst/>
            <a:rect l="l" t="t" r="r" b="b"/>
            <a:pathLst>
              <a:path w="2645410" h="347345">
                <a:moveTo>
                  <a:pt x="2597298" y="0"/>
                </a:moveTo>
                <a:lnTo>
                  <a:pt x="139222" y="0"/>
                </a:lnTo>
                <a:lnTo>
                  <a:pt x="122813" y="4463"/>
                </a:lnTo>
                <a:lnTo>
                  <a:pt x="111211" y="15876"/>
                </a:lnTo>
                <a:lnTo>
                  <a:pt x="101655" y="31272"/>
                </a:lnTo>
                <a:lnTo>
                  <a:pt x="91389" y="47685"/>
                </a:lnTo>
                <a:lnTo>
                  <a:pt x="0" y="173804"/>
                </a:lnTo>
                <a:lnTo>
                  <a:pt x="91389" y="299350"/>
                </a:lnTo>
                <a:lnTo>
                  <a:pt x="101674" y="315746"/>
                </a:lnTo>
                <a:lnTo>
                  <a:pt x="111228" y="331142"/>
                </a:lnTo>
                <a:lnTo>
                  <a:pt x="122821" y="342564"/>
                </a:lnTo>
                <a:lnTo>
                  <a:pt x="139222" y="347032"/>
                </a:lnTo>
                <a:lnTo>
                  <a:pt x="2597298" y="347032"/>
                </a:lnTo>
                <a:lnTo>
                  <a:pt x="2615871" y="343270"/>
                </a:lnTo>
                <a:lnTo>
                  <a:pt x="2631081" y="333026"/>
                </a:lnTo>
                <a:lnTo>
                  <a:pt x="2641357" y="317865"/>
                </a:lnTo>
                <a:lnTo>
                  <a:pt x="2645131" y="299350"/>
                </a:lnTo>
                <a:lnTo>
                  <a:pt x="2645131" y="47685"/>
                </a:lnTo>
                <a:lnTo>
                  <a:pt x="2641357" y="29169"/>
                </a:lnTo>
                <a:lnTo>
                  <a:pt x="2631081" y="14006"/>
                </a:lnTo>
                <a:lnTo>
                  <a:pt x="2615871" y="3762"/>
                </a:lnTo>
                <a:lnTo>
                  <a:pt x="2597298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869420" y="4300711"/>
            <a:ext cx="1337310" cy="1336040"/>
          </a:xfrm>
          <a:custGeom>
            <a:avLst/>
            <a:gdLst/>
            <a:ahLst/>
            <a:cxnLst/>
            <a:rect l="l" t="t" r="r" b="b"/>
            <a:pathLst>
              <a:path w="1337310" h="1336039">
                <a:moveTo>
                  <a:pt x="1135374" y="0"/>
                </a:moveTo>
                <a:lnTo>
                  <a:pt x="201606" y="0"/>
                </a:lnTo>
                <a:lnTo>
                  <a:pt x="155523" y="5344"/>
                </a:lnTo>
                <a:lnTo>
                  <a:pt x="113145" y="20556"/>
                </a:lnTo>
                <a:lnTo>
                  <a:pt x="75703" y="44402"/>
                </a:lnTo>
                <a:lnTo>
                  <a:pt x="44434" y="75649"/>
                </a:lnTo>
                <a:lnTo>
                  <a:pt x="20571" y="113063"/>
                </a:lnTo>
                <a:lnTo>
                  <a:pt x="5348" y="155410"/>
                </a:lnTo>
                <a:lnTo>
                  <a:pt x="0" y="201458"/>
                </a:lnTo>
                <a:lnTo>
                  <a:pt x="0" y="1134550"/>
                </a:lnTo>
                <a:lnTo>
                  <a:pt x="5348" y="1180599"/>
                </a:lnTo>
                <a:lnTo>
                  <a:pt x="20571" y="1222947"/>
                </a:lnTo>
                <a:lnTo>
                  <a:pt x="44434" y="1260361"/>
                </a:lnTo>
                <a:lnTo>
                  <a:pt x="75703" y="1291607"/>
                </a:lnTo>
                <a:lnTo>
                  <a:pt x="113145" y="1315453"/>
                </a:lnTo>
                <a:lnTo>
                  <a:pt x="155523" y="1330666"/>
                </a:lnTo>
                <a:lnTo>
                  <a:pt x="201606" y="1336010"/>
                </a:lnTo>
                <a:lnTo>
                  <a:pt x="1135374" y="1336010"/>
                </a:lnTo>
                <a:lnTo>
                  <a:pt x="1181457" y="1330666"/>
                </a:lnTo>
                <a:lnTo>
                  <a:pt x="1223836" y="1315453"/>
                </a:lnTo>
                <a:lnTo>
                  <a:pt x="1261277" y="1291607"/>
                </a:lnTo>
                <a:lnTo>
                  <a:pt x="1292547" y="1260361"/>
                </a:lnTo>
                <a:lnTo>
                  <a:pt x="1316410" y="1222947"/>
                </a:lnTo>
                <a:lnTo>
                  <a:pt x="1331633" y="1180599"/>
                </a:lnTo>
                <a:lnTo>
                  <a:pt x="1336982" y="1134550"/>
                </a:lnTo>
                <a:lnTo>
                  <a:pt x="1336982" y="201458"/>
                </a:lnTo>
                <a:lnTo>
                  <a:pt x="1331633" y="155410"/>
                </a:lnTo>
                <a:lnTo>
                  <a:pt x="1316410" y="113063"/>
                </a:lnTo>
                <a:lnTo>
                  <a:pt x="1292547" y="75649"/>
                </a:lnTo>
                <a:lnTo>
                  <a:pt x="1261277" y="44402"/>
                </a:lnTo>
                <a:lnTo>
                  <a:pt x="1223836" y="20556"/>
                </a:lnTo>
                <a:lnTo>
                  <a:pt x="1181457" y="5344"/>
                </a:lnTo>
                <a:lnTo>
                  <a:pt x="1135374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856390" y="3734434"/>
            <a:ext cx="435609" cy="344170"/>
          </a:xfrm>
          <a:custGeom>
            <a:avLst/>
            <a:gdLst/>
            <a:ahLst/>
            <a:cxnLst/>
            <a:rect l="l" t="t" r="r" b="b"/>
            <a:pathLst>
              <a:path w="435610" h="344170">
                <a:moveTo>
                  <a:pt x="0" y="0"/>
                </a:moveTo>
                <a:lnTo>
                  <a:pt x="435150" y="0"/>
                </a:lnTo>
                <a:lnTo>
                  <a:pt x="435150" y="343738"/>
                </a:lnTo>
                <a:lnTo>
                  <a:pt x="0" y="343738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132539" y="3732789"/>
            <a:ext cx="2644775" cy="347345"/>
          </a:xfrm>
          <a:custGeom>
            <a:avLst/>
            <a:gdLst/>
            <a:ahLst/>
            <a:cxnLst/>
            <a:rect l="l" t="t" r="r" b="b"/>
            <a:pathLst>
              <a:path w="2644775" h="347345">
                <a:moveTo>
                  <a:pt x="2596405" y="0"/>
                </a:moveTo>
                <a:lnTo>
                  <a:pt x="138329" y="0"/>
                </a:lnTo>
                <a:lnTo>
                  <a:pt x="122016" y="4535"/>
                </a:lnTo>
                <a:lnTo>
                  <a:pt x="110574" y="16068"/>
                </a:lnTo>
                <a:lnTo>
                  <a:pt x="101051" y="31487"/>
                </a:lnTo>
                <a:lnTo>
                  <a:pt x="90496" y="47680"/>
                </a:lnTo>
                <a:lnTo>
                  <a:pt x="0" y="164360"/>
                </a:lnTo>
                <a:lnTo>
                  <a:pt x="90496" y="299346"/>
                </a:lnTo>
                <a:lnTo>
                  <a:pt x="100431" y="315988"/>
                </a:lnTo>
                <a:lnTo>
                  <a:pt x="110023" y="331359"/>
                </a:lnTo>
                <a:lnTo>
                  <a:pt x="121811" y="342645"/>
                </a:lnTo>
                <a:lnTo>
                  <a:pt x="138329" y="347032"/>
                </a:lnTo>
                <a:lnTo>
                  <a:pt x="2596405" y="347032"/>
                </a:lnTo>
                <a:lnTo>
                  <a:pt x="2614978" y="343270"/>
                </a:lnTo>
                <a:lnTo>
                  <a:pt x="2630188" y="333025"/>
                </a:lnTo>
                <a:lnTo>
                  <a:pt x="2640464" y="317863"/>
                </a:lnTo>
                <a:lnTo>
                  <a:pt x="2644239" y="299346"/>
                </a:lnTo>
                <a:lnTo>
                  <a:pt x="2644239" y="47680"/>
                </a:lnTo>
                <a:lnTo>
                  <a:pt x="2640464" y="29165"/>
                </a:lnTo>
                <a:lnTo>
                  <a:pt x="2630188" y="14004"/>
                </a:lnTo>
                <a:lnTo>
                  <a:pt x="2614978" y="3761"/>
                </a:lnTo>
                <a:lnTo>
                  <a:pt x="2596405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856390" y="3167165"/>
            <a:ext cx="435609" cy="344170"/>
          </a:xfrm>
          <a:custGeom>
            <a:avLst/>
            <a:gdLst/>
            <a:ahLst/>
            <a:cxnLst/>
            <a:rect l="l" t="t" r="r" b="b"/>
            <a:pathLst>
              <a:path w="435610" h="344170">
                <a:moveTo>
                  <a:pt x="0" y="0"/>
                </a:moveTo>
                <a:lnTo>
                  <a:pt x="435150" y="0"/>
                </a:lnTo>
                <a:lnTo>
                  <a:pt x="435150" y="343738"/>
                </a:lnTo>
                <a:lnTo>
                  <a:pt x="0" y="343738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891492" y="2572768"/>
            <a:ext cx="537210" cy="368300"/>
          </a:xfrm>
          <a:custGeom>
            <a:avLst/>
            <a:gdLst/>
            <a:ahLst/>
            <a:cxnLst/>
            <a:rect l="l" t="t" r="r" b="b"/>
            <a:pathLst>
              <a:path w="537210" h="368300">
                <a:moveTo>
                  <a:pt x="0" y="0"/>
                </a:moveTo>
                <a:lnTo>
                  <a:pt x="536811" y="0"/>
                </a:lnTo>
                <a:lnTo>
                  <a:pt x="536811" y="368136"/>
                </a:lnTo>
                <a:lnTo>
                  <a:pt x="0" y="368136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891492" y="1957582"/>
            <a:ext cx="537210" cy="368300"/>
          </a:xfrm>
          <a:custGeom>
            <a:avLst/>
            <a:gdLst/>
            <a:ahLst/>
            <a:cxnLst/>
            <a:rect l="l" t="t" r="r" b="b"/>
            <a:pathLst>
              <a:path w="537210" h="368300">
                <a:moveTo>
                  <a:pt x="0" y="0"/>
                </a:moveTo>
                <a:lnTo>
                  <a:pt x="536811" y="0"/>
                </a:lnTo>
                <a:lnTo>
                  <a:pt x="536811" y="368136"/>
                </a:lnTo>
                <a:lnTo>
                  <a:pt x="0" y="368136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187236" y="1955818"/>
            <a:ext cx="4561840" cy="372110"/>
          </a:xfrm>
          <a:custGeom>
            <a:avLst/>
            <a:gdLst/>
            <a:ahLst/>
            <a:cxnLst/>
            <a:rect l="l" t="t" r="r" b="b"/>
            <a:pathLst>
              <a:path w="4561840" h="372110">
                <a:moveTo>
                  <a:pt x="4496868" y="0"/>
                </a:moveTo>
                <a:lnTo>
                  <a:pt x="165563" y="0"/>
                </a:lnTo>
                <a:lnTo>
                  <a:pt x="142231" y="3765"/>
                </a:lnTo>
                <a:lnTo>
                  <a:pt x="124711" y="13346"/>
                </a:lnTo>
                <a:lnTo>
                  <a:pt x="111392" y="26170"/>
                </a:lnTo>
                <a:lnTo>
                  <a:pt x="100662" y="39664"/>
                </a:lnTo>
                <a:lnTo>
                  <a:pt x="0" y="170610"/>
                </a:lnTo>
                <a:lnTo>
                  <a:pt x="100662" y="331999"/>
                </a:lnTo>
                <a:lnTo>
                  <a:pt x="110652" y="346005"/>
                </a:lnTo>
                <a:lnTo>
                  <a:pt x="124054" y="358772"/>
                </a:lnTo>
                <a:lnTo>
                  <a:pt x="141986" y="368069"/>
                </a:lnTo>
                <a:lnTo>
                  <a:pt x="165563" y="371664"/>
                </a:lnTo>
                <a:lnTo>
                  <a:pt x="4496868" y="371664"/>
                </a:lnTo>
                <a:lnTo>
                  <a:pt x="4522067" y="368534"/>
                </a:lnTo>
                <a:lnTo>
                  <a:pt x="4542703" y="360012"/>
                </a:lnTo>
                <a:lnTo>
                  <a:pt x="4556644" y="347400"/>
                </a:lnTo>
                <a:lnTo>
                  <a:pt x="4561765" y="331999"/>
                </a:lnTo>
                <a:lnTo>
                  <a:pt x="4561765" y="39664"/>
                </a:lnTo>
                <a:lnTo>
                  <a:pt x="4556644" y="24261"/>
                </a:lnTo>
                <a:lnTo>
                  <a:pt x="4542703" y="11649"/>
                </a:lnTo>
                <a:lnTo>
                  <a:pt x="4522067" y="3129"/>
                </a:lnTo>
                <a:lnTo>
                  <a:pt x="4496868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1593352" y="1947850"/>
            <a:ext cx="3853179" cy="37147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498475" marR="30480" indent="-461009">
              <a:lnSpc>
                <a:spcPct val="104099"/>
              </a:lnSpc>
              <a:spcBef>
                <a:spcPts val="70"/>
              </a:spcBef>
            </a:pPr>
            <a:r>
              <a:rPr sz="1100" spc="70">
                <a:solidFill>
                  <a:srgbClr val="FFFFFF"/>
                </a:solidFill>
                <a:latin typeface="Arial Narrow"/>
                <a:cs typeface="Arial Narrow"/>
              </a:rPr>
              <a:t>Unde</a:t>
            </a:r>
            <a:r>
              <a:rPr lang="en-US" sz="1100" spc="70" dirty="0">
                <a:solidFill>
                  <a:srgbClr val="FFFFFF"/>
                </a:solidFill>
                <a:latin typeface="Arial Narrow"/>
                <a:cs typeface="Arial Narrow"/>
              </a:rPr>
              <a:t>r</a:t>
            </a:r>
            <a:r>
              <a:rPr sz="1100" spc="70">
                <a:solidFill>
                  <a:srgbClr val="FFFFFF"/>
                </a:solidFill>
                <a:latin typeface="Arial Narrow"/>
                <a:cs typeface="Arial Narrow"/>
              </a:rPr>
              <a:t>take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Participatory </a:t>
            </a:r>
            <a:r>
              <a:rPr sz="1100" spc="75" dirty="0">
                <a:solidFill>
                  <a:srgbClr val="FFFFFF"/>
                </a:solidFill>
                <a:latin typeface="Arial Narrow"/>
                <a:cs typeface="Arial Narrow"/>
              </a:rPr>
              <a:t>Infrasturcture </a:t>
            </a:r>
            <a:r>
              <a:rPr sz="1100" spc="40" dirty="0">
                <a:solidFill>
                  <a:srgbClr val="FFFFFF"/>
                </a:solidFill>
                <a:latin typeface="Arial Narrow"/>
                <a:cs typeface="Arial Narrow"/>
              </a:rPr>
              <a:t>Needs </a:t>
            </a:r>
            <a:r>
              <a:rPr sz="1100" spc="55" dirty="0">
                <a:solidFill>
                  <a:srgbClr val="FFFFFF"/>
                </a:solidFill>
                <a:latin typeface="Arial Narrow"/>
                <a:cs typeface="Arial Narrow"/>
              </a:rPr>
              <a:t>Assessment</a:t>
            </a:r>
            <a:r>
              <a:rPr sz="1100" spc="-8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10" dirty="0">
                <a:solidFill>
                  <a:srgbClr val="FFFFFF"/>
                </a:solidFill>
                <a:latin typeface="Arial Narrow"/>
                <a:cs typeface="Arial Narrow"/>
              </a:rPr>
              <a:t>(PNA)</a:t>
            </a:r>
            <a:r>
              <a:rPr sz="825" spc="15" baseline="55555" dirty="0">
                <a:solidFill>
                  <a:srgbClr val="FFFFFF"/>
                </a:solidFill>
                <a:latin typeface="Arial Narrow"/>
                <a:cs typeface="Arial Narrow"/>
              </a:rPr>
              <a:t>b  </a:t>
            </a: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at</a:t>
            </a:r>
            <a:r>
              <a:rPr sz="1100" spc="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slum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5" dirty="0">
                <a:solidFill>
                  <a:srgbClr val="FFFFFF"/>
                </a:solidFill>
                <a:latin typeface="Arial Narrow"/>
                <a:cs typeface="Arial Narrow"/>
              </a:rPr>
              <a:t>level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for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primary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infrastructure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95" dirty="0">
                <a:solidFill>
                  <a:srgbClr val="FFFFFF"/>
                </a:solidFill>
                <a:latin typeface="Arial Narrow"/>
                <a:cs typeface="Arial Narrow"/>
              </a:rPr>
              <a:t>facilities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2946462" y="4600381"/>
            <a:ext cx="1186815" cy="72072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38100" marR="30480" algn="ctr">
              <a:lnSpc>
                <a:spcPct val="104099"/>
              </a:lnSpc>
              <a:spcBef>
                <a:spcPts val="70"/>
              </a:spcBef>
            </a:pP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Delisting</a:t>
            </a:r>
            <a:r>
              <a:rPr sz="1100" spc="-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55" dirty="0">
                <a:solidFill>
                  <a:srgbClr val="FFFFFF"/>
                </a:solidFill>
                <a:latin typeface="Arial Narrow"/>
                <a:cs typeface="Arial Narrow"/>
              </a:rPr>
              <a:t>Proposal</a:t>
            </a:r>
            <a:r>
              <a:rPr sz="825" spc="82" baseline="55555" dirty="0">
                <a:solidFill>
                  <a:srgbClr val="FFFFFF"/>
                </a:solidFill>
                <a:latin typeface="Arial Narrow"/>
                <a:cs typeface="Arial Narrow"/>
              </a:rPr>
              <a:t>d </a:t>
            </a:r>
            <a:r>
              <a:rPr sz="825" spc="22" baseline="5555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5" dirty="0">
                <a:solidFill>
                  <a:srgbClr val="FFFFFF"/>
                </a:solidFill>
                <a:latin typeface="Arial Narrow"/>
                <a:cs typeface="Arial Narrow"/>
              </a:rPr>
              <a:t>submitted </a:t>
            </a:r>
            <a:r>
              <a:rPr sz="1100" spc="50" dirty="0">
                <a:solidFill>
                  <a:srgbClr val="FFFFFF"/>
                </a:solidFill>
                <a:latin typeface="Arial Narrow"/>
                <a:cs typeface="Arial Narrow"/>
              </a:rPr>
              <a:t>by  </a:t>
            </a:r>
            <a:r>
              <a:rPr sz="1100" dirty="0">
                <a:solidFill>
                  <a:srgbClr val="FFFFFF"/>
                </a:solidFill>
                <a:latin typeface="Arial Narrow"/>
                <a:cs typeface="Arial Narrow"/>
              </a:rPr>
              <a:t>SDA/RWA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for  </a:t>
            </a:r>
            <a:r>
              <a:rPr sz="1100" spc="75" dirty="0">
                <a:solidFill>
                  <a:srgbClr val="FFFFFF"/>
                </a:solidFill>
                <a:latin typeface="Arial Narrow"/>
                <a:cs typeface="Arial Narrow"/>
              </a:rPr>
              <a:t>evaluation </a:t>
            </a:r>
            <a:r>
              <a:rPr sz="1100" spc="50" dirty="0">
                <a:solidFill>
                  <a:srgbClr val="FFFFFF"/>
                </a:solidFill>
                <a:latin typeface="Arial Narrow"/>
                <a:cs typeface="Arial Narrow"/>
              </a:rPr>
              <a:t>by</a:t>
            </a:r>
            <a:r>
              <a:rPr sz="1100" spc="-7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Narrow"/>
                <a:cs typeface="Arial Narrow"/>
              </a:rPr>
              <a:t>ULB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2844258" y="5925786"/>
            <a:ext cx="131318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Delisting</a:t>
            </a:r>
            <a:r>
              <a:rPr sz="1100" spc="2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60" dirty="0">
                <a:solidFill>
                  <a:srgbClr val="FFFFFF"/>
                </a:solidFill>
                <a:latin typeface="Arial Narrow"/>
                <a:cs typeface="Arial Narrow"/>
              </a:rPr>
              <a:t>procedure</a:t>
            </a:r>
            <a:r>
              <a:rPr sz="825" spc="89" baseline="55555" dirty="0">
                <a:solidFill>
                  <a:srgbClr val="FFFFFF"/>
                </a:solidFill>
                <a:latin typeface="Arial Narrow"/>
                <a:cs typeface="Arial Narrow"/>
              </a:rPr>
              <a:t>e,f</a:t>
            </a:r>
            <a:endParaRPr sz="825" baseline="55555">
              <a:latin typeface="Arial Narrow"/>
              <a:cs typeface="Arial Narrow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1973835" y="6413869"/>
            <a:ext cx="3093085" cy="37592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39065" marR="30480" indent="-101600">
              <a:lnSpc>
                <a:spcPct val="105700"/>
              </a:lnSpc>
              <a:spcBef>
                <a:spcPts val="60"/>
              </a:spcBef>
            </a:pPr>
            <a:r>
              <a:rPr sz="1100" spc="60" dirty="0">
                <a:solidFill>
                  <a:srgbClr val="FFFFFF"/>
                </a:solidFill>
                <a:latin typeface="Arial Narrow"/>
                <a:cs typeface="Arial Narrow"/>
              </a:rPr>
              <a:t>Renaming</a:t>
            </a:r>
            <a:r>
              <a:rPr sz="1100" spc="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95" dirty="0">
                <a:solidFill>
                  <a:srgbClr val="FFFFFF"/>
                </a:solidFill>
                <a:latin typeface="Arial Narrow"/>
                <a:cs typeface="Arial Narrow"/>
              </a:rPr>
              <a:t>of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the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habitation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(if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65" dirty="0">
                <a:solidFill>
                  <a:srgbClr val="FFFFFF"/>
                </a:solidFill>
                <a:latin typeface="Arial Narrow"/>
                <a:cs typeface="Arial Narrow"/>
              </a:rPr>
              <a:t>agreed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55" dirty="0">
                <a:solidFill>
                  <a:srgbClr val="FFFFFF"/>
                </a:solidFill>
                <a:latin typeface="Arial Narrow"/>
                <a:cs typeface="Arial Narrow"/>
              </a:rPr>
              <a:t>by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10" dirty="0">
                <a:solidFill>
                  <a:srgbClr val="FFFFFF"/>
                </a:solidFill>
                <a:latin typeface="Arial Narrow"/>
                <a:cs typeface="Arial Narrow"/>
              </a:rPr>
              <a:t>SDA/RWA)  </a:t>
            </a:r>
            <a:r>
              <a:rPr sz="1100" spc="65" dirty="0">
                <a:solidFill>
                  <a:srgbClr val="FFFFFF"/>
                </a:solidFill>
                <a:latin typeface="Arial Narrow"/>
                <a:cs typeface="Arial Narrow"/>
              </a:rPr>
              <a:t>and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incorporation </a:t>
            </a: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in</a:t>
            </a:r>
            <a:r>
              <a:rPr sz="1100" spc="-16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the </a:t>
            </a:r>
            <a:r>
              <a:rPr sz="1100" spc="5" dirty="0">
                <a:solidFill>
                  <a:srgbClr val="FFFFFF"/>
                </a:solidFill>
                <a:latin typeface="Arial Narrow"/>
                <a:cs typeface="Arial Narrow"/>
              </a:rPr>
              <a:t>ULB </a:t>
            </a:r>
            <a:r>
              <a:rPr sz="1100" spc="65" dirty="0">
                <a:solidFill>
                  <a:srgbClr val="FFFFFF"/>
                </a:solidFill>
                <a:latin typeface="Arial Narrow"/>
                <a:cs typeface="Arial Narrow"/>
              </a:rPr>
              <a:t>and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other </a:t>
            </a:r>
            <a:r>
              <a:rPr sz="1100" spc="65" dirty="0">
                <a:solidFill>
                  <a:srgbClr val="FFFFFF"/>
                </a:solidFill>
                <a:latin typeface="Arial Narrow"/>
                <a:cs typeface="Arial Narrow"/>
              </a:rPr>
              <a:t>records</a:t>
            </a:r>
            <a:r>
              <a:rPr sz="825" spc="97" baseline="55555" dirty="0">
                <a:solidFill>
                  <a:srgbClr val="FFFFFF"/>
                </a:solidFill>
                <a:latin typeface="Arial Narrow"/>
                <a:cs typeface="Arial Narrow"/>
              </a:rPr>
              <a:t>g</a:t>
            </a:r>
            <a:endParaRPr sz="825" baseline="55555">
              <a:latin typeface="Arial Narrow"/>
              <a:cs typeface="Arial Narrow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1077229" y="2028058"/>
            <a:ext cx="10541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20" dirty="0">
                <a:solidFill>
                  <a:srgbClr val="FFFFFF"/>
                </a:solidFill>
                <a:latin typeface="Arial Narrow"/>
                <a:cs typeface="Arial Narrow"/>
              </a:rPr>
              <a:t>B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1077229" y="2654970"/>
            <a:ext cx="10541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-25" dirty="0">
                <a:solidFill>
                  <a:srgbClr val="FFFFFF"/>
                </a:solidFill>
                <a:latin typeface="Arial Narrow"/>
                <a:cs typeface="Arial Narrow"/>
              </a:rPr>
              <a:t>C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2015810" y="3237260"/>
            <a:ext cx="12446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125" dirty="0">
                <a:solidFill>
                  <a:srgbClr val="FFFFFF"/>
                </a:solidFill>
                <a:latin typeface="Arial Narrow"/>
                <a:cs typeface="Arial Narrow"/>
              </a:rPr>
              <a:t>D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1856390" y="3796529"/>
            <a:ext cx="2854325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56210">
              <a:lnSpc>
                <a:spcPct val="100000"/>
              </a:lnSpc>
              <a:spcBef>
                <a:spcPts val="125"/>
              </a:spcBef>
              <a:tabLst>
                <a:tab pos="446405" algn="l"/>
              </a:tabLst>
            </a:pPr>
            <a:r>
              <a:rPr sz="1100" spc="95" dirty="0">
                <a:solidFill>
                  <a:srgbClr val="FFFFFF"/>
                </a:solidFill>
                <a:latin typeface="Arial Narrow"/>
                <a:cs typeface="Arial Narrow"/>
              </a:rPr>
              <a:t>E	</a:t>
            </a:r>
            <a:r>
              <a:rPr sz="1650" spc="97" baseline="2525" dirty="0">
                <a:solidFill>
                  <a:srgbClr val="FFFFFF"/>
                </a:solidFill>
                <a:latin typeface="Arial Narrow"/>
                <a:cs typeface="Arial Narrow"/>
              </a:rPr>
              <a:t>Completion </a:t>
            </a:r>
            <a:r>
              <a:rPr sz="1650" spc="135" baseline="2525" dirty="0">
                <a:solidFill>
                  <a:srgbClr val="FFFFFF"/>
                </a:solidFill>
                <a:latin typeface="Arial Narrow"/>
                <a:cs typeface="Arial Narrow"/>
              </a:rPr>
              <a:t>of </a:t>
            </a:r>
            <a:r>
              <a:rPr sz="1650" spc="104" baseline="2525" dirty="0">
                <a:solidFill>
                  <a:srgbClr val="FFFFFF"/>
                </a:solidFill>
                <a:latin typeface="Arial Narrow"/>
                <a:cs typeface="Arial Narrow"/>
              </a:rPr>
              <a:t>slum upgradation</a:t>
            </a:r>
            <a:r>
              <a:rPr sz="1650" spc="-202" baseline="25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650" spc="120" baseline="2525" dirty="0">
                <a:solidFill>
                  <a:srgbClr val="FFFFFF"/>
                </a:solidFill>
                <a:latin typeface="Arial Narrow"/>
                <a:cs typeface="Arial Narrow"/>
              </a:rPr>
              <a:t>projects</a:t>
            </a:r>
            <a:endParaRPr sz="1650" baseline="2525">
              <a:latin typeface="Arial Narrow"/>
              <a:cs typeface="Arial Narrow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2434266" y="4775230"/>
            <a:ext cx="435609" cy="392430"/>
          </a:xfrm>
          <a:prstGeom prst="rect">
            <a:avLst/>
          </a:prstGeom>
          <a:solidFill>
            <a:srgbClr val="28637D"/>
          </a:solidFill>
        </p:spPr>
        <p:txBody>
          <a:bodyPr vert="horz" wrap="square" lIns="0" tIns="109855" rIns="0" bIns="0" rtlCol="0">
            <a:spAutoFit/>
          </a:bodyPr>
          <a:lstStyle/>
          <a:p>
            <a:pPr marL="218440">
              <a:lnSpc>
                <a:spcPct val="100000"/>
              </a:lnSpc>
              <a:spcBef>
                <a:spcPts val="865"/>
              </a:spcBef>
            </a:pPr>
            <a:r>
              <a:rPr sz="1100" spc="145" dirty="0">
                <a:solidFill>
                  <a:srgbClr val="FFFFFF"/>
                </a:solidFill>
                <a:latin typeface="Arial Narrow"/>
                <a:cs typeface="Arial Narrow"/>
              </a:rPr>
              <a:t>F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1987978" y="5930337"/>
            <a:ext cx="12446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G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891492" y="6515837"/>
            <a:ext cx="56388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56210">
              <a:lnSpc>
                <a:spcPct val="100000"/>
              </a:lnSpc>
              <a:spcBef>
                <a:spcPts val="125"/>
              </a:spcBef>
            </a:pPr>
            <a:r>
              <a:rPr sz="1100" spc="125" dirty="0">
                <a:solidFill>
                  <a:srgbClr val="FFFFFF"/>
                </a:solidFill>
                <a:latin typeface="Arial Narrow"/>
                <a:cs typeface="Arial Narrow"/>
              </a:rPr>
              <a:t>H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5831282" y="3368193"/>
            <a:ext cx="337820" cy="949325"/>
          </a:xfrm>
          <a:prstGeom prst="rect">
            <a:avLst/>
          </a:prstGeom>
        </p:spPr>
        <p:txBody>
          <a:bodyPr vert="vert" wrap="square" lIns="0" tIns="9525" rIns="0" bIns="0" rtlCol="0">
            <a:spAutoFit/>
          </a:bodyPr>
          <a:lstStyle/>
          <a:p>
            <a:pPr marL="148590" marR="5080" indent="-136525">
              <a:lnSpc>
                <a:spcPct val="102099"/>
              </a:lnSpc>
              <a:spcBef>
                <a:spcPts val="75"/>
              </a:spcBef>
            </a:pPr>
            <a:r>
              <a:rPr sz="900" i="1" dirty="0">
                <a:solidFill>
                  <a:srgbClr val="231F20"/>
                </a:solidFill>
                <a:latin typeface="Calibri"/>
                <a:cs typeface="Calibri"/>
              </a:rPr>
              <a:t>Slum </a:t>
            </a:r>
            <a:r>
              <a:rPr sz="900" i="1" spc="-10" dirty="0">
                <a:solidFill>
                  <a:srgbClr val="231F20"/>
                </a:solidFill>
                <a:latin typeface="Calibri"/>
                <a:cs typeface="Calibri"/>
              </a:rPr>
              <a:t>with</a:t>
            </a:r>
            <a:r>
              <a:rPr sz="900" i="1" spc="-3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i="1" spc="-5" dirty="0">
                <a:solidFill>
                  <a:srgbClr val="231F20"/>
                </a:solidFill>
                <a:latin typeface="Calibri"/>
                <a:cs typeface="Calibri"/>
              </a:rPr>
              <a:t>adequate  </a:t>
            </a:r>
            <a:r>
              <a:rPr sz="900" i="1" spc="5" dirty="0">
                <a:solidFill>
                  <a:srgbClr val="231F20"/>
                </a:solidFill>
                <a:latin typeface="Calibri"/>
                <a:cs typeface="Calibri"/>
              </a:rPr>
              <a:t>infrastructure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1704503" y="4653230"/>
            <a:ext cx="187325" cy="1676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00" i="1" spc="-40" dirty="0">
                <a:solidFill>
                  <a:srgbClr val="231F20"/>
                </a:solidFill>
                <a:latin typeface="Calibri"/>
                <a:cs typeface="Calibri"/>
              </a:rPr>
              <a:t>No</a:t>
            </a:r>
            <a:r>
              <a:rPr sz="900" i="1" dirty="0">
                <a:solidFill>
                  <a:srgbClr val="231F20"/>
                </a:solidFill>
                <a:latin typeface="Calibri"/>
                <a:cs typeface="Calibri"/>
              </a:rPr>
              <a:t>t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1448707" y="4796639"/>
            <a:ext cx="699135" cy="1676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00" i="1" dirty="0">
                <a:solidFill>
                  <a:srgbClr val="231F20"/>
                </a:solidFill>
                <a:latin typeface="Calibri"/>
                <a:cs typeface="Calibri"/>
              </a:rPr>
              <a:t>recommended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8" name="object 58"/>
          <p:cNvSpPr/>
          <p:nvPr/>
        </p:nvSpPr>
        <p:spPr>
          <a:xfrm>
            <a:off x="4905924" y="4934196"/>
            <a:ext cx="89535" cy="120650"/>
          </a:xfrm>
          <a:custGeom>
            <a:avLst/>
            <a:gdLst/>
            <a:ahLst/>
            <a:cxnLst/>
            <a:rect l="l" t="t" r="r" b="b"/>
            <a:pathLst>
              <a:path w="89535" h="120650">
                <a:moveTo>
                  <a:pt x="89406" y="0"/>
                </a:moveTo>
                <a:lnTo>
                  <a:pt x="0" y="54985"/>
                </a:lnTo>
                <a:lnTo>
                  <a:pt x="88082" y="120534"/>
                </a:lnTo>
                <a:lnTo>
                  <a:pt x="89406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1604869" y="3802936"/>
            <a:ext cx="89535" cy="120650"/>
          </a:xfrm>
          <a:custGeom>
            <a:avLst/>
            <a:gdLst/>
            <a:ahLst/>
            <a:cxnLst/>
            <a:rect l="l" t="t" r="r" b="b"/>
            <a:pathLst>
              <a:path w="89535" h="120650">
                <a:moveTo>
                  <a:pt x="0" y="0"/>
                </a:moveTo>
                <a:lnTo>
                  <a:pt x="1324" y="120534"/>
                </a:lnTo>
                <a:lnTo>
                  <a:pt x="89405" y="54982"/>
                </a:lnTo>
                <a:lnTo>
                  <a:pt x="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187968" y="4363537"/>
            <a:ext cx="120650" cy="89535"/>
          </a:xfrm>
          <a:custGeom>
            <a:avLst/>
            <a:gdLst/>
            <a:ahLst/>
            <a:cxnLst/>
            <a:rect l="l" t="t" r="r" b="b"/>
            <a:pathLst>
              <a:path w="120650" h="89535">
                <a:moveTo>
                  <a:pt x="54985" y="0"/>
                </a:moveTo>
                <a:lnTo>
                  <a:pt x="0" y="89406"/>
                </a:lnTo>
                <a:lnTo>
                  <a:pt x="120534" y="88080"/>
                </a:lnTo>
                <a:lnTo>
                  <a:pt x="54985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2035907" y="1391600"/>
            <a:ext cx="396875" cy="363220"/>
          </a:xfrm>
          <a:custGeom>
            <a:avLst/>
            <a:gdLst/>
            <a:ahLst/>
            <a:cxnLst/>
            <a:rect l="l" t="t" r="r" b="b"/>
            <a:pathLst>
              <a:path w="396875" h="363219">
                <a:moveTo>
                  <a:pt x="396494" y="0"/>
                </a:moveTo>
                <a:lnTo>
                  <a:pt x="0" y="0"/>
                </a:lnTo>
                <a:lnTo>
                  <a:pt x="0" y="327939"/>
                </a:lnTo>
                <a:lnTo>
                  <a:pt x="29408" y="328338"/>
                </a:lnTo>
                <a:lnTo>
                  <a:pt x="29408" y="361346"/>
                </a:lnTo>
                <a:lnTo>
                  <a:pt x="396494" y="362628"/>
                </a:lnTo>
                <a:lnTo>
                  <a:pt x="359644" y="332969"/>
                </a:lnTo>
                <a:lnTo>
                  <a:pt x="330135" y="299640"/>
                </a:lnTo>
                <a:lnTo>
                  <a:pt x="308286" y="263467"/>
                </a:lnTo>
                <a:lnTo>
                  <a:pt x="294413" y="225275"/>
                </a:lnTo>
                <a:lnTo>
                  <a:pt x="288834" y="185890"/>
                </a:lnTo>
                <a:lnTo>
                  <a:pt x="291869" y="146140"/>
                </a:lnTo>
                <a:lnTo>
                  <a:pt x="303834" y="106849"/>
                </a:lnTo>
                <a:lnTo>
                  <a:pt x="325048" y="68845"/>
                </a:lnTo>
                <a:lnTo>
                  <a:pt x="355828" y="32953"/>
                </a:lnTo>
                <a:lnTo>
                  <a:pt x="396494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2336972" y="1412794"/>
            <a:ext cx="2353310" cy="343535"/>
          </a:xfrm>
          <a:custGeom>
            <a:avLst/>
            <a:gdLst/>
            <a:ahLst/>
            <a:cxnLst/>
            <a:rect l="l" t="t" r="r" b="b"/>
            <a:pathLst>
              <a:path w="2353310" h="343535">
                <a:moveTo>
                  <a:pt x="2308647" y="0"/>
                </a:moveTo>
                <a:lnTo>
                  <a:pt x="44067" y="0"/>
                </a:lnTo>
                <a:lnTo>
                  <a:pt x="26954" y="3720"/>
                </a:lnTo>
                <a:lnTo>
                  <a:pt x="12942" y="13851"/>
                </a:lnTo>
                <a:lnTo>
                  <a:pt x="3476" y="28845"/>
                </a:lnTo>
                <a:lnTo>
                  <a:pt x="0" y="47156"/>
                </a:lnTo>
                <a:lnTo>
                  <a:pt x="0" y="296045"/>
                </a:lnTo>
                <a:lnTo>
                  <a:pt x="3476" y="314357"/>
                </a:lnTo>
                <a:lnTo>
                  <a:pt x="12942" y="329352"/>
                </a:lnTo>
                <a:lnTo>
                  <a:pt x="26954" y="339484"/>
                </a:lnTo>
                <a:lnTo>
                  <a:pt x="44067" y="343206"/>
                </a:lnTo>
                <a:lnTo>
                  <a:pt x="2308647" y="343206"/>
                </a:lnTo>
                <a:lnTo>
                  <a:pt x="2325760" y="339484"/>
                </a:lnTo>
                <a:lnTo>
                  <a:pt x="2339771" y="329352"/>
                </a:lnTo>
                <a:lnTo>
                  <a:pt x="2349237" y="314357"/>
                </a:lnTo>
                <a:lnTo>
                  <a:pt x="2352714" y="296045"/>
                </a:lnTo>
                <a:lnTo>
                  <a:pt x="2352714" y="47156"/>
                </a:lnTo>
                <a:lnTo>
                  <a:pt x="2349237" y="28845"/>
                </a:lnTo>
                <a:lnTo>
                  <a:pt x="2339771" y="13851"/>
                </a:lnTo>
                <a:lnTo>
                  <a:pt x="2325760" y="3720"/>
                </a:lnTo>
                <a:lnTo>
                  <a:pt x="2308647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2250989" y="1391600"/>
            <a:ext cx="2416175" cy="343535"/>
          </a:xfrm>
          <a:custGeom>
            <a:avLst/>
            <a:gdLst/>
            <a:ahLst/>
            <a:cxnLst/>
            <a:rect l="l" t="t" r="r" b="b"/>
            <a:pathLst>
              <a:path w="2416175" h="343535">
                <a:moveTo>
                  <a:pt x="2372112" y="0"/>
                </a:moveTo>
                <a:lnTo>
                  <a:pt x="160512" y="0"/>
                </a:lnTo>
                <a:lnTo>
                  <a:pt x="134239" y="14631"/>
                </a:lnTo>
                <a:lnTo>
                  <a:pt x="93200" y="50589"/>
                </a:lnTo>
                <a:lnTo>
                  <a:pt x="49246" y="95971"/>
                </a:lnTo>
                <a:lnTo>
                  <a:pt x="14229" y="138872"/>
                </a:lnTo>
                <a:lnTo>
                  <a:pt x="0" y="167389"/>
                </a:lnTo>
                <a:lnTo>
                  <a:pt x="13735" y="198264"/>
                </a:lnTo>
                <a:lnTo>
                  <a:pt x="47470" y="243440"/>
                </a:lnTo>
                <a:lnTo>
                  <a:pt x="90389" y="290760"/>
                </a:lnTo>
                <a:lnTo>
                  <a:pt x="131675" y="328068"/>
                </a:lnTo>
                <a:lnTo>
                  <a:pt x="160512" y="343206"/>
                </a:lnTo>
                <a:lnTo>
                  <a:pt x="2372112" y="343206"/>
                </a:lnTo>
                <a:lnTo>
                  <a:pt x="2389223" y="339484"/>
                </a:lnTo>
                <a:lnTo>
                  <a:pt x="2403235" y="329351"/>
                </a:lnTo>
                <a:lnTo>
                  <a:pt x="2412702" y="314355"/>
                </a:lnTo>
                <a:lnTo>
                  <a:pt x="2416180" y="296045"/>
                </a:lnTo>
                <a:lnTo>
                  <a:pt x="2416180" y="47156"/>
                </a:lnTo>
                <a:lnTo>
                  <a:pt x="2412703" y="28847"/>
                </a:lnTo>
                <a:lnTo>
                  <a:pt x="2403236" y="13853"/>
                </a:lnTo>
                <a:lnTo>
                  <a:pt x="2389224" y="3721"/>
                </a:lnTo>
                <a:lnTo>
                  <a:pt x="2372112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 txBox="1"/>
          <p:nvPr/>
        </p:nvSpPr>
        <p:spPr>
          <a:xfrm>
            <a:off x="2081889" y="1455360"/>
            <a:ext cx="248539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  <a:tabLst>
                <a:tab pos="385445" algn="l"/>
              </a:tabLst>
            </a:pPr>
            <a:r>
              <a:rPr sz="1100" spc="20" dirty="0">
                <a:solidFill>
                  <a:srgbClr val="FFFFFF"/>
                </a:solidFill>
                <a:latin typeface="Arial Narrow"/>
                <a:cs typeface="Arial Narrow"/>
              </a:rPr>
              <a:t>A	</a:t>
            </a:r>
            <a:r>
              <a:rPr sz="1650" spc="127" baseline="2525" dirty="0">
                <a:solidFill>
                  <a:srgbClr val="FFFFFF"/>
                </a:solidFill>
                <a:latin typeface="Arial Narrow"/>
                <a:cs typeface="Arial Narrow"/>
              </a:rPr>
              <a:t>Identification </a:t>
            </a:r>
            <a:r>
              <a:rPr sz="1650" spc="89" baseline="2525" dirty="0">
                <a:solidFill>
                  <a:srgbClr val="FFFFFF"/>
                </a:solidFill>
                <a:latin typeface="Arial Narrow"/>
                <a:cs typeface="Arial Narrow"/>
              </a:rPr>
              <a:t>and </a:t>
            </a:r>
            <a:r>
              <a:rPr sz="1650" spc="104" baseline="2525" dirty="0">
                <a:solidFill>
                  <a:srgbClr val="FFFFFF"/>
                </a:solidFill>
                <a:latin typeface="Arial Narrow"/>
                <a:cs typeface="Arial Narrow"/>
              </a:rPr>
              <a:t>Listing </a:t>
            </a:r>
            <a:r>
              <a:rPr sz="1650" spc="135" baseline="2525" dirty="0">
                <a:solidFill>
                  <a:srgbClr val="FFFFFF"/>
                </a:solidFill>
                <a:latin typeface="Arial Narrow"/>
                <a:cs typeface="Arial Narrow"/>
              </a:rPr>
              <a:t>of</a:t>
            </a:r>
            <a:r>
              <a:rPr sz="1650" spc="-150" baseline="25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650" spc="82" baseline="2525" dirty="0">
                <a:solidFill>
                  <a:srgbClr val="FFFFFF"/>
                </a:solidFill>
                <a:latin typeface="Arial Narrow"/>
                <a:cs typeface="Arial Narrow"/>
              </a:rPr>
              <a:t>slums</a:t>
            </a:r>
            <a:r>
              <a:rPr sz="825" spc="82" baseline="60606" dirty="0">
                <a:solidFill>
                  <a:srgbClr val="FFFFFF"/>
                </a:solidFill>
                <a:latin typeface="Arial Narrow"/>
                <a:cs typeface="Arial Narrow"/>
              </a:rPr>
              <a:t>a</a:t>
            </a:r>
            <a:endParaRPr sz="825" baseline="60606">
              <a:latin typeface="Arial Narrow"/>
              <a:cs typeface="Arial Narrow"/>
            </a:endParaRPr>
          </a:p>
        </p:txBody>
      </p:sp>
      <p:sp>
        <p:nvSpPr>
          <p:cNvPr id="65" name="object 65"/>
          <p:cNvSpPr/>
          <p:nvPr/>
        </p:nvSpPr>
        <p:spPr>
          <a:xfrm>
            <a:off x="1188561" y="2571004"/>
            <a:ext cx="4560570" cy="372110"/>
          </a:xfrm>
          <a:custGeom>
            <a:avLst/>
            <a:gdLst/>
            <a:ahLst/>
            <a:cxnLst/>
            <a:rect l="l" t="t" r="r" b="b"/>
            <a:pathLst>
              <a:path w="4560570" h="372110">
                <a:moveTo>
                  <a:pt x="4495543" y="0"/>
                </a:moveTo>
                <a:lnTo>
                  <a:pt x="164238" y="0"/>
                </a:lnTo>
                <a:lnTo>
                  <a:pt x="140815" y="3697"/>
                </a:lnTo>
                <a:lnTo>
                  <a:pt x="123144" y="13166"/>
                </a:lnTo>
                <a:lnTo>
                  <a:pt x="109795" y="25967"/>
                </a:lnTo>
                <a:lnTo>
                  <a:pt x="99338" y="39664"/>
                </a:lnTo>
                <a:lnTo>
                  <a:pt x="0" y="179290"/>
                </a:lnTo>
                <a:lnTo>
                  <a:pt x="99338" y="331999"/>
                </a:lnTo>
                <a:lnTo>
                  <a:pt x="109477" y="345912"/>
                </a:lnTo>
                <a:lnTo>
                  <a:pt x="122862" y="358689"/>
                </a:lnTo>
                <a:lnTo>
                  <a:pt x="140711" y="368038"/>
                </a:lnTo>
                <a:lnTo>
                  <a:pt x="164238" y="371664"/>
                </a:lnTo>
                <a:lnTo>
                  <a:pt x="4495543" y="371664"/>
                </a:lnTo>
                <a:lnTo>
                  <a:pt x="4520743" y="368534"/>
                </a:lnTo>
                <a:lnTo>
                  <a:pt x="4541378" y="360012"/>
                </a:lnTo>
                <a:lnTo>
                  <a:pt x="4555320" y="347400"/>
                </a:lnTo>
                <a:lnTo>
                  <a:pt x="4560440" y="331999"/>
                </a:lnTo>
                <a:lnTo>
                  <a:pt x="4560440" y="39664"/>
                </a:lnTo>
                <a:lnTo>
                  <a:pt x="4555320" y="24263"/>
                </a:lnTo>
                <a:lnTo>
                  <a:pt x="4541378" y="11651"/>
                </a:lnTo>
                <a:lnTo>
                  <a:pt x="4520743" y="3129"/>
                </a:lnTo>
                <a:lnTo>
                  <a:pt x="4495543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 txBox="1"/>
          <p:nvPr/>
        </p:nvSpPr>
        <p:spPr>
          <a:xfrm>
            <a:off x="2095324" y="2556723"/>
            <a:ext cx="284734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1100" spc="55" dirty="0">
                <a:solidFill>
                  <a:srgbClr val="FFFFFF"/>
                </a:solidFill>
                <a:latin typeface="Arial Narrow"/>
                <a:cs typeface="Arial Narrow"/>
              </a:rPr>
              <a:t>Prepare </a:t>
            </a:r>
            <a:r>
              <a:rPr sz="1100" spc="25" dirty="0">
                <a:solidFill>
                  <a:srgbClr val="FFFFFF"/>
                </a:solidFill>
                <a:latin typeface="Arial Narrow"/>
                <a:cs typeface="Arial Narrow"/>
              </a:rPr>
              <a:t>I-GAP</a:t>
            </a:r>
            <a:r>
              <a:rPr sz="825" spc="37" baseline="55555" dirty="0">
                <a:solidFill>
                  <a:srgbClr val="FFFFFF"/>
                </a:solidFill>
                <a:latin typeface="Arial Narrow"/>
                <a:cs typeface="Arial Narrow"/>
              </a:rPr>
              <a:t>c </a:t>
            </a: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to </a:t>
            </a:r>
            <a:r>
              <a:rPr sz="1100" spc="50" dirty="0">
                <a:solidFill>
                  <a:srgbClr val="FFFFFF"/>
                </a:solidFill>
                <a:latin typeface="Arial Narrow"/>
                <a:cs typeface="Arial Narrow"/>
              </a:rPr>
              <a:t>assess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the infrastructure</a:t>
            </a:r>
            <a:r>
              <a:rPr sz="1100" spc="-15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60" dirty="0">
                <a:solidFill>
                  <a:srgbClr val="FFFFFF"/>
                </a:solidFill>
                <a:latin typeface="Arial Narrow"/>
                <a:cs typeface="Arial Narrow"/>
              </a:rPr>
              <a:t>gap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1894771" y="2671735"/>
            <a:ext cx="3848100" cy="443230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at</a:t>
            </a:r>
            <a:r>
              <a:rPr sz="1100" spc="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slum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5" dirty="0">
                <a:solidFill>
                  <a:srgbClr val="FFFFFF"/>
                </a:solidFill>
                <a:latin typeface="Arial Narrow"/>
                <a:cs typeface="Arial Narrow"/>
              </a:rPr>
              <a:t>level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60" dirty="0">
                <a:solidFill>
                  <a:srgbClr val="FFFFFF"/>
                </a:solidFill>
                <a:latin typeface="Arial Narrow"/>
                <a:cs typeface="Arial Narrow"/>
              </a:rPr>
              <a:t>and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to</a:t>
            </a:r>
            <a:r>
              <a:rPr sz="1100" spc="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plan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for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slum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upgradation</a:t>
            </a:r>
            <a:r>
              <a:rPr sz="1100" spc="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projects</a:t>
            </a:r>
            <a:endParaRPr sz="1100">
              <a:latin typeface="Arial Narrow"/>
              <a:cs typeface="Arial Narrow"/>
            </a:endParaRPr>
          </a:p>
          <a:p>
            <a:pPr marL="2505710">
              <a:lnSpc>
                <a:spcPct val="100000"/>
              </a:lnSpc>
              <a:spcBef>
                <a:spcPts val="395"/>
              </a:spcBef>
            </a:pPr>
            <a:r>
              <a:rPr sz="900" i="1" spc="10" dirty="0">
                <a:solidFill>
                  <a:srgbClr val="231F20"/>
                </a:solidFill>
                <a:latin typeface="Calibri"/>
                <a:cs typeface="Calibri"/>
              </a:rPr>
              <a:t>Slums </a:t>
            </a:r>
            <a:r>
              <a:rPr sz="900" i="1" dirty="0">
                <a:solidFill>
                  <a:srgbClr val="231F20"/>
                </a:solidFill>
                <a:latin typeface="Calibri"/>
                <a:cs typeface="Calibri"/>
              </a:rPr>
              <a:t>requiring</a:t>
            </a:r>
            <a:r>
              <a:rPr sz="900" i="1" spc="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i="1" dirty="0">
                <a:solidFill>
                  <a:srgbClr val="231F20"/>
                </a:solidFill>
                <a:latin typeface="Calibri"/>
                <a:cs typeface="Calibri"/>
              </a:rPr>
              <a:t>intervention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8" name="object 68"/>
          <p:cNvSpPr/>
          <p:nvPr/>
        </p:nvSpPr>
        <p:spPr>
          <a:xfrm>
            <a:off x="2146212" y="3165515"/>
            <a:ext cx="2630805" cy="347345"/>
          </a:xfrm>
          <a:custGeom>
            <a:avLst/>
            <a:gdLst/>
            <a:ahLst/>
            <a:cxnLst/>
            <a:rect l="l" t="t" r="r" b="b"/>
            <a:pathLst>
              <a:path w="2630804" h="347345">
                <a:moveTo>
                  <a:pt x="2582732" y="0"/>
                </a:moveTo>
                <a:lnTo>
                  <a:pt x="124656" y="0"/>
                </a:lnTo>
                <a:lnTo>
                  <a:pt x="108073" y="4345"/>
                </a:lnTo>
                <a:lnTo>
                  <a:pt x="96181" y="15560"/>
                </a:lnTo>
                <a:lnTo>
                  <a:pt x="86567" y="30917"/>
                </a:lnTo>
                <a:lnTo>
                  <a:pt x="76823" y="47685"/>
                </a:lnTo>
                <a:lnTo>
                  <a:pt x="0" y="167584"/>
                </a:lnTo>
                <a:lnTo>
                  <a:pt x="76823" y="299351"/>
                </a:lnTo>
                <a:lnTo>
                  <a:pt x="86170" y="316362"/>
                </a:lnTo>
                <a:lnTo>
                  <a:pt x="95828" y="331692"/>
                </a:lnTo>
                <a:lnTo>
                  <a:pt x="107942" y="342772"/>
                </a:lnTo>
                <a:lnTo>
                  <a:pt x="124656" y="347036"/>
                </a:lnTo>
                <a:lnTo>
                  <a:pt x="2582732" y="347036"/>
                </a:lnTo>
                <a:lnTo>
                  <a:pt x="2601306" y="343274"/>
                </a:lnTo>
                <a:lnTo>
                  <a:pt x="2616515" y="333030"/>
                </a:lnTo>
                <a:lnTo>
                  <a:pt x="2626792" y="317867"/>
                </a:lnTo>
                <a:lnTo>
                  <a:pt x="2630566" y="299351"/>
                </a:lnTo>
                <a:lnTo>
                  <a:pt x="2630566" y="47685"/>
                </a:lnTo>
                <a:lnTo>
                  <a:pt x="2626792" y="29169"/>
                </a:lnTo>
                <a:lnTo>
                  <a:pt x="2616515" y="14006"/>
                </a:lnTo>
                <a:lnTo>
                  <a:pt x="2601306" y="3762"/>
                </a:lnTo>
                <a:lnTo>
                  <a:pt x="2582732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 txBox="1"/>
          <p:nvPr/>
        </p:nvSpPr>
        <p:spPr>
          <a:xfrm>
            <a:off x="2334068" y="3223809"/>
            <a:ext cx="2332355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65" dirty="0">
                <a:solidFill>
                  <a:srgbClr val="FFFFFF"/>
                </a:solidFill>
                <a:latin typeface="Arial Narrow"/>
                <a:cs typeface="Arial Narrow"/>
              </a:rPr>
              <a:t>Execution </a:t>
            </a: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of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slum upgradation</a:t>
            </a:r>
            <a:r>
              <a:rPr sz="1100" spc="-16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projects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70" name="object 70"/>
          <p:cNvSpPr/>
          <p:nvPr/>
        </p:nvSpPr>
        <p:spPr>
          <a:xfrm>
            <a:off x="7130357" y="2599991"/>
            <a:ext cx="2458085" cy="2788920"/>
          </a:xfrm>
          <a:custGeom>
            <a:avLst/>
            <a:gdLst/>
            <a:ahLst/>
            <a:cxnLst/>
            <a:rect l="l" t="t" r="r" b="b"/>
            <a:pathLst>
              <a:path w="2458084" h="2788920">
                <a:moveTo>
                  <a:pt x="2325837" y="0"/>
                </a:moveTo>
                <a:lnTo>
                  <a:pt x="131773" y="0"/>
                </a:lnTo>
                <a:lnTo>
                  <a:pt x="80608" y="9037"/>
                </a:lnTo>
                <a:lnTo>
                  <a:pt x="38708" y="33643"/>
                </a:lnTo>
                <a:lnTo>
                  <a:pt x="10397" y="70061"/>
                </a:lnTo>
                <a:lnTo>
                  <a:pt x="0" y="114533"/>
                </a:lnTo>
                <a:lnTo>
                  <a:pt x="0" y="2674371"/>
                </a:lnTo>
                <a:lnTo>
                  <a:pt x="10397" y="2718844"/>
                </a:lnTo>
                <a:lnTo>
                  <a:pt x="38708" y="2755263"/>
                </a:lnTo>
                <a:lnTo>
                  <a:pt x="80608" y="2779871"/>
                </a:lnTo>
                <a:lnTo>
                  <a:pt x="131773" y="2788908"/>
                </a:lnTo>
                <a:lnTo>
                  <a:pt x="2325837" y="2788908"/>
                </a:lnTo>
                <a:lnTo>
                  <a:pt x="2377002" y="2779871"/>
                </a:lnTo>
                <a:lnTo>
                  <a:pt x="2418903" y="2755263"/>
                </a:lnTo>
                <a:lnTo>
                  <a:pt x="2447214" y="2718844"/>
                </a:lnTo>
                <a:lnTo>
                  <a:pt x="2457612" y="2674371"/>
                </a:lnTo>
                <a:lnTo>
                  <a:pt x="2457612" y="114533"/>
                </a:lnTo>
                <a:lnTo>
                  <a:pt x="2447214" y="70061"/>
                </a:lnTo>
                <a:lnTo>
                  <a:pt x="2418903" y="33643"/>
                </a:lnTo>
                <a:lnTo>
                  <a:pt x="2377002" y="9037"/>
                </a:lnTo>
                <a:lnTo>
                  <a:pt x="2325837" y="0"/>
                </a:lnTo>
                <a:close/>
              </a:path>
            </a:pathLst>
          </a:custGeom>
          <a:solidFill>
            <a:srgbClr val="E2EC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9864647" y="7006521"/>
            <a:ext cx="325120" cy="274320"/>
          </a:xfrm>
          <a:custGeom>
            <a:avLst/>
            <a:gdLst/>
            <a:ahLst/>
            <a:cxnLst/>
            <a:rect l="l" t="t" r="r" b="b"/>
            <a:pathLst>
              <a:path w="325120" h="274320">
                <a:moveTo>
                  <a:pt x="0" y="0"/>
                </a:moveTo>
                <a:lnTo>
                  <a:pt x="324670" y="0"/>
                </a:lnTo>
                <a:lnTo>
                  <a:pt x="324670" y="273723"/>
                </a:lnTo>
                <a:lnTo>
                  <a:pt x="0" y="273723"/>
                </a:lnTo>
                <a:lnTo>
                  <a:pt x="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 txBox="1"/>
          <p:nvPr/>
        </p:nvSpPr>
        <p:spPr>
          <a:xfrm>
            <a:off x="9864647" y="7006521"/>
            <a:ext cx="325120" cy="182245"/>
          </a:xfrm>
          <a:prstGeom prst="rect">
            <a:avLst/>
          </a:prstGeom>
          <a:solidFill>
            <a:srgbClr val="5698D2"/>
          </a:solidFill>
        </p:spPr>
        <p:txBody>
          <a:bodyPr vert="horz" wrap="square" lIns="0" tIns="31750" rIns="0" bIns="0" rtlCol="0">
            <a:spAutoFit/>
          </a:bodyPr>
          <a:lstStyle/>
          <a:p>
            <a:pPr marL="99060">
              <a:lnSpc>
                <a:spcPts val="1180"/>
              </a:lnSpc>
              <a:spcBef>
                <a:spcPts val="250"/>
              </a:spcBef>
            </a:pPr>
            <a:r>
              <a:rPr sz="1100" spc="-65" dirty="0">
                <a:solidFill>
                  <a:srgbClr val="FFFFFF"/>
                </a:solidFill>
                <a:latin typeface="Arial"/>
                <a:cs typeface="Arial"/>
              </a:rPr>
              <a:t>03</a:t>
            </a:r>
            <a:endParaRPr sz="1100">
              <a:latin typeface="Arial"/>
              <a:cs typeface="Arial"/>
            </a:endParaRPr>
          </a:p>
        </p:txBody>
      </p:sp>
      <p:sp>
        <p:nvSpPr>
          <p:cNvPr id="73" name="object 73"/>
          <p:cNvSpPr/>
          <p:nvPr/>
        </p:nvSpPr>
        <p:spPr>
          <a:xfrm>
            <a:off x="9864647" y="7252739"/>
            <a:ext cx="325120" cy="27940"/>
          </a:xfrm>
          <a:custGeom>
            <a:avLst/>
            <a:gdLst/>
            <a:ahLst/>
            <a:cxnLst/>
            <a:rect l="l" t="t" r="r" b="b"/>
            <a:pathLst>
              <a:path w="325120" h="27940">
                <a:moveTo>
                  <a:pt x="0" y="27504"/>
                </a:moveTo>
                <a:lnTo>
                  <a:pt x="324670" y="27504"/>
                </a:lnTo>
                <a:lnTo>
                  <a:pt x="324670" y="0"/>
                </a:lnTo>
                <a:lnTo>
                  <a:pt x="0" y="0"/>
                </a:lnTo>
                <a:lnTo>
                  <a:pt x="0" y="27504"/>
                </a:lnTo>
                <a:close/>
              </a:path>
            </a:pathLst>
          </a:custGeom>
          <a:solidFill>
            <a:srgbClr val="0044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 txBox="1"/>
          <p:nvPr/>
        </p:nvSpPr>
        <p:spPr>
          <a:xfrm>
            <a:off x="7420430" y="2934178"/>
            <a:ext cx="1878330" cy="9563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45400"/>
              </a:lnSpc>
              <a:spcBef>
                <a:spcPts val="100"/>
              </a:spcBef>
            </a:pPr>
            <a:r>
              <a:rPr sz="1050" spc="-110" dirty="0">
                <a:solidFill>
                  <a:srgbClr val="231F20"/>
                </a:solidFill>
                <a:latin typeface="Arial"/>
                <a:cs typeface="Arial"/>
              </a:rPr>
              <a:t>ULBs </a:t>
            </a:r>
            <a:r>
              <a:rPr sz="1050" spc="-60" dirty="0">
                <a:solidFill>
                  <a:srgbClr val="231F20"/>
                </a:solidFill>
                <a:latin typeface="Arial"/>
                <a:cs typeface="Arial"/>
              </a:rPr>
              <a:t>to identify all </a:t>
            </a:r>
            <a:r>
              <a:rPr sz="1050" spc="-85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1050" spc="-70" dirty="0">
                <a:solidFill>
                  <a:srgbClr val="231F20"/>
                </a:solidFill>
                <a:latin typeface="Arial"/>
                <a:cs typeface="Arial"/>
              </a:rPr>
              <a:t>slums </a:t>
            </a:r>
            <a:r>
              <a:rPr sz="1050" spc="-55" dirty="0">
                <a:solidFill>
                  <a:srgbClr val="231F20"/>
                </a:solidFill>
                <a:latin typeface="Arial"/>
                <a:cs typeface="Arial"/>
              </a:rPr>
              <a:t>within  </a:t>
            </a:r>
            <a:r>
              <a:rPr sz="1050" spc="-40" dirty="0">
                <a:solidFill>
                  <a:srgbClr val="231F20"/>
                </a:solidFill>
                <a:latin typeface="Arial"/>
                <a:cs typeface="Arial"/>
              </a:rPr>
              <a:t>its </a:t>
            </a:r>
            <a:r>
              <a:rPr sz="1050" spc="-55" dirty="0">
                <a:solidFill>
                  <a:srgbClr val="231F20"/>
                </a:solidFill>
                <a:latin typeface="Arial"/>
                <a:cs typeface="Arial"/>
              </a:rPr>
              <a:t>jurisdiction </a:t>
            </a:r>
            <a:r>
              <a:rPr sz="1050" spc="-95" dirty="0">
                <a:solidFill>
                  <a:srgbClr val="231F20"/>
                </a:solidFill>
                <a:latin typeface="Arial"/>
                <a:cs typeface="Arial"/>
              </a:rPr>
              <a:t>based </a:t>
            </a:r>
            <a:r>
              <a:rPr sz="1050" spc="-85" dirty="0">
                <a:solidFill>
                  <a:srgbClr val="231F20"/>
                </a:solidFill>
                <a:latin typeface="Arial"/>
                <a:cs typeface="Arial"/>
              </a:rPr>
              <a:t>on the the  </a:t>
            </a:r>
            <a:r>
              <a:rPr sz="1050" spc="-60" dirty="0">
                <a:solidFill>
                  <a:srgbClr val="231F20"/>
                </a:solidFill>
                <a:latin typeface="Arial"/>
                <a:cs typeface="Arial"/>
              </a:rPr>
              <a:t>definition</a:t>
            </a:r>
            <a:r>
              <a:rPr sz="1050" spc="-1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50" spc="-90" dirty="0">
                <a:solidFill>
                  <a:srgbClr val="231F20"/>
                </a:solidFill>
                <a:latin typeface="Arial"/>
                <a:cs typeface="Arial"/>
              </a:rPr>
              <a:t>under</a:t>
            </a:r>
            <a:r>
              <a:rPr sz="105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50" spc="-65" dirty="0">
                <a:solidFill>
                  <a:srgbClr val="231F20"/>
                </a:solidFill>
                <a:latin typeface="Arial"/>
                <a:cs typeface="Arial"/>
              </a:rPr>
              <a:t>section</a:t>
            </a:r>
            <a:r>
              <a:rPr sz="1050" spc="-1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50" spc="-35" dirty="0">
                <a:solidFill>
                  <a:srgbClr val="231F20"/>
                </a:solidFill>
                <a:latin typeface="Arial"/>
                <a:cs typeface="Arial"/>
              </a:rPr>
              <a:t>2(r)</a:t>
            </a:r>
            <a:r>
              <a:rPr sz="1050" spc="-1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50" spc="-50" dirty="0">
                <a:solidFill>
                  <a:srgbClr val="231F20"/>
                </a:solidFill>
                <a:latin typeface="Arial"/>
                <a:cs typeface="Arial"/>
              </a:rPr>
              <a:t>of</a:t>
            </a:r>
            <a:r>
              <a:rPr sz="1050" spc="-1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50" spc="-85" dirty="0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sz="1050" spc="-1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50" spc="-114" dirty="0">
                <a:solidFill>
                  <a:srgbClr val="231F20"/>
                </a:solidFill>
                <a:latin typeface="Arial"/>
                <a:cs typeface="Arial"/>
              </a:rPr>
              <a:t>LR  </a:t>
            </a:r>
            <a:r>
              <a:rPr sz="1050" spc="-60" dirty="0">
                <a:solidFill>
                  <a:srgbClr val="231F20"/>
                </a:solidFill>
                <a:latin typeface="Arial"/>
                <a:cs typeface="Arial"/>
              </a:rPr>
              <a:t>Act,</a:t>
            </a:r>
            <a:r>
              <a:rPr sz="1050" spc="-1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50" spc="-65" dirty="0">
                <a:solidFill>
                  <a:srgbClr val="231F20"/>
                </a:solidFill>
                <a:latin typeface="Arial"/>
                <a:cs typeface="Arial"/>
              </a:rPr>
              <a:t>2017</a:t>
            </a:r>
            <a:endParaRPr sz="1050">
              <a:latin typeface="Arial"/>
              <a:cs typeface="Arial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7420399" y="4097280"/>
            <a:ext cx="1877695" cy="7232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45400"/>
              </a:lnSpc>
              <a:spcBef>
                <a:spcPts val="100"/>
              </a:spcBef>
            </a:pPr>
            <a:r>
              <a:rPr sz="1050" spc="-95" dirty="0">
                <a:solidFill>
                  <a:srgbClr val="ED1C24"/>
                </a:solidFill>
                <a:latin typeface="Arial"/>
                <a:cs typeface="Arial"/>
              </a:rPr>
              <a:t>Format </a:t>
            </a:r>
            <a:r>
              <a:rPr sz="1050" spc="-50" dirty="0">
                <a:solidFill>
                  <a:srgbClr val="ED1C24"/>
                </a:solidFill>
                <a:latin typeface="Arial"/>
                <a:cs typeface="Arial"/>
              </a:rPr>
              <a:t>for </a:t>
            </a:r>
            <a:r>
              <a:rPr sz="1050" spc="-75" dirty="0">
                <a:solidFill>
                  <a:srgbClr val="ED1C24"/>
                </a:solidFill>
                <a:latin typeface="Arial"/>
                <a:cs typeface="Arial"/>
              </a:rPr>
              <a:t>maintain </a:t>
            </a:r>
            <a:r>
              <a:rPr sz="1050" spc="-120" dirty="0">
                <a:solidFill>
                  <a:srgbClr val="ED1C24"/>
                </a:solidFill>
                <a:latin typeface="Arial"/>
                <a:cs typeface="Arial"/>
              </a:rPr>
              <a:t>a </a:t>
            </a:r>
            <a:r>
              <a:rPr sz="1050" spc="-40" dirty="0">
                <a:solidFill>
                  <a:srgbClr val="ED1C24"/>
                </a:solidFill>
                <a:latin typeface="Arial"/>
                <a:cs typeface="Arial"/>
              </a:rPr>
              <a:t>list </a:t>
            </a:r>
            <a:r>
              <a:rPr sz="1050" spc="-50" dirty="0">
                <a:solidFill>
                  <a:srgbClr val="ED1C24"/>
                </a:solidFill>
                <a:latin typeface="Arial"/>
                <a:cs typeface="Arial"/>
              </a:rPr>
              <a:t>of </a:t>
            </a:r>
            <a:r>
              <a:rPr sz="1050" spc="-60" dirty="0">
                <a:solidFill>
                  <a:srgbClr val="ED1C24"/>
                </a:solidFill>
                <a:latin typeface="Arial"/>
                <a:cs typeface="Arial"/>
              </a:rPr>
              <a:t>all </a:t>
            </a:r>
            <a:r>
              <a:rPr sz="1050" spc="-70" dirty="0">
                <a:solidFill>
                  <a:srgbClr val="ED1C24"/>
                </a:solidFill>
                <a:latin typeface="Arial"/>
                <a:cs typeface="Arial"/>
              </a:rPr>
              <a:t>slums  </a:t>
            </a:r>
            <a:r>
              <a:rPr sz="1050" spc="-60" dirty="0">
                <a:solidFill>
                  <a:srgbClr val="ED1C24"/>
                </a:solidFill>
                <a:latin typeface="Arial"/>
                <a:cs typeface="Arial"/>
              </a:rPr>
              <a:t>to </a:t>
            </a:r>
            <a:r>
              <a:rPr sz="1050" spc="-105" dirty="0">
                <a:solidFill>
                  <a:srgbClr val="ED1C24"/>
                </a:solidFill>
                <a:latin typeface="Arial"/>
                <a:cs typeface="Arial"/>
              </a:rPr>
              <a:t>be </a:t>
            </a:r>
            <a:r>
              <a:rPr sz="1050" spc="-80" dirty="0">
                <a:solidFill>
                  <a:srgbClr val="ED1C24"/>
                </a:solidFill>
                <a:latin typeface="Arial"/>
                <a:cs typeface="Arial"/>
              </a:rPr>
              <a:t>maintained </a:t>
            </a:r>
            <a:r>
              <a:rPr sz="1050" spc="-70" dirty="0">
                <a:solidFill>
                  <a:srgbClr val="ED1C24"/>
                </a:solidFill>
                <a:latin typeface="Arial"/>
                <a:cs typeface="Arial"/>
              </a:rPr>
              <a:t>by </a:t>
            </a:r>
            <a:r>
              <a:rPr sz="1050" spc="-85" dirty="0">
                <a:solidFill>
                  <a:srgbClr val="ED1C24"/>
                </a:solidFill>
                <a:latin typeface="Arial"/>
                <a:cs typeface="Arial"/>
              </a:rPr>
              <a:t>the </a:t>
            </a:r>
            <a:r>
              <a:rPr sz="1050" spc="-125" dirty="0">
                <a:solidFill>
                  <a:srgbClr val="ED1C24"/>
                </a:solidFill>
                <a:latin typeface="Arial"/>
                <a:cs typeface="Arial"/>
              </a:rPr>
              <a:t>ULB </a:t>
            </a:r>
            <a:r>
              <a:rPr sz="1050" spc="-90" dirty="0">
                <a:solidFill>
                  <a:srgbClr val="ED1C24"/>
                </a:solidFill>
                <a:latin typeface="Arial"/>
                <a:cs typeface="Arial"/>
              </a:rPr>
              <a:t>as </a:t>
            </a:r>
            <a:r>
              <a:rPr sz="1050" spc="-85" dirty="0">
                <a:solidFill>
                  <a:srgbClr val="ED1C24"/>
                </a:solidFill>
                <a:latin typeface="Arial"/>
                <a:cs typeface="Arial"/>
              </a:rPr>
              <a:t>per  </a:t>
            </a:r>
            <a:r>
              <a:rPr sz="1050" spc="-100" dirty="0">
                <a:solidFill>
                  <a:srgbClr val="ED1C24"/>
                </a:solidFill>
                <a:latin typeface="Arial"/>
                <a:cs typeface="Arial"/>
              </a:rPr>
              <a:t>Annexure </a:t>
            </a:r>
            <a:r>
              <a:rPr sz="1050" spc="-65" dirty="0">
                <a:solidFill>
                  <a:srgbClr val="ED1C24"/>
                </a:solidFill>
                <a:latin typeface="Arial"/>
                <a:cs typeface="Arial"/>
              </a:rPr>
              <a:t>1 </a:t>
            </a:r>
            <a:r>
              <a:rPr sz="1050" spc="-50" dirty="0">
                <a:solidFill>
                  <a:srgbClr val="ED1C24"/>
                </a:solidFill>
                <a:latin typeface="Arial"/>
                <a:cs typeface="Arial"/>
              </a:rPr>
              <a:t>of</a:t>
            </a:r>
            <a:r>
              <a:rPr sz="1050" spc="-185" dirty="0">
                <a:solidFill>
                  <a:srgbClr val="ED1C24"/>
                </a:solidFill>
                <a:latin typeface="Arial"/>
                <a:cs typeface="Arial"/>
              </a:rPr>
              <a:t> </a:t>
            </a:r>
            <a:r>
              <a:rPr sz="1050" spc="-165" dirty="0">
                <a:solidFill>
                  <a:srgbClr val="ED1C24"/>
                </a:solidFill>
                <a:latin typeface="Arial"/>
                <a:cs typeface="Arial"/>
              </a:rPr>
              <a:t>SOP</a:t>
            </a:r>
            <a:endParaRPr sz="10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82541" y="6386716"/>
            <a:ext cx="1909457" cy="11732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909457" cy="117327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30573" y="7202497"/>
            <a:ext cx="9861550" cy="0"/>
          </a:xfrm>
          <a:custGeom>
            <a:avLst/>
            <a:gdLst/>
            <a:ahLst/>
            <a:cxnLst/>
            <a:rect l="l" t="t" r="r" b="b"/>
            <a:pathLst>
              <a:path w="9861550">
                <a:moveTo>
                  <a:pt x="0" y="0"/>
                </a:moveTo>
                <a:lnTo>
                  <a:pt x="9861426" y="0"/>
                </a:lnTo>
              </a:path>
            </a:pathLst>
          </a:custGeom>
          <a:ln w="66074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7202497"/>
            <a:ext cx="506095" cy="0"/>
          </a:xfrm>
          <a:custGeom>
            <a:avLst/>
            <a:gdLst/>
            <a:ahLst/>
            <a:cxnLst/>
            <a:rect l="l" t="t" r="r" b="b"/>
            <a:pathLst>
              <a:path w="506095">
                <a:moveTo>
                  <a:pt x="0" y="0"/>
                </a:moveTo>
                <a:lnTo>
                  <a:pt x="505904" y="0"/>
                </a:lnTo>
              </a:path>
            </a:pathLst>
          </a:custGeom>
          <a:ln w="66074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0682862" y="7169460"/>
            <a:ext cx="9525" cy="66675"/>
          </a:xfrm>
          <a:custGeom>
            <a:avLst/>
            <a:gdLst/>
            <a:ahLst/>
            <a:cxnLst/>
            <a:rect l="l" t="t" r="r" b="b"/>
            <a:pathLst>
              <a:path w="9525" h="66675">
                <a:moveTo>
                  <a:pt x="0" y="0"/>
                </a:moveTo>
                <a:lnTo>
                  <a:pt x="9137" y="0"/>
                </a:lnTo>
                <a:lnTo>
                  <a:pt x="9137" y="66074"/>
                </a:lnTo>
                <a:lnTo>
                  <a:pt x="0" y="66074"/>
                </a:lnTo>
                <a:lnTo>
                  <a:pt x="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069433" y="4993964"/>
            <a:ext cx="1969135" cy="0"/>
          </a:xfrm>
          <a:custGeom>
            <a:avLst/>
            <a:gdLst/>
            <a:ahLst/>
            <a:cxnLst/>
            <a:rect l="l" t="t" r="r" b="b"/>
            <a:pathLst>
              <a:path w="1969135">
                <a:moveTo>
                  <a:pt x="0" y="0"/>
                </a:moveTo>
                <a:lnTo>
                  <a:pt x="1969023" y="0"/>
                </a:lnTo>
              </a:path>
            </a:pathLst>
          </a:custGeom>
          <a:ln w="11429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033049" y="2739079"/>
            <a:ext cx="0" cy="2249170"/>
          </a:xfrm>
          <a:custGeom>
            <a:avLst/>
            <a:gdLst/>
            <a:ahLst/>
            <a:cxnLst/>
            <a:rect l="l" t="t" r="r" b="b"/>
            <a:pathLst>
              <a:path h="2249170">
                <a:moveTo>
                  <a:pt x="0" y="0"/>
                </a:moveTo>
                <a:lnTo>
                  <a:pt x="0" y="2249170"/>
                </a:lnTo>
              </a:path>
            </a:pathLst>
          </a:custGeom>
          <a:ln w="10814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553975" y="2733999"/>
            <a:ext cx="484505" cy="0"/>
          </a:xfrm>
          <a:custGeom>
            <a:avLst/>
            <a:gdLst/>
            <a:ahLst/>
            <a:cxnLst/>
            <a:rect l="l" t="t" r="r" b="b"/>
            <a:pathLst>
              <a:path w="484504">
                <a:moveTo>
                  <a:pt x="0" y="0"/>
                </a:moveTo>
                <a:lnTo>
                  <a:pt x="484480" y="0"/>
                </a:lnTo>
              </a:path>
            </a:pathLst>
          </a:custGeom>
          <a:ln w="10160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387067" y="1724230"/>
            <a:ext cx="48260" cy="211454"/>
          </a:xfrm>
          <a:custGeom>
            <a:avLst/>
            <a:gdLst/>
            <a:ahLst/>
            <a:cxnLst/>
            <a:rect l="l" t="t" r="r" b="b"/>
            <a:pathLst>
              <a:path w="48260" h="211455">
                <a:moveTo>
                  <a:pt x="47962" y="174762"/>
                </a:moveTo>
                <a:lnTo>
                  <a:pt x="0" y="174762"/>
                </a:lnTo>
                <a:lnTo>
                  <a:pt x="23982" y="211126"/>
                </a:lnTo>
                <a:lnTo>
                  <a:pt x="47962" y="174762"/>
                </a:lnTo>
                <a:close/>
              </a:path>
              <a:path w="48260" h="211455">
                <a:moveTo>
                  <a:pt x="29390" y="0"/>
                </a:moveTo>
                <a:lnTo>
                  <a:pt x="18576" y="4982"/>
                </a:lnTo>
                <a:lnTo>
                  <a:pt x="18576" y="174762"/>
                </a:lnTo>
                <a:lnTo>
                  <a:pt x="29390" y="174762"/>
                </a:lnTo>
                <a:lnTo>
                  <a:pt x="2939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387067" y="2336176"/>
            <a:ext cx="48260" cy="211454"/>
          </a:xfrm>
          <a:custGeom>
            <a:avLst/>
            <a:gdLst/>
            <a:ahLst/>
            <a:cxnLst/>
            <a:rect l="l" t="t" r="r" b="b"/>
            <a:pathLst>
              <a:path w="48260" h="211455">
                <a:moveTo>
                  <a:pt x="47962" y="174758"/>
                </a:moveTo>
                <a:lnTo>
                  <a:pt x="0" y="174758"/>
                </a:lnTo>
                <a:lnTo>
                  <a:pt x="23982" y="211126"/>
                </a:lnTo>
                <a:lnTo>
                  <a:pt x="47962" y="174758"/>
                </a:lnTo>
                <a:close/>
              </a:path>
              <a:path w="48260" h="211455">
                <a:moveTo>
                  <a:pt x="29390" y="0"/>
                </a:moveTo>
                <a:lnTo>
                  <a:pt x="18576" y="4983"/>
                </a:lnTo>
                <a:lnTo>
                  <a:pt x="18576" y="174758"/>
                </a:lnTo>
                <a:lnTo>
                  <a:pt x="29390" y="174758"/>
                </a:lnTo>
                <a:lnTo>
                  <a:pt x="2939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387067" y="2948119"/>
            <a:ext cx="48260" cy="211454"/>
          </a:xfrm>
          <a:custGeom>
            <a:avLst/>
            <a:gdLst/>
            <a:ahLst/>
            <a:cxnLst/>
            <a:rect l="l" t="t" r="r" b="b"/>
            <a:pathLst>
              <a:path w="48260" h="211455">
                <a:moveTo>
                  <a:pt x="47962" y="174762"/>
                </a:moveTo>
                <a:lnTo>
                  <a:pt x="0" y="174762"/>
                </a:lnTo>
                <a:lnTo>
                  <a:pt x="23982" y="211124"/>
                </a:lnTo>
                <a:lnTo>
                  <a:pt x="47962" y="174762"/>
                </a:lnTo>
                <a:close/>
              </a:path>
              <a:path w="48260" h="211455">
                <a:moveTo>
                  <a:pt x="29390" y="0"/>
                </a:moveTo>
                <a:lnTo>
                  <a:pt x="18576" y="4982"/>
                </a:lnTo>
                <a:lnTo>
                  <a:pt x="18576" y="174762"/>
                </a:lnTo>
                <a:lnTo>
                  <a:pt x="29390" y="174762"/>
                </a:lnTo>
                <a:lnTo>
                  <a:pt x="2939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387067" y="3511058"/>
            <a:ext cx="48260" cy="211454"/>
          </a:xfrm>
          <a:custGeom>
            <a:avLst/>
            <a:gdLst/>
            <a:ahLst/>
            <a:cxnLst/>
            <a:rect l="l" t="t" r="r" b="b"/>
            <a:pathLst>
              <a:path w="48260" h="211454">
                <a:moveTo>
                  <a:pt x="47962" y="174758"/>
                </a:moveTo>
                <a:lnTo>
                  <a:pt x="0" y="174758"/>
                </a:lnTo>
                <a:lnTo>
                  <a:pt x="23982" y="211126"/>
                </a:lnTo>
                <a:lnTo>
                  <a:pt x="47962" y="174758"/>
                </a:lnTo>
                <a:close/>
              </a:path>
              <a:path w="48260" h="211454">
                <a:moveTo>
                  <a:pt x="29390" y="0"/>
                </a:moveTo>
                <a:lnTo>
                  <a:pt x="18576" y="4978"/>
                </a:lnTo>
                <a:lnTo>
                  <a:pt x="18576" y="174758"/>
                </a:lnTo>
                <a:lnTo>
                  <a:pt x="29390" y="174758"/>
                </a:lnTo>
                <a:lnTo>
                  <a:pt x="2939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387067" y="4077964"/>
            <a:ext cx="48260" cy="211454"/>
          </a:xfrm>
          <a:custGeom>
            <a:avLst/>
            <a:gdLst/>
            <a:ahLst/>
            <a:cxnLst/>
            <a:rect l="l" t="t" r="r" b="b"/>
            <a:pathLst>
              <a:path w="48260" h="211454">
                <a:moveTo>
                  <a:pt x="47962" y="174758"/>
                </a:moveTo>
                <a:lnTo>
                  <a:pt x="0" y="174758"/>
                </a:lnTo>
                <a:lnTo>
                  <a:pt x="23982" y="211126"/>
                </a:lnTo>
                <a:lnTo>
                  <a:pt x="47962" y="174758"/>
                </a:lnTo>
                <a:close/>
              </a:path>
              <a:path w="48260" h="211454">
                <a:moveTo>
                  <a:pt x="29390" y="0"/>
                </a:moveTo>
                <a:lnTo>
                  <a:pt x="18576" y="4978"/>
                </a:lnTo>
                <a:lnTo>
                  <a:pt x="18576" y="174758"/>
                </a:lnTo>
                <a:lnTo>
                  <a:pt x="29390" y="174758"/>
                </a:lnTo>
                <a:lnTo>
                  <a:pt x="2939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387067" y="6207847"/>
            <a:ext cx="48260" cy="211454"/>
          </a:xfrm>
          <a:custGeom>
            <a:avLst/>
            <a:gdLst/>
            <a:ahLst/>
            <a:cxnLst/>
            <a:rect l="l" t="t" r="r" b="b"/>
            <a:pathLst>
              <a:path w="48260" h="211454">
                <a:moveTo>
                  <a:pt x="47962" y="174758"/>
                </a:moveTo>
                <a:lnTo>
                  <a:pt x="0" y="174758"/>
                </a:lnTo>
                <a:lnTo>
                  <a:pt x="23982" y="211122"/>
                </a:lnTo>
                <a:lnTo>
                  <a:pt x="47962" y="174758"/>
                </a:lnTo>
                <a:close/>
              </a:path>
              <a:path w="48260" h="211454">
                <a:moveTo>
                  <a:pt x="29390" y="0"/>
                </a:moveTo>
                <a:lnTo>
                  <a:pt x="18576" y="4978"/>
                </a:lnTo>
                <a:lnTo>
                  <a:pt x="18576" y="174758"/>
                </a:lnTo>
                <a:lnTo>
                  <a:pt x="29390" y="174758"/>
                </a:lnTo>
                <a:lnTo>
                  <a:pt x="2939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387067" y="5635641"/>
            <a:ext cx="48260" cy="211454"/>
          </a:xfrm>
          <a:custGeom>
            <a:avLst/>
            <a:gdLst/>
            <a:ahLst/>
            <a:cxnLst/>
            <a:rect l="l" t="t" r="r" b="b"/>
            <a:pathLst>
              <a:path w="48260" h="211454">
                <a:moveTo>
                  <a:pt x="47962" y="174758"/>
                </a:moveTo>
                <a:lnTo>
                  <a:pt x="0" y="174758"/>
                </a:lnTo>
                <a:lnTo>
                  <a:pt x="23982" y="211126"/>
                </a:lnTo>
                <a:lnTo>
                  <a:pt x="47962" y="174758"/>
                </a:lnTo>
                <a:close/>
              </a:path>
              <a:path w="48260" h="211454">
                <a:moveTo>
                  <a:pt x="29390" y="0"/>
                </a:moveTo>
                <a:lnTo>
                  <a:pt x="18576" y="4982"/>
                </a:lnTo>
                <a:lnTo>
                  <a:pt x="18576" y="174758"/>
                </a:lnTo>
                <a:lnTo>
                  <a:pt x="29390" y="174758"/>
                </a:lnTo>
                <a:lnTo>
                  <a:pt x="2939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739577" y="4331616"/>
            <a:ext cx="1337310" cy="1336040"/>
          </a:xfrm>
          <a:custGeom>
            <a:avLst/>
            <a:gdLst/>
            <a:ahLst/>
            <a:cxnLst/>
            <a:rect l="l" t="t" r="r" b="b"/>
            <a:pathLst>
              <a:path w="1337310" h="1336039">
                <a:moveTo>
                  <a:pt x="1135376" y="0"/>
                </a:moveTo>
                <a:lnTo>
                  <a:pt x="201607" y="0"/>
                </a:lnTo>
                <a:lnTo>
                  <a:pt x="155524" y="5344"/>
                </a:lnTo>
                <a:lnTo>
                  <a:pt x="113145" y="20556"/>
                </a:lnTo>
                <a:lnTo>
                  <a:pt x="75704" y="44402"/>
                </a:lnTo>
                <a:lnTo>
                  <a:pt x="44434" y="75649"/>
                </a:lnTo>
                <a:lnTo>
                  <a:pt x="20571" y="113063"/>
                </a:lnTo>
                <a:lnTo>
                  <a:pt x="5348" y="155411"/>
                </a:lnTo>
                <a:lnTo>
                  <a:pt x="0" y="201460"/>
                </a:lnTo>
                <a:lnTo>
                  <a:pt x="0" y="1134550"/>
                </a:lnTo>
                <a:lnTo>
                  <a:pt x="5348" y="1180599"/>
                </a:lnTo>
                <a:lnTo>
                  <a:pt x="20571" y="1222947"/>
                </a:lnTo>
                <a:lnTo>
                  <a:pt x="44434" y="1260361"/>
                </a:lnTo>
                <a:lnTo>
                  <a:pt x="75704" y="1291607"/>
                </a:lnTo>
                <a:lnTo>
                  <a:pt x="113145" y="1315453"/>
                </a:lnTo>
                <a:lnTo>
                  <a:pt x="155524" y="1330666"/>
                </a:lnTo>
                <a:lnTo>
                  <a:pt x="201607" y="1336010"/>
                </a:lnTo>
                <a:lnTo>
                  <a:pt x="1135376" y="1336010"/>
                </a:lnTo>
                <a:lnTo>
                  <a:pt x="1181458" y="1330666"/>
                </a:lnTo>
                <a:lnTo>
                  <a:pt x="1223837" y="1315453"/>
                </a:lnTo>
                <a:lnTo>
                  <a:pt x="1261278" y="1291607"/>
                </a:lnTo>
                <a:lnTo>
                  <a:pt x="1292547" y="1260361"/>
                </a:lnTo>
                <a:lnTo>
                  <a:pt x="1316410" y="1222947"/>
                </a:lnTo>
                <a:lnTo>
                  <a:pt x="1331633" y="1180599"/>
                </a:lnTo>
                <a:lnTo>
                  <a:pt x="1336982" y="1134550"/>
                </a:lnTo>
                <a:lnTo>
                  <a:pt x="1336982" y="201460"/>
                </a:lnTo>
                <a:lnTo>
                  <a:pt x="1331633" y="155411"/>
                </a:lnTo>
                <a:lnTo>
                  <a:pt x="1316410" y="113063"/>
                </a:lnTo>
                <a:lnTo>
                  <a:pt x="1292547" y="75649"/>
                </a:lnTo>
                <a:lnTo>
                  <a:pt x="1261278" y="44402"/>
                </a:lnTo>
                <a:lnTo>
                  <a:pt x="1223837" y="20556"/>
                </a:lnTo>
                <a:lnTo>
                  <a:pt x="1181458" y="5344"/>
                </a:lnTo>
                <a:lnTo>
                  <a:pt x="1135376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66965" y="1991156"/>
            <a:ext cx="537210" cy="368300"/>
          </a:xfrm>
          <a:custGeom>
            <a:avLst/>
            <a:gdLst/>
            <a:ahLst/>
            <a:cxnLst/>
            <a:rect l="l" t="t" r="r" b="b"/>
            <a:pathLst>
              <a:path w="537210" h="368300">
                <a:moveTo>
                  <a:pt x="0" y="0"/>
                </a:moveTo>
                <a:lnTo>
                  <a:pt x="536813" y="0"/>
                </a:lnTo>
                <a:lnTo>
                  <a:pt x="536813" y="368132"/>
                </a:lnTo>
                <a:lnTo>
                  <a:pt x="0" y="368132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062709" y="1989392"/>
            <a:ext cx="4561840" cy="372110"/>
          </a:xfrm>
          <a:custGeom>
            <a:avLst/>
            <a:gdLst/>
            <a:ahLst/>
            <a:cxnLst/>
            <a:rect l="l" t="t" r="r" b="b"/>
            <a:pathLst>
              <a:path w="4561840" h="372110">
                <a:moveTo>
                  <a:pt x="4496868" y="0"/>
                </a:moveTo>
                <a:lnTo>
                  <a:pt x="165563" y="0"/>
                </a:lnTo>
                <a:lnTo>
                  <a:pt x="142233" y="3764"/>
                </a:lnTo>
                <a:lnTo>
                  <a:pt x="124713" y="13345"/>
                </a:lnTo>
                <a:lnTo>
                  <a:pt x="111393" y="26169"/>
                </a:lnTo>
                <a:lnTo>
                  <a:pt x="100662" y="39664"/>
                </a:lnTo>
                <a:lnTo>
                  <a:pt x="0" y="170606"/>
                </a:lnTo>
                <a:lnTo>
                  <a:pt x="100662" y="331995"/>
                </a:lnTo>
                <a:lnTo>
                  <a:pt x="110654" y="346002"/>
                </a:lnTo>
                <a:lnTo>
                  <a:pt x="124057" y="358769"/>
                </a:lnTo>
                <a:lnTo>
                  <a:pt x="141988" y="368065"/>
                </a:lnTo>
                <a:lnTo>
                  <a:pt x="165563" y="371660"/>
                </a:lnTo>
                <a:lnTo>
                  <a:pt x="4496868" y="371660"/>
                </a:lnTo>
                <a:lnTo>
                  <a:pt x="4522068" y="368530"/>
                </a:lnTo>
                <a:lnTo>
                  <a:pt x="4542704" y="360009"/>
                </a:lnTo>
                <a:lnTo>
                  <a:pt x="4556648" y="347397"/>
                </a:lnTo>
                <a:lnTo>
                  <a:pt x="4561768" y="331995"/>
                </a:lnTo>
                <a:lnTo>
                  <a:pt x="4561768" y="39664"/>
                </a:lnTo>
                <a:lnTo>
                  <a:pt x="4556648" y="24261"/>
                </a:lnTo>
                <a:lnTo>
                  <a:pt x="4542704" y="11649"/>
                </a:lnTo>
                <a:lnTo>
                  <a:pt x="4522068" y="3129"/>
                </a:lnTo>
                <a:lnTo>
                  <a:pt x="4496868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66965" y="2606341"/>
            <a:ext cx="537210" cy="368300"/>
          </a:xfrm>
          <a:custGeom>
            <a:avLst/>
            <a:gdLst/>
            <a:ahLst/>
            <a:cxnLst/>
            <a:rect l="l" t="t" r="r" b="b"/>
            <a:pathLst>
              <a:path w="537210" h="368300">
                <a:moveTo>
                  <a:pt x="0" y="0"/>
                </a:moveTo>
                <a:lnTo>
                  <a:pt x="536813" y="0"/>
                </a:lnTo>
                <a:lnTo>
                  <a:pt x="536813" y="368132"/>
                </a:lnTo>
                <a:lnTo>
                  <a:pt x="0" y="368132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064033" y="2604577"/>
            <a:ext cx="4560570" cy="372110"/>
          </a:xfrm>
          <a:custGeom>
            <a:avLst/>
            <a:gdLst/>
            <a:ahLst/>
            <a:cxnLst/>
            <a:rect l="l" t="t" r="r" b="b"/>
            <a:pathLst>
              <a:path w="4560570" h="372110">
                <a:moveTo>
                  <a:pt x="4495543" y="0"/>
                </a:moveTo>
                <a:lnTo>
                  <a:pt x="164238" y="0"/>
                </a:lnTo>
                <a:lnTo>
                  <a:pt x="140817" y="3697"/>
                </a:lnTo>
                <a:lnTo>
                  <a:pt x="123146" y="13166"/>
                </a:lnTo>
                <a:lnTo>
                  <a:pt x="109795" y="25967"/>
                </a:lnTo>
                <a:lnTo>
                  <a:pt x="99338" y="39664"/>
                </a:lnTo>
                <a:lnTo>
                  <a:pt x="0" y="179287"/>
                </a:lnTo>
                <a:lnTo>
                  <a:pt x="99338" y="331995"/>
                </a:lnTo>
                <a:lnTo>
                  <a:pt x="109477" y="345908"/>
                </a:lnTo>
                <a:lnTo>
                  <a:pt x="122864" y="358686"/>
                </a:lnTo>
                <a:lnTo>
                  <a:pt x="140712" y="368034"/>
                </a:lnTo>
                <a:lnTo>
                  <a:pt x="164238" y="371660"/>
                </a:lnTo>
                <a:lnTo>
                  <a:pt x="4495543" y="371660"/>
                </a:lnTo>
                <a:lnTo>
                  <a:pt x="4520743" y="368530"/>
                </a:lnTo>
                <a:lnTo>
                  <a:pt x="4541380" y="360009"/>
                </a:lnTo>
                <a:lnTo>
                  <a:pt x="4555323" y="347397"/>
                </a:lnTo>
                <a:lnTo>
                  <a:pt x="4560444" y="331995"/>
                </a:lnTo>
                <a:lnTo>
                  <a:pt x="4560444" y="39664"/>
                </a:lnTo>
                <a:lnTo>
                  <a:pt x="4555323" y="24262"/>
                </a:lnTo>
                <a:lnTo>
                  <a:pt x="4541380" y="11650"/>
                </a:lnTo>
                <a:lnTo>
                  <a:pt x="4520743" y="3129"/>
                </a:lnTo>
                <a:lnTo>
                  <a:pt x="4495543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731862" y="3200734"/>
            <a:ext cx="435609" cy="344170"/>
          </a:xfrm>
          <a:custGeom>
            <a:avLst/>
            <a:gdLst/>
            <a:ahLst/>
            <a:cxnLst/>
            <a:rect l="l" t="t" r="r" b="b"/>
            <a:pathLst>
              <a:path w="435610" h="344170">
                <a:moveTo>
                  <a:pt x="0" y="0"/>
                </a:moveTo>
                <a:lnTo>
                  <a:pt x="435154" y="0"/>
                </a:lnTo>
                <a:lnTo>
                  <a:pt x="435154" y="343738"/>
                </a:lnTo>
                <a:lnTo>
                  <a:pt x="0" y="343738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021683" y="3199089"/>
            <a:ext cx="2630805" cy="347345"/>
          </a:xfrm>
          <a:custGeom>
            <a:avLst/>
            <a:gdLst/>
            <a:ahLst/>
            <a:cxnLst/>
            <a:rect l="l" t="t" r="r" b="b"/>
            <a:pathLst>
              <a:path w="2630804" h="347345">
                <a:moveTo>
                  <a:pt x="2582734" y="0"/>
                </a:moveTo>
                <a:lnTo>
                  <a:pt x="124661" y="0"/>
                </a:lnTo>
                <a:lnTo>
                  <a:pt x="108076" y="4344"/>
                </a:lnTo>
                <a:lnTo>
                  <a:pt x="96182" y="15560"/>
                </a:lnTo>
                <a:lnTo>
                  <a:pt x="86569" y="30915"/>
                </a:lnTo>
                <a:lnTo>
                  <a:pt x="76824" y="47682"/>
                </a:lnTo>
                <a:lnTo>
                  <a:pt x="0" y="167580"/>
                </a:lnTo>
                <a:lnTo>
                  <a:pt x="76824" y="299347"/>
                </a:lnTo>
                <a:lnTo>
                  <a:pt x="86171" y="316359"/>
                </a:lnTo>
                <a:lnTo>
                  <a:pt x="95830" y="331688"/>
                </a:lnTo>
                <a:lnTo>
                  <a:pt x="107945" y="342768"/>
                </a:lnTo>
                <a:lnTo>
                  <a:pt x="124661" y="347032"/>
                </a:lnTo>
                <a:lnTo>
                  <a:pt x="2582734" y="347032"/>
                </a:lnTo>
                <a:lnTo>
                  <a:pt x="2601308" y="343270"/>
                </a:lnTo>
                <a:lnTo>
                  <a:pt x="2616517" y="333026"/>
                </a:lnTo>
                <a:lnTo>
                  <a:pt x="2626793" y="317864"/>
                </a:lnTo>
                <a:lnTo>
                  <a:pt x="2630567" y="299347"/>
                </a:lnTo>
                <a:lnTo>
                  <a:pt x="2630567" y="47682"/>
                </a:lnTo>
                <a:lnTo>
                  <a:pt x="2626793" y="29166"/>
                </a:lnTo>
                <a:lnTo>
                  <a:pt x="2616517" y="14005"/>
                </a:lnTo>
                <a:lnTo>
                  <a:pt x="2601308" y="3761"/>
                </a:lnTo>
                <a:lnTo>
                  <a:pt x="2582734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731862" y="3768004"/>
            <a:ext cx="435609" cy="344170"/>
          </a:xfrm>
          <a:custGeom>
            <a:avLst/>
            <a:gdLst/>
            <a:ahLst/>
            <a:cxnLst/>
            <a:rect l="l" t="t" r="r" b="b"/>
            <a:pathLst>
              <a:path w="435610" h="344170">
                <a:moveTo>
                  <a:pt x="0" y="0"/>
                </a:moveTo>
                <a:lnTo>
                  <a:pt x="435154" y="0"/>
                </a:lnTo>
                <a:lnTo>
                  <a:pt x="435154" y="343742"/>
                </a:lnTo>
                <a:lnTo>
                  <a:pt x="0" y="343742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008014" y="3766360"/>
            <a:ext cx="2644775" cy="347345"/>
          </a:xfrm>
          <a:custGeom>
            <a:avLst/>
            <a:gdLst/>
            <a:ahLst/>
            <a:cxnLst/>
            <a:rect l="l" t="t" r="r" b="b"/>
            <a:pathLst>
              <a:path w="2644775" h="347345">
                <a:moveTo>
                  <a:pt x="2596403" y="0"/>
                </a:moveTo>
                <a:lnTo>
                  <a:pt x="138330" y="0"/>
                </a:lnTo>
                <a:lnTo>
                  <a:pt x="122016" y="4535"/>
                </a:lnTo>
                <a:lnTo>
                  <a:pt x="110573" y="16068"/>
                </a:lnTo>
                <a:lnTo>
                  <a:pt x="101050" y="31487"/>
                </a:lnTo>
                <a:lnTo>
                  <a:pt x="90493" y="47680"/>
                </a:lnTo>
                <a:lnTo>
                  <a:pt x="0" y="164364"/>
                </a:lnTo>
                <a:lnTo>
                  <a:pt x="90493" y="299350"/>
                </a:lnTo>
                <a:lnTo>
                  <a:pt x="100428" y="315990"/>
                </a:lnTo>
                <a:lnTo>
                  <a:pt x="110021" y="331360"/>
                </a:lnTo>
                <a:lnTo>
                  <a:pt x="121810" y="342645"/>
                </a:lnTo>
                <a:lnTo>
                  <a:pt x="138330" y="347032"/>
                </a:lnTo>
                <a:lnTo>
                  <a:pt x="2596403" y="347032"/>
                </a:lnTo>
                <a:lnTo>
                  <a:pt x="2614977" y="343270"/>
                </a:lnTo>
                <a:lnTo>
                  <a:pt x="2630186" y="333026"/>
                </a:lnTo>
                <a:lnTo>
                  <a:pt x="2640462" y="317864"/>
                </a:lnTo>
                <a:lnTo>
                  <a:pt x="2644236" y="299350"/>
                </a:lnTo>
                <a:lnTo>
                  <a:pt x="2644236" y="47680"/>
                </a:lnTo>
                <a:lnTo>
                  <a:pt x="2640462" y="29166"/>
                </a:lnTo>
                <a:lnTo>
                  <a:pt x="2630186" y="14005"/>
                </a:lnTo>
                <a:lnTo>
                  <a:pt x="2614977" y="3762"/>
                </a:lnTo>
                <a:lnTo>
                  <a:pt x="2596403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731862" y="5893955"/>
            <a:ext cx="435609" cy="344170"/>
          </a:xfrm>
          <a:custGeom>
            <a:avLst/>
            <a:gdLst/>
            <a:ahLst/>
            <a:cxnLst/>
            <a:rect l="l" t="t" r="r" b="b"/>
            <a:pathLst>
              <a:path w="435610" h="344170">
                <a:moveTo>
                  <a:pt x="0" y="0"/>
                </a:moveTo>
                <a:lnTo>
                  <a:pt x="435154" y="0"/>
                </a:lnTo>
                <a:lnTo>
                  <a:pt x="435154" y="343739"/>
                </a:lnTo>
                <a:lnTo>
                  <a:pt x="0" y="343739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007119" y="5892307"/>
            <a:ext cx="2645410" cy="347345"/>
          </a:xfrm>
          <a:custGeom>
            <a:avLst/>
            <a:gdLst/>
            <a:ahLst/>
            <a:cxnLst/>
            <a:rect l="l" t="t" r="r" b="b"/>
            <a:pathLst>
              <a:path w="2645410" h="347345">
                <a:moveTo>
                  <a:pt x="2597298" y="0"/>
                </a:moveTo>
                <a:lnTo>
                  <a:pt x="139226" y="0"/>
                </a:lnTo>
                <a:lnTo>
                  <a:pt x="122815" y="4463"/>
                </a:lnTo>
                <a:lnTo>
                  <a:pt x="111212" y="15877"/>
                </a:lnTo>
                <a:lnTo>
                  <a:pt x="101657" y="31274"/>
                </a:lnTo>
                <a:lnTo>
                  <a:pt x="91389" y="47685"/>
                </a:lnTo>
                <a:lnTo>
                  <a:pt x="0" y="173808"/>
                </a:lnTo>
                <a:lnTo>
                  <a:pt x="91389" y="299350"/>
                </a:lnTo>
                <a:lnTo>
                  <a:pt x="101674" y="315748"/>
                </a:lnTo>
                <a:lnTo>
                  <a:pt x="111229" y="331146"/>
                </a:lnTo>
                <a:lnTo>
                  <a:pt x="122822" y="342567"/>
                </a:lnTo>
                <a:lnTo>
                  <a:pt x="139226" y="347036"/>
                </a:lnTo>
                <a:lnTo>
                  <a:pt x="2597298" y="347036"/>
                </a:lnTo>
                <a:lnTo>
                  <a:pt x="2615872" y="343274"/>
                </a:lnTo>
                <a:lnTo>
                  <a:pt x="2631082" y="333029"/>
                </a:lnTo>
                <a:lnTo>
                  <a:pt x="2641358" y="317867"/>
                </a:lnTo>
                <a:lnTo>
                  <a:pt x="2645131" y="299350"/>
                </a:lnTo>
                <a:lnTo>
                  <a:pt x="2645131" y="47685"/>
                </a:lnTo>
                <a:lnTo>
                  <a:pt x="2641358" y="29169"/>
                </a:lnTo>
                <a:lnTo>
                  <a:pt x="2631082" y="14006"/>
                </a:lnTo>
                <a:lnTo>
                  <a:pt x="2615872" y="3762"/>
                </a:lnTo>
                <a:lnTo>
                  <a:pt x="2597298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064847" y="6465401"/>
            <a:ext cx="4559935" cy="372110"/>
          </a:xfrm>
          <a:custGeom>
            <a:avLst/>
            <a:gdLst/>
            <a:ahLst/>
            <a:cxnLst/>
            <a:rect l="l" t="t" r="r" b="b"/>
            <a:pathLst>
              <a:path w="4559935" h="372109">
                <a:moveTo>
                  <a:pt x="4494729" y="0"/>
                </a:moveTo>
                <a:lnTo>
                  <a:pt x="163424" y="0"/>
                </a:lnTo>
                <a:lnTo>
                  <a:pt x="139883" y="3616"/>
                </a:lnTo>
                <a:lnTo>
                  <a:pt x="122013" y="12950"/>
                </a:lnTo>
                <a:lnTo>
                  <a:pt x="108623" y="25724"/>
                </a:lnTo>
                <a:lnTo>
                  <a:pt x="98524" y="39664"/>
                </a:lnTo>
                <a:lnTo>
                  <a:pt x="0" y="192923"/>
                </a:lnTo>
                <a:lnTo>
                  <a:pt x="98524" y="331995"/>
                </a:lnTo>
                <a:lnTo>
                  <a:pt x="108966" y="345703"/>
                </a:lnTo>
                <a:lnTo>
                  <a:pt x="122320" y="358503"/>
                </a:lnTo>
                <a:lnTo>
                  <a:pt x="140001" y="367966"/>
                </a:lnTo>
                <a:lnTo>
                  <a:pt x="163424" y="371660"/>
                </a:lnTo>
                <a:lnTo>
                  <a:pt x="4494729" y="371660"/>
                </a:lnTo>
                <a:lnTo>
                  <a:pt x="4519929" y="368530"/>
                </a:lnTo>
                <a:lnTo>
                  <a:pt x="4540566" y="360009"/>
                </a:lnTo>
                <a:lnTo>
                  <a:pt x="4554509" y="347397"/>
                </a:lnTo>
                <a:lnTo>
                  <a:pt x="4559630" y="331995"/>
                </a:lnTo>
                <a:lnTo>
                  <a:pt x="4559630" y="39664"/>
                </a:lnTo>
                <a:lnTo>
                  <a:pt x="4554509" y="24261"/>
                </a:lnTo>
                <a:lnTo>
                  <a:pt x="4540566" y="11649"/>
                </a:lnTo>
                <a:lnTo>
                  <a:pt x="4519929" y="3129"/>
                </a:lnTo>
                <a:lnTo>
                  <a:pt x="4494729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766965" y="6467166"/>
            <a:ext cx="537210" cy="368300"/>
          </a:xfrm>
          <a:custGeom>
            <a:avLst/>
            <a:gdLst/>
            <a:ahLst/>
            <a:cxnLst/>
            <a:rect l="l" t="t" r="r" b="b"/>
            <a:pathLst>
              <a:path w="537210" h="368300">
                <a:moveTo>
                  <a:pt x="0" y="0"/>
                </a:moveTo>
                <a:lnTo>
                  <a:pt x="536813" y="0"/>
                </a:lnTo>
                <a:lnTo>
                  <a:pt x="536813" y="368132"/>
                </a:lnTo>
                <a:lnTo>
                  <a:pt x="0" y="368132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087798" y="4993964"/>
            <a:ext cx="1204595" cy="0"/>
          </a:xfrm>
          <a:custGeom>
            <a:avLst/>
            <a:gdLst/>
            <a:ahLst/>
            <a:cxnLst/>
            <a:rect l="l" t="t" r="r" b="b"/>
            <a:pathLst>
              <a:path w="1204595">
                <a:moveTo>
                  <a:pt x="0" y="0"/>
                </a:moveTo>
                <a:lnTo>
                  <a:pt x="1204080" y="0"/>
                </a:lnTo>
              </a:path>
            </a:pathLst>
          </a:custGeom>
          <a:ln w="11429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093205" y="3873189"/>
            <a:ext cx="0" cy="1115060"/>
          </a:xfrm>
          <a:custGeom>
            <a:avLst/>
            <a:gdLst/>
            <a:ahLst/>
            <a:cxnLst/>
            <a:rect l="l" t="t" r="r" b="b"/>
            <a:pathLst>
              <a:path h="1115060">
                <a:moveTo>
                  <a:pt x="0" y="0"/>
                </a:moveTo>
                <a:lnTo>
                  <a:pt x="0" y="1115060"/>
                </a:lnTo>
              </a:path>
            </a:pathLst>
          </a:custGeom>
          <a:ln w="10814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087798" y="3867474"/>
            <a:ext cx="617855" cy="0"/>
          </a:xfrm>
          <a:custGeom>
            <a:avLst/>
            <a:gdLst/>
            <a:ahLst/>
            <a:cxnLst/>
            <a:rect l="l" t="t" r="r" b="b"/>
            <a:pathLst>
              <a:path w="617855">
                <a:moveTo>
                  <a:pt x="0" y="0"/>
                </a:moveTo>
                <a:lnTo>
                  <a:pt x="617557" y="0"/>
                </a:lnTo>
              </a:path>
            </a:pathLst>
          </a:custGeom>
          <a:ln w="11429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740458" y="6440658"/>
            <a:ext cx="537210" cy="368300"/>
          </a:xfrm>
          <a:custGeom>
            <a:avLst/>
            <a:gdLst/>
            <a:ahLst/>
            <a:cxnLst/>
            <a:rect l="l" t="t" r="r" b="b"/>
            <a:pathLst>
              <a:path w="537210" h="368300">
                <a:moveTo>
                  <a:pt x="0" y="0"/>
                </a:moveTo>
                <a:lnTo>
                  <a:pt x="536811" y="0"/>
                </a:lnTo>
                <a:lnTo>
                  <a:pt x="536811" y="368132"/>
                </a:lnTo>
                <a:lnTo>
                  <a:pt x="0" y="368132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038340" y="6438894"/>
            <a:ext cx="4559935" cy="372110"/>
          </a:xfrm>
          <a:custGeom>
            <a:avLst/>
            <a:gdLst/>
            <a:ahLst/>
            <a:cxnLst/>
            <a:rect l="l" t="t" r="r" b="b"/>
            <a:pathLst>
              <a:path w="4559935" h="372109">
                <a:moveTo>
                  <a:pt x="4494729" y="0"/>
                </a:moveTo>
                <a:lnTo>
                  <a:pt x="163426" y="0"/>
                </a:lnTo>
                <a:lnTo>
                  <a:pt x="139882" y="3616"/>
                </a:lnTo>
                <a:lnTo>
                  <a:pt x="122011" y="12950"/>
                </a:lnTo>
                <a:lnTo>
                  <a:pt x="108622" y="25724"/>
                </a:lnTo>
                <a:lnTo>
                  <a:pt x="98525" y="39664"/>
                </a:lnTo>
                <a:lnTo>
                  <a:pt x="0" y="192924"/>
                </a:lnTo>
                <a:lnTo>
                  <a:pt x="98525" y="331995"/>
                </a:lnTo>
                <a:lnTo>
                  <a:pt x="108965" y="345703"/>
                </a:lnTo>
                <a:lnTo>
                  <a:pt x="122317" y="358503"/>
                </a:lnTo>
                <a:lnTo>
                  <a:pt x="139999" y="367966"/>
                </a:lnTo>
                <a:lnTo>
                  <a:pt x="163426" y="371660"/>
                </a:lnTo>
                <a:lnTo>
                  <a:pt x="4494729" y="371660"/>
                </a:lnTo>
                <a:lnTo>
                  <a:pt x="4519930" y="368530"/>
                </a:lnTo>
                <a:lnTo>
                  <a:pt x="4540565" y="360009"/>
                </a:lnTo>
                <a:lnTo>
                  <a:pt x="4554507" y="347397"/>
                </a:lnTo>
                <a:lnTo>
                  <a:pt x="4559627" y="331995"/>
                </a:lnTo>
                <a:lnTo>
                  <a:pt x="4559627" y="39664"/>
                </a:lnTo>
                <a:lnTo>
                  <a:pt x="4554507" y="24262"/>
                </a:lnTo>
                <a:lnTo>
                  <a:pt x="4540565" y="11650"/>
                </a:lnTo>
                <a:lnTo>
                  <a:pt x="4519930" y="3129"/>
                </a:lnTo>
                <a:lnTo>
                  <a:pt x="4494729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705355" y="5867445"/>
            <a:ext cx="435609" cy="344170"/>
          </a:xfrm>
          <a:custGeom>
            <a:avLst/>
            <a:gdLst/>
            <a:ahLst/>
            <a:cxnLst/>
            <a:rect l="l" t="t" r="r" b="b"/>
            <a:pathLst>
              <a:path w="435610" h="344170">
                <a:moveTo>
                  <a:pt x="0" y="0"/>
                </a:moveTo>
                <a:lnTo>
                  <a:pt x="435150" y="0"/>
                </a:lnTo>
                <a:lnTo>
                  <a:pt x="435150" y="343742"/>
                </a:lnTo>
                <a:lnTo>
                  <a:pt x="0" y="343742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980612" y="5865800"/>
            <a:ext cx="2645410" cy="347345"/>
          </a:xfrm>
          <a:custGeom>
            <a:avLst/>
            <a:gdLst/>
            <a:ahLst/>
            <a:cxnLst/>
            <a:rect l="l" t="t" r="r" b="b"/>
            <a:pathLst>
              <a:path w="2645410" h="347345">
                <a:moveTo>
                  <a:pt x="2597298" y="0"/>
                </a:moveTo>
                <a:lnTo>
                  <a:pt x="139222" y="0"/>
                </a:lnTo>
                <a:lnTo>
                  <a:pt x="122814" y="4463"/>
                </a:lnTo>
                <a:lnTo>
                  <a:pt x="111211" y="15876"/>
                </a:lnTo>
                <a:lnTo>
                  <a:pt x="101656" y="31271"/>
                </a:lnTo>
                <a:lnTo>
                  <a:pt x="91389" y="47684"/>
                </a:lnTo>
                <a:lnTo>
                  <a:pt x="0" y="173803"/>
                </a:lnTo>
                <a:lnTo>
                  <a:pt x="91389" y="299350"/>
                </a:lnTo>
                <a:lnTo>
                  <a:pt x="101674" y="315746"/>
                </a:lnTo>
                <a:lnTo>
                  <a:pt x="111229" y="331142"/>
                </a:lnTo>
                <a:lnTo>
                  <a:pt x="122821" y="342564"/>
                </a:lnTo>
                <a:lnTo>
                  <a:pt x="139222" y="347032"/>
                </a:lnTo>
                <a:lnTo>
                  <a:pt x="2597298" y="347032"/>
                </a:lnTo>
                <a:lnTo>
                  <a:pt x="2615871" y="343270"/>
                </a:lnTo>
                <a:lnTo>
                  <a:pt x="2631081" y="333026"/>
                </a:lnTo>
                <a:lnTo>
                  <a:pt x="2641357" y="317864"/>
                </a:lnTo>
                <a:lnTo>
                  <a:pt x="2645131" y="299350"/>
                </a:lnTo>
                <a:lnTo>
                  <a:pt x="2645131" y="47684"/>
                </a:lnTo>
                <a:lnTo>
                  <a:pt x="2641357" y="29168"/>
                </a:lnTo>
                <a:lnTo>
                  <a:pt x="2631081" y="14006"/>
                </a:lnTo>
                <a:lnTo>
                  <a:pt x="2615871" y="3762"/>
                </a:lnTo>
                <a:lnTo>
                  <a:pt x="2597298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718385" y="4307773"/>
            <a:ext cx="1337310" cy="1336040"/>
          </a:xfrm>
          <a:custGeom>
            <a:avLst/>
            <a:gdLst/>
            <a:ahLst/>
            <a:cxnLst/>
            <a:rect l="l" t="t" r="r" b="b"/>
            <a:pathLst>
              <a:path w="1337310" h="1336039">
                <a:moveTo>
                  <a:pt x="1135374" y="0"/>
                </a:moveTo>
                <a:lnTo>
                  <a:pt x="201607" y="0"/>
                </a:lnTo>
                <a:lnTo>
                  <a:pt x="155524" y="5344"/>
                </a:lnTo>
                <a:lnTo>
                  <a:pt x="113145" y="20556"/>
                </a:lnTo>
                <a:lnTo>
                  <a:pt x="75704" y="44402"/>
                </a:lnTo>
                <a:lnTo>
                  <a:pt x="44434" y="75649"/>
                </a:lnTo>
                <a:lnTo>
                  <a:pt x="20571" y="113063"/>
                </a:lnTo>
                <a:lnTo>
                  <a:pt x="5348" y="155411"/>
                </a:lnTo>
                <a:lnTo>
                  <a:pt x="0" y="201460"/>
                </a:lnTo>
                <a:lnTo>
                  <a:pt x="0" y="1134551"/>
                </a:lnTo>
                <a:lnTo>
                  <a:pt x="5348" y="1180600"/>
                </a:lnTo>
                <a:lnTo>
                  <a:pt x="20571" y="1222947"/>
                </a:lnTo>
                <a:lnTo>
                  <a:pt x="44434" y="1260361"/>
                </a:lnTo>
                <a:lnTo>
                  <a:pt x="75704" y="1291608"/>
                </a:lnTo>
                <a:lnTo>
                  <a:pt x="113145" y="1315453"/>
                </a:lnTo>
                <a:lnTo>
                  <a:pt x="155524" y="1330666"/>
                </a:lnTo>
                <a:lnTo>
                  <a:pt x="201607" y="1336010"/>
                </a:lnTo>
                <a:lnTo>
                  <a:pt x="1135374" y="1336010"/>
                </a:lnTo>
                <a:lnTo>
                  <a:pt x="1181457" y="1330666"/>
                </a:lnTo>
                <a:lnTo>
                  <a:pt x="1223836" y="1315453"/>
                </a:lnTo>
                <a:lnTo>
                  <a:pt x="1261278" y="1291608"/>
                </a:lnTo>
                <a:lnTo>
                  <a:pt x="1292547" y="1260361"/>
                </a:lnTo>
                <a:lnTo>
                  <a:pt x="1316410" y="1222947"/>
                </a:lnTo>
                <a:lnTo>
                  <a:pt x="1331633" y="1180600"/>
                </a:lnTo>
                <a:lnTo>
                  <a:pt x="1336982" y="1134551"/>
                </a:lnTo>
                <a:lnTo>
                  <a:pt x="1336982" y="201460"/>
                </a:lnTo>
                <a:lnTo>
                  <a:pt x="1331633" y="155411"/>
                </a:lnTo>
                <a:lnTo>
                  <a:pt x="1316410" y="113063"/>
                </a:lnTo>
                <a:lnTo>
                  <a:pt x="1292547" y="75649"/>
                </a:lnTo>
                <a:lnTo>
                  <a:pt x="1261278" y="44402"/>
                </a:lnTo>
                <a:lnTo>
                  <a:pt x="1223836" y="20556"/>
                </a:lnTo>
                <a:lnTo>
                  <a:pt x="1181457" y="5344"/>
                </a:lnTo>
                <a:lnTo>
                  <a:pt x="1135374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705355" y="3741498"/>
            <a:ext cx="435609" cy="344170"/>
          </a:xfrm>
          <a:custGeom>
            <a:avLst/>
            <a:gdLst/>
            <a:ahLst/>
            <a:cxnLst/>
            <a:rect l="l" t="t" r="r" b="b"/>
            <a:pathLst>
              <a:path w="435610" h="344170">
                <a:moveTo>
                  <a:pt x="0" y="0"/>
                </a:moveTo>
                <a:lnTo>
                  <a:pt x="435150" y="0"/>
                </a:lnTo>
                <a:lnTo>
                  <a:pt x="435150" y="343738"/>
                </a:lnTo>
                <a:lnTo>
                  <a:pt x="0" y="343738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981504" y="3739852"/>
            <a:ext cx="2644775" cy="347345"/>
          </a:xfrm>
          <a:custGeom>
            <a:avLst/>
            <a:gdLst/>
            <a:ahLst/>
            <a:cxnLst/>
            <a:rect l="l" t="t" r="r" b="b"/>
            <a:pathLst>
              <a:path w="2644775" h="347345">
                <a:moveTo>
                  <a:pt x="2596405" y="0"/>
                </a:moveTo>
                <a:lnTo>
                  <a:pt x="138329" y="0"/>
                </a:lnTo>
                <a:lnTo>
                  <a:pt x="122017" y="4535"/>
                </a:lnTo>
                <a:lnTo>
                  <a:pt x="110575" y="16069"/>
                </a:lnTo>
                <a:lnTo>
                  <a:pt x="101052" y="31488"/>
                </a:lnTo>
                <a:lnTo>
                  <a:pt x="90496" y="47682"/>
                </a:lnTo>
                <a:lnTo>
                  <a:pt x="0" y="164362"/>
                </a:lnTo>
                <a:lnTo>
                  <a:pt x="90496" y="299347"/>
                </a:lnTo>
                <a:lnTo>
                  <a:pt x="100431" y="315989"/>
                </a:lnTo>
                <a:lnTo>
                  <a:pt x="110024" y="331360"/>
                </a:lnTo>
                <a:lnTo>
                  <a:pt x="121812" y="342645"/>
                </a:lnTo>
                <a:lnTo>
                  <a:pt x="138329" y="347032"/>
                </a:lnTo>
                <a:lnTo>
                  <a:pt x="2596405" y="347032"/>
                </a:lnTo>
                <a:lnTo>
                  <a:pt x="2614978" y="343270"/>
                </a:lnTo>
                <a:lnTo>
                  <a:pt x="2630188" y="333026"/>
                </a:lnTo>
                <a:lnTo>
                  <a:pt x="2640464" y="317864"/>
                </a:lnTo>
                <a:lnTo>
                  <a:pt x="2644239" y="299347"/>
                </a:lnTo>
                <a:lnTo>
                  <a:pt x="2644239" y="47682"/>
                </a:lnTo>
                <a:lnTo>
                  <a:pt x="2640464" y="29166"/>
                </a:lnTo>
                <a:lnTo>
                  <a:pt x="2630188" y="14005"/>
                </a:lnTo>
                <a:lnTo>
                  <a:pt x="2614978" y="3761"/>
                </a:lnTo>
                <a:lnTo>
                  <a:pt x="2596405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705355" y="3174227"/>
            <a:ext cx="435609" cy="344170"/>
          </a:xfrm>
          <a:custGeom>
            <a:avLst/>
            <a:gdLst/>
            <a:ahLst/>
            <a:cxnLst/>
            <a:rect l="l" t="t" r="r" b="b"/>
            <a:pathLst>
              <a:path w="435610" h="344170">
                <a:moveTo>
                  <a:pt x="0" y="0"/>
                </a:moveTo>
                <a:lnTo>
                  <a:pt x="435150" y="0"/>
                </a:lnTo>
                <a:lnTo>
                  <a:pt x="435150" y="343739"/>
                </a:lnTo>
                <a:lnTo>
                  <a:pt x="0" y="343739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740458" y="2579831"/>
            <a:ext cx="537210" cy="368300"/>
          </a:xfrm>
          <a:custGeom>
            <a:avLst/>
            <a:gdLst/>
            <a:ahLst/>
            <a:cxnLst/>
            <a:rect l="l" t="t" r="r" b="b"/>
            <a:pathLst>
              <a:path w="537210" h="368300">
                <a:moveTo>
                  <a:pt x="0" y="0"/>
                </a:moveTo>
                <a:lnTo>
                  <a:pt x="536811" y="0"/>
                </a:lnTo>
                <a:lnTo>
                  <a:pt x="536811" y="368136"/>
                </a:lnTo>
                <a:lnTo>
                  <a:pt x="0" y="368136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740458" y="1964645"/>
            <a:ext cx="537210" cy="368300"/>
          </a:xfrm>
          <a:custGeom>
            <a:avLst/>
            <a:gdLst/>
            <a:ahLst/>
            <a:cxnLst/>
            <a:rect l="l" t="t" r="r" b="b"/>
            <a:pathLst>
              <a:path w="537210" h="368300">
                <a:moveTo>
                  <a:pt x="0" y="0"/>
                </a:moveTo>
                <a:lnTo>
                  <a:pt x="536811" y="0"/>
                </a:lnTo>
                <a:lnTo>
                  <a:pt x="536811" y="368136"/>
                </a:lnTo>
                <a:lnTo>
                  <a:pt x="0" y="368136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036201" y="1962881"/>
            <a:ext cx="4561840" cy="372110"/>
          </a:xfrm>
          <a:custGeom>
            <a:avLst/>
            <a:gdLst/>
            <a:ahLst/>
            <a:cxnLst/>
            <a:rect l="l" t="t" r="r" b="b"/>
            <a:pathLst>
              <a:path w="4561840" h="372110">
                <a:moveTo>
                  <a:pt x="4496868" y="0"/>
                </a:moveTo>
                <a:lnTo>
                  <a:pt x="165564" y="0"/>
                </a:lnTo>
                <a:lnTo>
                  <a:pt x="142232" y="3765"/>
                </a:lnTo>
                <a:lnTo>
                  <a:pt x="124711" y="13347"/>
                </a:lnTo>
                <a:lnTo>
                  <a:pt x="111392" y="26171"/>
                </a:lnTo>
                <a:lnTo>
                  <a:pt x="100664" y="39665"/>
                </a:lnTo>
                <a:lnTo>
                  <a:pt x="0" y="170611"/>
                </a:lnTo>
                <a:lnTo>
                  <a:pt x="100664" y="331999"/>
                </a:lnTo>
                <a:lnTo>
                  <a:pt x="110653" y="346005"/>
                </a:lnTo>
                <a:lnTo>
                  <a:pt x="124055" y="358772"/>
                </a:lnTo>
                <a:lnTo>
                  <a:pt x="141986" y="368069"/>
                </a:lnTo>
                <a:lnTo>
                  <a:pt x="165564" y="371664"/>
                </a:lnTo>
                <a:lnTo>
                  <a:pt x="4496868" y="371664"/>
                </a:lnTo>
                <a:lnTo>
                  <a:pt x="4522068" y="368534"/>
                </a:lnTo>
                <a:lnTo>
                  <a:pt x="4542704" y="360012"/>
                </a:lnTo>
                <a:lnTo>
                  <a:pt x="4556646" y="347400"/>
                </a:lnTo>
                <a:lnTo>
                  <a:pt x="4561766" y="331999"/>
                </a:lnTo>
                <a:lnTo>
                  <a:pt x="4561766" y="39665"/>
                </a:lnTo>
                <a:lnTo>
                  <a:pt x="4556646" y="24262"/>
                </a:lnTo>
                <a:lnTo>
                  <a:pt x="4542704" y="11650"/>
                </a:lnTo>
                <a:lnTo>
                  <a:pt x="4522068" y="3129"/>
                </a:lnTo>
                <a:lnTo>
                  <a:pt x="4496868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1442323" y="1954914"/>
            <a:ext cx="3853179" cy="37147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498475" marR="30480" indent="-461009">
              <a:lnSpc>
                <a:spcPct val="104099"/>
              </a:lnSpc>
              <a:spcBef>
                <a:spcPts val="70"/>
              </a:spcBef>
            </a:pPr>
            <a:r>
              <a:rPr sz="1100" spc="70">
                <a:solidFill>
                  <a:srgbClr val="FFFFFF"/>
                </a:solidFill>
                <a:latin typeface="Arial Narrow"/>
                <a:cs typeface="Arial Narrow"/>
              </a:rPr>
              <a:t>Unde</a:t>
            </a:r>
            <a:r>
              <a:rPr lang="en-US" sz="1100" spc="70" dirty="0">
                <a:solidFill>
                  <a:srgbClr val="FFFFFF"/>
                </a:solidFill>
                <a:latin typeface="Arial Narrow"/>
                <a:cs typeface="Arial Narrow"/>
              </a:rPr>
              <a:t>r</a:t>
            </a:r>
            <a:r>
              <a:rPr sz="1100" spc="70">
                <a:solidFill>
                  <a:srgbClr val="FFFFFF"/>
                </a:solidFill>
                <a:latin typeface="Arial Narrow"/>
                <a:cs typeface="Arial Narrow"/>
              </a:rPr>
              <a:t>take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Participatory </a:t>
            </a:r>
            <a:r>
              <a:rPr sz="1100" spc="75" dirty="0">
                <a:solidFill>
                  <a:srgbClr val="FFFFFF"/>
                </a:solidFill>
                <a:latin typeface="Arial Narrow"/>
                <a:cs typeface="Arial Narrow"/>
              </a:rPr>
              <a:t>Infrasturcture </a:t>
            </a:r>
            <a:r>
              <a:rPr sz="1100" spc="40" dirty="0">
                <a:solidFill>
                  <a:srgbClr val="FFFFFF"/>
                </a:solidFill>
                <a:latin typeface="Arial Narrow"/>
                <a:cs typeface="Arial Narrow"/>
              </a:rPr>
              <a:t>Needs </a:t>
            </a:r>
            <a:r>
              <a:rPr sz="1100" spc="55" dirty="0">
                <a:solidFill>
                  <a:srgbClr val="FFFFFF"/>
                </a:solidFill>
                <a:latin typeface="Arial Narrow"/>
                <a:cs typeface="Arial Narrow"/>
              </a:rPr>
              <a:t>Assessment</a:t>
            </a:r>
            <a:r>
              <a:rPr sz="1100" spc="-8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10" dirty="0">
                <a:solidFill>
                  <a:srgbClr val="FFFFFF"/>
                </a:solidFill>
                <a:latin typeface="Arial Narrow"/>
                <a:cs typeface="Arial Narrow"/>
              </a:rPr>
              <a:t>(PNA)</a:t>
            </a:r>
            <a:r>
              <a:rPr sz="825" spc="15" baseline="55555" dirty="0">
                <a:solidFill>
                  <a:srgbClr val="FFFFFF"/>
                </a:solidFill>
                <a:latin typeface="Arial Narrow"/>
                <a:cs typeface="Arial Narrow"/>
              </a:rPr>
              <a:t>b  </a:t>
            </a: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at</a:t>
            </a:r>
            <a:r>
              <a:rPr sz="1100" spc="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slum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5" dirty="0">
                <a:solidFill>
                  <a:srgbClr val="FFFFFF"/>
                </a:solidFill>
                <a:latin typeface="Arial Narrow"/>
                <a:cs typeface="Arial Narrow"/>
              </a:rPr>
              <a:t>level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for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primary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infrastructure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95" dirty="0">
                <a:solidFill>
                  <a:srgbClr val="FFFFFF"/>
                </a:solidFill>
                <a:latin typeface="Arial Narrow"/>
                <a:cs typeface="Arial Narrow"/>
              </a:rPr>
              <a:t>facilities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2795431" y="4607441"/>
            <a:ext cx="1186815" cy="72072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38100" marR="30480" algn="ctr">
              <a:lnSpc>
                <a:spcPct val="104099"/>
              </a:lnSpc>
              <a:spcBef>
                <a:spcPts val="70"/>
              </a:spcBef>
            </a:pP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Delisting</a:t>
            </a:r>
            <a:r>
              <a:rPr sz="1100" spc="-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55" dirty="0">
                <a:solidFill>
                  <a:srgbClr val="FFFFFF"/>
                </a:solidFill>
                <a:latin typeface="Arial Narrow"/>
                <a:cs typeface="Arial Narrow"/>
              </a:rPr>
              <a:t>Proposal</a:t>
            </a:r>
            <a:r>
              <a:rPr sz="825" spc="82" baseline="55555" dirty="0">
                <a:solidFill>
                  <a:srgbClr val="FFFFFF"/>
                </a:solidFill>
                <a:latin typeface="Arial Narrow"/>
                <a:cs typeface="Arial Narrow"/>
              </a:rPr>
              <a:t>d </a:t>
            </a:r>
            <a:r>
              <a:rPr sz="825" spc="22" baseline="5555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5" dirty="0">
                <a:solidFill>
                  <a:srgbClr val="FFFFFF"/>
                </a:solidFill>
                <a:latin typeface="Arial Narrow"/>
                <a:cs typeface="Arial Narrow"/>
              </a:rPr>
              <a:t>submitted </a:t>
            </a:r>
            <a:r>
              <a:rPr sz="1100" spc="50" dirty="0">
                <a:solidFill>
                  <a:srgbClr val="FFFFFF"/>
                </a:solidFill>
                <a:latin typeface="Arial Narrow"/>
                <a:cs typeface="Arial Narrow"/>
              </a:rPr>
              <a:t>by  </a:t>
            </a:r>
            <a:r>
              <a:rPr sz="1100" dirty="0">
                <a:solidFill>
                  <a:srgbClr val="FFFFFF"/>
                </a:solidFill>
                <a:latin typeface="Arial Narrow"/>
                <a:cs typeface="Arial Narrow"/>
              </a:rPr>
              <a:t>SDA/RWA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for  </a:t>
            </a:r>
            <a:r>
              <a:rPr sz="1100" spc="75" dirty="0">
                <a:solidFill>
                  <a:srgbClr val="FFFFFF"/>
                </a:solidFill>
                <a:latin typeface="Arial Narrow"/>
                <a:cs typeface="Arial Narrow"/>
              </a:rPr>
              <a:t>evaluation </a:t>
            </a:r>
            <a:r>
              <a:rPr sz="1100" spc="50" dirty="0">
                <a:solidFill>
                  <a:srgbClr val="FFFFFF"/>
                </a:solidFill>
                <a:latin typeface="Arial Narrow"/>
                <a:cs typeface="Arial Narrow"/>
              </a:rPr>
              <a:t>by</a:t>
            </a:r>
            <a:r>
              <a:rPr sz="1100" spc="-7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Narrow"/>
                <a:cs typeface="Arial Narrow"/>
              </a:rPr>
              <a:t>ULB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2693228" y="5932852"/>
            <a:ext cx="131318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Delisting</a:t>
            </a:r>
            <a:r>
              <a:rPr sz="1100" spc="2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60" dirty="0">
                <a:solidFill>
                  <a:srgbClr val="FFFFFF"/>
                </a:solidFill>
                <a:latin typeface="Arial Narrow"/>
                <a:cs typeface="Arial Narrow"/>
              </a:rPr>
              <a:t>procedure</a:t>
            </a:r>
            <a:r>
              <a:rPr sz="825" spc="89" baseline="55555" dirty="0">
                <a:solidFill>
                  <a:srgbClr val="FFFFFF"/>
                </a:solidFill>
                <a:latin typeface="Arial Narrow"/>
                <a:cs typeface="Arial Narrow"/>
              </a:rPr>
              <a:t>e,f</a:t>
            </a:r>
            <a:endParaRPr sz="825" baseline="55555">
              <a:latin typeface="Arial Narrow"/>
              <a:cs typeface="Arial Narrow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1822804" y="6420932"/>
            <a:ext cx="3093085" cy="37592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39065" marR="30480" indent="-101600">
              <a:lnSpc>
                <a:spcPct val="105700"/>
              </a:lnSpc>
              <a:spcBef>
                <a:spcPts val="60"/>
              </a:spcBef>
            </a:pPr>
            <a:r>
              <a:rPr sz="1100" spc="60" dirty="0">
                <a:solidFill>
                  <a:srgbClr val="FFFFFF"/>
                </a:solidFill>
                <a:latin typeface="Arial Narrow"/>
                <a:cs typeface="Arial Narrow"/>
              </a:rPr>
              <a:t>Renaming</a:t>
            </a:r>
            <a:r>
              <a:rPr sz="1100" spc="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95" dirty="0">
                <a:solidFill>
                  <a:srgbClr val="FFFFFF"/>
                </a:solidFill>
                <a:latin typeface="Arial Narrow"/>
                <a:cs typeface="Arial Narrow"/>
              </a:rPr>
              <a:t>of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the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habitation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(if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65" dirty="0">
                <a:solidFill>
                  <a:srgbClr val="FFFFFF"/>
                </a:solidFill>
                <a:latin typeface="Arial Narrow"/>
                <a:cs typeface="Arial Narrow"/>
              </a:rPr>
              <a:t>agreed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55" dirty="0">
                <a:solidFill>
                  <a:srgbClr val="FFFFFF"/>
                </a:solidFill>
                <a:latin typeface="Arial Narrow"/>
                <a:cs typeface="Arial Narrow"/>
              </a:rPr>
              <a:t>by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10" dirty="0">
                <a:solidFill>
                  <a:srgbClr val="FFFFFF"/>
                </a:solidFill>
                <a:latin typeface="Arial Narrow"/>
                <a:cs typeface="Arial Narrow"/>
              </a:rPr>
              <a:t>SDA/RWA)  </a:t>
            </a:r>
            <a:r>
              <a:rPr sz="1100" spc="65" dirty="0">
                <a:solidFill>
                  <a:srgbClr val="FFFFFF"/>
                </a:solidFill>
                <a:latin typeface="Arial Narrow"/>
                <a:cs typeface="Arial Narrow"/>
              </a:rPr>
              <a:t>and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incorporation </a:t>
            </a: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in</a:t>
            </a:r>
            <a:r>
              <a:rPr sz="1100" spc="-16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the </a:t>
            </a:r>
            <a:r>
              <a:rPr sz="1100" spc="5" dirty="0">
                <a:solidFill>
                  <a:srgbClr val="FFFFFF"/>
                </a:solidFill>
                <a:latin typeface="Arial Narrow"/>
                <a:cs typeface="Arial Narrow"/>
              </a:rPr>
              <a:t>ULB </a:t>
            </a:r>
            <a:r>
              <a:rPr sz="1100" spc="65" dirty="0">
                <a:solidFill>
                  <a:srgbClr val="FFFFFF"/>
                </a:solidFill>
                <a:latin typeface="Arial Narrow"/>
                <a:cs typeface="Arial Narrow"/>
              </a:rPr>
              <a:t>and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other </a:t>
            </a:r>
            <a:r>
              <a:rPr sz="1100" spc="65" dirty="0">
                <a:solidFill>
                  <a:srgbClr val="FFFFFF"/>
                </a:solidFill>
                <a:latin typeface="Arial Narrow"/>
                <a:cs typeface="Arial Narrow"/>
              </a:rPr>
              <a:t>records</a:t>
            </a:r>
            <a:r>
              <a:rPr sz="825" spc="97" baseline="55555" dirty="0">
                <a:solidFill>
                  <a:srgbClr val="FFFFFF"/>
                </a:solidFill>
                <a:latin typeface="Arial Narrow"/>
                <a:cs typeface="Arial Narrow"/>
              </a:rPr>
              <a:t>g</a:t>
            </a:r>
            <a:endParaRPr sz="825" baseline="55555">
              <a:latin typeface="Arial Narrow"/>
              <a:cs typeface="Arial Narrow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926198" y="2035122"/>
            <a:ext cx="10541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20" dirty="0">
                <a:solidFill>
                  <a:srgbClr val="FFFFFF"/>
                </a:solidFill>
                <a:latin typeface="Arial Narrow"/>
                <a:cs typeface="Arial Narrow"/>
              </a:rPr>
              <a:t>B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926198" y="2662034"/>
            <a:ext cx="10541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-25" dirty="0">
                <a:solidFill>
                  <a:srgbClr val="FFFFFF"/>
                </a:solidFill>
                <a:latin typeface="Arial Narrow"/>
                <a:cs typeface="Arial Narrow"/>
              </a:rPr>
              <a:t>C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1864775" y="3244322"/>
            <a:ext cx="12446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125" dirty="0">
                <a:solidFill>
                  <a:srgbClr val="FFFFFF"/>
                </a:solidFill>
                <a:latin typeface="Arial Narrow"/>
                <a:cs typeface="Arial Narrow"/>
              </a:rPr>
              <a:t>D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1705355" y="3803593"/>
            <a:ext cx="2854325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56210">
              <a:lnSpc>
                <a:spcPct val="100000"/>
              </a:lnSpc>
              <a:spcBef>
                <a:spcPts val="125"/>
              </a:spcBef>
              <a:tabLst>
                <a:tab pos="446405" algn="l"/>
              </a:tabLst>
            </a:pPr>
            <a:r>
              <a:rPr sz="1100" spc="95" dirty="0">
                <a:solidFill>
                  <a:srgbClr val="FFFFFF"/>
                </a:solidFill>
                <a:latin typeface="Arial Narrow"/>
                <a:cs typeface="Arial Narrow"/>
              </a:rPr>
              <a:t>E	</a:t>
            </a:r>
            <a:r>
              <a:rPr sz="1650" spc="97" baseline="2525" dirty="0">
                <a:solidFill>
                  <a:srgbClr val="FFFFFF"/>
                </a:solidFill>
                <a:latin typeface="Arial Narrow"/>
                <a:cs typeface="Arial Narrow"/>
              </a:rPr>
              <a:t>Completion </a:t>
            </a:r>
            <a:r>
              <a:rPr sz="1650" spc="135" baseline="2525" dirty="0">
                <a:solidFill>
                  <a:srgbClr val="FFFFFF"/>
                </a:solidFill>
                <a:latin typeface="Arial Narrow"/>
                <a:cs typeface="Arial Narrow"/>
              </a:rPr>
              <a:t>of </a:t>
            </a:r>
            <a:r>
              <a:rPr sz="1650" spc="104" baseline="2525" dirty="0">
                <a:solidFill>
                  <a:srgbClr val="FFFFFF"/>
                </a:solidFill>
                <a:latin typeface="Arial Narrow"/>
                <a:cs typeface="Arial Narrow"/>
              </a:rPr>
              <a:t>slum upgradation</a:t>
            </a:r>
            <a:r>
              <a:rPr sz="1650" spc="-202" baseline="25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650" spc="120" baseline="2525" dirty="0">
                <a:solidFill>
                  <a:srgbClr val="FFFFFF"/>
                </a:solidFill>
                <a:latin typeface="Arial Narrow"/>
                <a:cs typeface="Arial Narrow"/>
              </a:rPr>
              <a:t>projects</a:t>
            </a:r>
            <a:endParaRPr sz="1650" baseline="2525">
              <a:latin typeface="Arial Narrow"/>
              <a:cs typeface="Arial Narrow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2283231" y="4782293"/>
            <a:ext cx="435609" cy="392430"/>
          </a:xfrm>
          <a:prstGeom prst="rect">
            <a:avLst/>
          </a:prstGeom>
          <a:solidFill>
            <a:srgbClr val="28637D"/>
          </a:solidFill>
        </p:spPr>
        <p:txBody>
          <a:bodyPr vert="horz" wrap="square" lIns="0" tIns="109855" rIns="0" bIns="0" rtlCol="0">
            <a:spAutoFit/>
          </a:bodyPr>
          <a:lstStyle/>
          <a:p>
            <a:pPr marL="218440">
              <a:lnSpc>
                <a:spcPct val="100000"/>
              </a:lnSpc>
              <a:spcBef>
                <a:spcPts val="865"/>
              </a:spcBef>
            </a:pPr>
            <a:r>
              <a:rPr sz="1100" spc="145" dirty="0">
                <a:solidFill>
                  <a:srgbClr val="FFFFFF"/>
                </a:solidFill>
                <a:latin typeface="Arial Narrow"/>
                <a:cs typeface="Arial Narrow"/>
              </a:rPr>
              <a:t>F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1836950" y="5937399"/>
            <a:ext cx="12446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G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740458" y="6522900"/>
            <a:ext cx="56388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56210">
              <a:lnSpc>
                <a:spcPct val="100000"/>
              </a:lnSpc>
              <a:spcBef>
                <a:spcPts val="125"/>
              </a:spcBef>
            </a:pPr>
            <a:r>
              <a:rPr sz="1100" spc="125" dirty="0">
                <a:solidFill>
                  <a:srgbClr val="FFFFFF"/>
                </a:solidFill>
                <a:latin typeface="Arial Narrow"/>
                <a:cs typeface="Arial Narrow"/>
              </a:rPr>
              <a:t>H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5680251" y="3375255"/>
            <a:ext cx="337820" cy="949325"/>
          </a:xfrm>
          <a:prstGeom prst="rect">
            <a:avLst/>
          </a:prstGeom>
        </p:spPr>
        <p:txBody>
          <a:bodyPr vert="vert" wrap="square" lIns="0" tIns="9525" rIns="0" bIns="0" rtlCol="0">
            <a:spAutoFit/>
          </a:bodyPr>
          <a:lstStyle/>
          <a:p>
            <a:pPr marL="148590" marR="5080" indent="-136525">
              <a:lnSpc>
                <a:spcPct val="102099"/>
              </a:lnSpc>
              <a:spcBef>
                <a:spcPts val="75"/>
              </a:spcBef>
            </a:pPr>
            <a:r>
              <a:rPr sz="900" i="1" dirty="0">
                <a:solidFill>
                  <a:srgbClr val="231F20"/>
                </a:solidFill>
                <a:latin typeface="Calibri"/>
                <a:cs typeface="Calibri"/>
              </a:rPr>
              <a:t>Slum </a:t>
            </a:r>
            <a:r>
              <a:rPr sz="900" i="1" spc="-10" dirty="0">
                <a:solidFill>
                  <a:srgbClr val="231F20"/>
                </a:solidFill>
                <a:latin typeface="Calibri"/>
                <a:cs typeface="Calibri"/>
              </a:rPr>
              <a:t>with</a:t>
            </a:r>
            <a:r>
              <a:rPr sz="900" i="1" spc="-3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i="1" spc="-5" dirty="0">
                <a:solidFill>
                  <a:srgbClr val="231F20"/>
                </a:solidFill>
                <a:latin typeface="Calibri"/>
                <a:cs typeface="Calibri"/>
              </a:rPr>
              <a:t>adequate  </a:t>
            </a:r>
            <a:r>
              <a:rPr sz="900" i="1" spc="5" dirty="0">
                <a:solidFill>
                  <a:srgbClr val="231F20"/>
                </a:solidFill>
                <a:latin typeface="Calibri"/>
                <a:cs typeface="Calibri"/>
              </a:rPr>
              <a:t>infrastructure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1553472" y="4660292"/>
            <a:ext cx="187325" cy="1676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00" i="1" spc="-40" dirty="0">
                <a:solidFill>
                  <a:srgbClr val="231F20"/>
                </a:solidFill>
                <a:latin typeface="Calibri"/>
                <a:cs typeface="Calibri"/>
              </a:rPr>
              <a:t>No</a:t>
            </a:r>
            <a:r>
              <a:rPr sz="900" i="1" dirty="0">
                <a:solidFill>
                  <a:srgbClr val="231F20"/>
                </a:solidFill>
                <a:latin typeface="Calibri"/>
                <a:cs typeface="Calibri"/>
              </a:rPr>
              <a:t>t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1297676" y="4803706"/>
            <a:ext cx="699135" cy="1676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00" i="1" dirty="0">
                <a:solidFill>
                  <a:srgbClr val="231F20"/>
                </a:solidFill>
                <a:latin typeface="Calibri"/>
                <a:cs typeface="Calibri"/>
              </a:rPr>
              <a:t>recommended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8" name="object 58"/>
          <p:cNvSpPr/>
          <p:nvPr/>
        </p:nvSpPr>
        <p:spPr>
          <a:xfrm>
            <a:off x="4754891" y="4941258"/>
            <a:ext cx="89535" cy="120650"/>
          </a:xfrm>
          <a:custGeom>
            <a:avLst/>
            <a:gdLst/>
            <a:ahLst/>
            <a:cxnLst/>
            <a:rect l="l" t="t" r="r" b="b"/>
            <a:pathLst>
              <a:path w="89535" h="120650">
                <a:moveTo>
                  <a:pt x="89405" y="0"/>
                </a:moveTo>
                <a:lnTo>
                  <a:pt x="0" y="54987"/>
                </a:lnTo>
                <a:lnTo>
                  <a:pt x="88080" y="120535"/>
                </a:lnTo>
                <a:lnTo>
                  <a:pt x="89405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1453834" y="3809998"/>
            <a:ext cx="89535" cy="120650"/>
          </a:xfrm>
          <a:custGeom>
            <a:avLst/>
            <a:gdLst/>
            <a:ahLst/>
            <a:cxnLst/>
            <a:rect l="l" t="t" r="r" b="b"/>
            <a:pathLst>
              <a:path w="89534" h="120650">
                <a:moveTo>
                  <a:pt x="0" y="0"/>
                </a:moveTo>
                <a:lnTo>
                  <a:pt x="1324" y="120535"/>
                </a:lnTo>
                <a:lnTo>
                  <a:pt x="89405" y="54983"/>
                </a:lnTo>
                <a:lnTo>
                  <a:pt x="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036933" y="4370601"/>
            <a:ext cx="120650" cy="89535"/>
          </a:xfrm>
          <a:custGeom>
            <a:avLst/>
            <a:gdLst/>
            <a:ahLst/>
            <a:cxnLst/>
            <a:rect l="l" t="t" r="r" b="b"/>
            <a:pathLst>
              <a:path w="120650" h="89535">
                <a:moveTo>
                  <a:pt x="54985" y="0"/>
                </a:moveTo>
                <a:lnTo>
                  <a:pt x="0" y="89405"/>
                </a:lnTo>
                <a:lnTo>
                  <a:pt x="120534" y="88080"/>
                </a:lnTo>
                <a:lnTo>
                  <a:pt x="54985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884873" y="1398664"/>
            <a:ext cx="396875" cy="363220"/>
          </a:xfrm>
          <a:custGeom>
            <a:avLst/>
            <a:gdLst/>
            <a:ahLst/>
            <a:cxnLst/>
            <a:rect l="l" t="t" r="r" b="b"/>
            <a:pathLst>
              <a:path w="396875" h="363219">
                <a:moveTo>
                  <a:pt x="396494" y="0"/>
                </a:moveTo>
                <a:lnTo>
                  <a:pt x="0" y="0"/>
                </a:lnTo>
                <a:lnTo>
                  <a:pt x="0" y="327938"/>
                </a:lnTo>
                <a:lnTo>
                  <a:pt x="29409" y="328338"/>
                </a:lnTo>
                <a:lnTo>
                  <a:pt x="29409" y="361346"/>
                </a:lnTo>
                <a:lnTo>
                  <a:pt x="396494" y="362628"/>
                </a:lnTo>
                <a:lnTo>
                  <a:pt x="359644" y="332969"/>
                </a:lnTo>
                <a:lnTo>
                  <a:pt x="330136" y="299640"/>
                </a:lnTo>
                <a:lnTo>
                  <a:pt x="308286" y="263467"/>
                </a:lnTo>
                <a:lnTo>
                  <a:pt x="294413" y="225275"/>
                </a:lnTo>
                <a:lnTo>
                  <a:pt x="288835" y="185890"/>
                </a:lnTo>
                <a:lnTo>
                  <a:pt x="291869" y="146140"/>
                </a:lnTo>
                <a:lnTo>
                  <a:pt x="303834" y="106849"/>
                </a:lnTo>
                <a:lnTo>
                  <a:pt x="325048" y="68845"/>
                </a:lnTo>
                <a:lnTo>
                  <a:pt x="355829" y="32953"/>
                </a:lnTo>
                <a:lnTo>
                  <a:pt x="396494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2185937" y="1419858"/>
            <a:ext cx="2353310" cy="343535"/>
          </a:xfrm>
          <a:custGeom>
            <a:avLst/>
            <a:gdLst/>
            <a:ahLst/>
            <a:cxnLst/>
            <a:rect l="l" t="t" r="r" b="b"/>
            <a:pathLst>
              <a:path w="2353310" h="343535">
                <a:moveTo>
                  <a:pt x="2308647" y="0"/>
                </a:moveTo>
                <a:lnTo>
                  <a:pt x="44067" y="0"/>
                </a:lnTo>
                <a:lnTo>
                  <a:pt x="26954" y="3720"/>
                </a:lnTo>
                <a:lnTo>
                  <a:pt x="12942" y="13851"/>
                </a:lnTo>
                <a:lnTo>
                  <a:pt x="3476" y="28845"/>
                </a:lnTo>
                <a:lnTo>
                  <a:pt x="0" y="47156"/>
                </a:lnTo>
                <a:lnTo>
                  <a:pt x="0" y="296045"/>
                </a:lnTo>
                <a:lnTo>
                  <a:pt x="3476" y="314356"/>
                </a:lnTo>
                <a:lnTo>
                  <a:pt x="12942" y="329351"/>
                </a:lnTo>
                <a:lnTo>
                  <a:pt x="26954" y="339483"/>
                </a:lnTo>
                <a:lnTo>
                  <a:pt x="44067" y="343204"/>
                </a:lnTo>
                <a:lnTo>
                  <a:pt x="2308647" y="343204"/>
                </a:lnTo>
                <a:lnTo>
                  <a:pt x="2325760" y="339483"/>
                </a:lnTo>
                <a:lnTo>
                  <a:pt x="2339772" y="329351"/>
                </a:lnTo>
                <a:lnTo>
                  <a:pt x="2349239" y="314356"/>
                </a:lnTo>
                <a:lnTo>
                  <a:pt x="2352715" y="296045"/>
                </a:lnTo>
                <a:lnTo>
                  <a:pt x="2352715" y="47156"/>
                </a:lnTo>
                <a:lnTo>
                  <a:pt x="2349239" y="28845"/>
                </a:lnTo>
                <a:lnTo>
                  <a:pt x="2339772" y="13851"/>
                </a:lnTo>
                <a:lnTo>
                  <a:pt x="2325760" y="3720"/>
                </a:lnTo>
                <a:lnTo>
                  <a:pt x="2308647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2099955" y="1398664"/>
            <a:ext cx="2416175" cy="343535"/>
          </a:xfrm>
          <a:custGeom>
            <a:avLst/>
            <a:gdLst/>
            <a:ahLst/>
            <a:cxnLst/>
            <a:rect l="l" t="t" r="r" b="b"/>
            <a:pathLst>
              <a:path w="2416175" h="343535">
                <a:moveTo>
                  <a:pt x="2372112" y="0"/>
                </a:moveTo>
                <a:lnTo>
                  <a:pt x="160514" y="0"/>
                </a:lnTo>
                <a:lnTo>
                  <a:pt x="134239" y="14631"/>
                </a:lnTo>
                <a:lnTo>
                  <a:pt x="93200" y="50589"/>
                </a:lnTo>
                <a:lnTo>
                  <a:pt x="49246" y="95970"/>
                </a:lnTo>
                <a:lnTo>
                  <a:pt x="14229" y="138871"/>
                </a:lnTo>
                <a:lnTo>
                  <a:pt x="0" y="167388"/>
                </a:lnTo>
                <a:lnTo>
                  <a:pt x="13735" y="198263"/>
                </a:lnTo>
                <a:lnTo>
                  <a:pt x="47470" y="243440"/>
                </a:lnTo>
                <a:lnTo>
                  <a:pt x="90389" y="290760"/>
                </a:lnTo>
                <a:lnTo>
                  <a:pt x="131676" y="328068"/>
                </a:lnTo>
                <a:lnTo>
                  <a:pt x="160514" y="343206"/>
                </a:lnTo>
                <a:lnTo>
                  <a:pt x="2372112" y="343206"/>
                </a:lnTo>
                <a:lnTo>
                  <a:pt x="2389223" y="339484"/>
                </a:lnTo>
                <a:lnTo>
                  <a:pt x="2403235" y="329351"/>
                </a:lnTo>
                <a:lnTo>
                  <a:pt x="2412703" y="314355"/>
                </a:lnTo>
                <a:lnTo>
                  <a:pt x="2416180" y="296045"/>
                </a:lnTo>
                <a:lnTo>
                  <a:pt x="2416180" y="47156"/>
                </a:lnTo>
                <a:lnTo>
                  <a:pt x="2412703" y="28846"/>
                </a:lnTo>
                <a:lnTo>
                  <a:pt x="2403237" y="13852"/>
                </a:lnTo>
                <a:lnTo>
                  <a:pt x="2389225" y="3721"/>
                </a:lnTo>
                <a:lnTo>
                  <a:pt x="2372112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 txBox="1"/>
          <p:nvPr/>
        </p:nvSpPr>
        <p:spPr>
          <a:xfrm>
            <a:off x="2278349" y="1457441"/>
            <a:ext cx="2125345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Identification </a:t>
            </a:r>
            <a:r>
              <a:rPr sz="1100" spc="60" dirty="0">
                <a:solidFill>
                  <a:srgbClr val="FFFFFF"/>
                </a:solidFill>
                <a:latin typeface="Arial Narrow"/>
                <a:cs typeface="Arial Narrow"/>
              </a:rPr>
              <a:t>and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Listing </a:t>
            </a: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of</a:t>
            </a:r>
            <a:r>
              <a:rPr sz="1100" spc="-10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55" dirty="0">
                <a:solidFill>
                  <a:srgbClr val="FFFFFF"/>
                </a:solidFill>
                <a:latin typeface="Arial Narrow"/>
                <a:cs typeface="Arial Narrow"/>
              </a:rPr>
              <a:t>slums</a:t>
            </a:r>
            <a:r>
              <a:rPr sz="825" spc="82" baseline="55555" dirty="0">
                <a:solidFill>
                  <a:srgbClr val="FFFFFF"/>
                </a:solidFill>
                <a:latin typeface="Arial Narrow"/>
                <a:cs typeface="Arial Narrow"/>
              </a:rPr>
              <a:t>a</a:t>
            </a:r>
            <a:endParaRPr sz="825" baseline="55555">
              <a:latin typeface="Arial Narrow"/>
              <a:cs typeface="Arial Narrow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1956258" y="1462423"/>
            <a:ext cx="10541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20" dirty="0">
                <a:solidFill>
                  <a:srgbClr val="FFFFFF"/>
                </a:solidFill>
                <a:latin typeface="Arial Narrow"/>
                <a:cs typeface="Arial Narrow"/>
              </a:rPr>
              <a:t>A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66" name="object 66"/>
          <p:cNvSpPr/>
          <p:nvPr/>
        </p:nvSpPr>
        <p:spPr>
          <a:xfrm>
            <a:off x="1037527" y="2578067"/>
            <a:ext cx="4560570" cy="372110"/>
          </a:xfrm>
          <a:custGeom>
            <a:avLst/>
            <a:gdLst/>
            <a:ahLst/>
            <a:cxnLst/>
            <a:rect l="l" t="t" r="r" b="b"/>
            <a:pathLst>
              <a:path w="4560570" h="372110">
                <a:moveTo>
                  <a:pt x="4495542" y="0"/>
                </a:moveTo>
                <a:lnTo>
                  <a:pt x="164238" y="0"/>
                </a:lnTo>
                <a:lnTo>
                  <a:pt x="140815" y="3697"/>
                </a:lnTo>
                <a:lnTo>
                  <a:pt x="123144" y="13166"/>
                </a:lnTo>
                <a:lnTo>
                  <a:pt x="109795" y="25967"/>
                </a:lnTo>
                <a:lnTo>
                  <a:pt x="99338" y="39664"/>
                </a:lnTo>
                <a:lnTo>
                  <a:pt x="0" y="179290"/>
                </a:lnTo>
                <a:lnTo>
                  <a:pt x="99338" y="331999"/>
                </a:lnTo>
                <a:lnTo>
                  <a:pt x="109476" y="345912"/>
                </a:lnTo>
                <a:lnTo>
                  <a:pt x="122861" y="358689"/>
                </a:lnTo>
                <a:lnTo>
                  <a:pt x="140710" y="368038"/>
                </a:lnTo>
                <a:lnTo>
                  <a:pt x="164238" y="371664"/>
                </a:lnTo>
                <a:lnTo>
                  <a:pt x="4495542" y="371664"/>
                </a:lnTo>
                <a:lnTo>
                  <a:pt x="4520742" y="368534"/>
                </a:lnTo>
                <a:lnTo>
                  <a:pt x="4541378" y="360012"/>
                </a:lnTo>
                <a:lnTo>
                  <a:pt x="4555320" y="347400"/>
                </a:lnTo>
                <a:lnTo>
                  <a:pt x="4560440" y="331999"/>
                </a:lnTo>
                <a:lnTo>
                  <a:pt x="4560440" y="39664"/>
                </a:lnTo>
                <a:lnTo>
                  <a:pt x="4555320" y="24263"/>
                </a:lnTo>
                <a:lnTo>
                  <a:pt x="4541378" y="11651"/>
                </a:lnTo>
                <a:lnTo>
                  <a:pt x="4520742" y="3129"/>
                </a:lnTo>
                <a:lnTo>
                  <a:pt x="4495542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 txBox="1"/>
          <p:nvPr/>
        </p:nvSpPr>
        <p:spPr>
          <a:xfrm>
            <a:off x="1944297" y="2563789"/>
            <a:ext cx="284734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1100" spc="55" dirty="0">
                <a:solidFill>
                  <a:srgbClr val="FFFFFF"/>
                </a:solidFill>
                <a:latin typeface="Arial Narrow"/>
                <a:cs typeface="Arial Narrow"/>
              </a:rPr>
              <a:t>Prepare </a:t>
            </a:r>
            <a:r>
              <a:rPr sz="1100" spc="25" dirty="0">
                <a:solidFill>
                  <a:srgbClr val="FFFFFF"/>
                </a:solidFill>
                <a:latin typeface="Arial Narrow"/>
                <a:cs typeface="Arial Narrow"/>
              </a:rPr>
              <a:t>I-GAP</a:t>
            </a:r>
            <a:r>
              <a:rPr sz="825" spc="37" baseline="55555" dirty="0">
                <a:solidFill>
                  <a:srgbClr val="FFFFFF"/>
                </a:solidFill>
                <a:latin typeface="Arial Narrow"/>
                <a:cs typeface="Arial Narrow"/>
              </a:rPr>
              <a:t>c </a:t>
            </a: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to </a:t>
            </a:r>
            <a:r>
              <a:rPr sz="1100" spc="50" dirty="0">
                <a:solidFill>
                  <a:srgbClr val="FFFFFF"/>
                </a:solidFill>
                <a:latin typeface="Arial Narrow"/>
                <a:cs typeface="Arial Narrow"/>
              </a:rPr>
              <a:t>assess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the infrastructure</a:t>
            </a:r>
            <a:r>
              <a:rPr sz="1100" spc="-15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60" dirty="0">
                <a:solidFill>
                  <a:srgbClr val="FFFFFF"/>
                </a:solidFill>
                <a:latin typeface="Arial Narrow"/>
                <a:cs typeface="Arial Narrow"/>
              </a:rPr>
              <a:t>gap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1743744" y="2678812"/>
            <a:ext cx="3848100" cy="443230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at</a:t>
            </a:r>
            <a:r>
              <a:rPr sz="1100" spc="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slum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5" dirty="0">
                <a:solidFill>
                  <a:srgbClr val="FFFFFF"/>
                </a:solidFill>
                <a:latin typeface="Arial Narrow"/>
                <a:cs typeface="Arial Narrow"/>
              </a:rPr>
              <a:t>level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60" dirty="0">
                <a:solidFill>
                  <a:srgbClr val="FFFFFF"/>
                </a:solidFill>
                <a:latin typeface="Arial Narrow"/>
                <a:cs typeface="Arial Narrow"/>
              </a:rPr>
              <a:t>and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to</a:t>
            </a:r>
            <a:r>
              <a:rPr sz="1100" spc="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plan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for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slum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upgradation</a:t>
            </a:r>
            <a:r>
              <a:rPr sz="1100" spc="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projects</a:t>
            </a:r>
            <a:endParaRPr sz="1100">
              <a:latin typeface="Arial Narrow"/>
              <a:cs typeface="Arial Narrow"/>
            </a:endParaRPr>
          </a:p>
          <a:p>
            <a:pPr marL="2505710">
              <a:lnSpc>
                <a:spcPct val="100000"/>
              </a:lnSpc>
              <a:spcBef>
                <a:spcPts val="395"/>
              </a:spcBef>
            </a:pPr>
            <a:r>
              <a:rPr sz="900" i="1" spc="10" dirty="0">
                <a:solidFill>
                  <a:srgbClr val="231F20"/>
                </a:solidFill>
                <a:latin typeface="Calibri"/>
                <a:cs typeface="Calibri"/>
              </a:rPr>
              <a:t>Slums </a:t>
            </a:r>
            <a:r>
              <a:rPr sz="900" i="1" dirty="0">
                <a:solidFill>
                  <a:srgbClr val="231F20"/>
                </a:solidFill>
                <a:latin typeface="Calibri"/>
                <a:cs typeface="Calibri"/>
              </a:rPr>
              <a:t>requiring</a:t>
            </a:r>
            <a:r>
              <a:rPr sz="900" i="1" spc="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i="1" dirty="0">
                <a:solidFill>
                  <a:srgbClr val="231F20"/>
                </a:solidFill>
                <a:latin typeface="Calibri"/>
                <a:cs typeface="Calibri"/>
              </a:rPr>
              <a:t>intervention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9" name="object 69"/>
          <p:cNvSpPr/>
          <p:nvPr/>
        </p:nvSpPr>
        <p:spPr>
          <a:xfrm>
            <a:off x="1995177" y="3172579"/>
            <a:ext cx="2630805" cy="347345"/>
          </a:xfrm>
          <a:custGeom>
            <a:avLst/>
            <a:gdLst/>
            <a:ahLst/>
            <a:cxnLst/>
            <a:rect l="l" t="t" r="r" b="b"/>
            <a:pathLst>
              <a:path w="2630804" h="347345">
                <a:moveTo>
                  <a:pt x="2582732" y="0"/>
                </a:moveTo>
                <a:lnTo>
                  <a:pt x="124656" y="0"/>
                </a:lnTo>
                <a:lnTo>
                  <a:pt x="108074" y="4345"/>
                </a:lnTo>
                <a:lnTo>
                  <a:pt x="96181" y="15560"/>
                </a:lnTo>
                <a:lnTo>
                  <a:pt x="86568" y="30917"/>
                </a:lnTo>
                <a:lnTo>
                  <a:pt x="76823" y="47685"/>
                </a:lnTo>
                <a:lnTo>
                  <a:pt x="0" y="167584"/>
                </a:lnTo>
                <a:lnTo>
                  <a:pt x="76823" y="299350"/>
                </a:lnTo>
                <a:lnTo>
                  <a:pt x="86171" y="316361"/>
                </a:lnTo>
                <a:lnTo>
                  <a:pt x="95829" y="331691"/>
                </a:lnTo>
                <a:lnTo>
                  <a:pt x="107943" y="342772"/>
                </a:lnTo>
                <a:lnTo>
                  <a:pt x="124656" y="347036"/>
                </a:lnTo>
                <a:lnTo>
                  <a:pt x="2582732" y="347036"/>
                </a:lnTo>
                <a:lnTo>
                  <a:pt x="2601306" y="343273"/>
                </a:lnTo>
                <a:lnTo>
                  <a:pt x="2616515" y="333029"/>
                </a:lnTo>
                <a:lnTo>
                  <a:pt x="2626792" y="317866"/>
                </a:lnTo>
                <a:lnTo>
                  <a:pt x="2630566" y="299350"/>
                </a:lnTo>
                <a:lnTo>
                  <a:pt x="2630566" y="47685"/>
                </a:lnTo>
                <a:lnTo>
                  <a:pt x="2626792" y="29169"/>
                </a:lnTo>
                <a:lnTo>
                  <a:pt x="2616515" y="14006"/>
                </a:lnTo>
                <a:lnTo>
                  <a:pt x="2601306" y="3762"/>
                </a:lnTo>
                <a:lnTo>
                  <a:pt x="2582732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 txBox="1"/>
          <p:nvPr/>
        </p:nvSpPr>
        <p:spPr>
          <a:xfrm>
            <a:off x="2183037" y="3230873"/>
            <a:ext cx="2332355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65" dirty="0">
                <a:solidFill>
                  <a:srgbClr val="FFFFFF"/>
                </a:solidFill>
                <a:latin typeface="Arial Narrow"/>
                <a:cs typeface="Arial Narrow"/>
              </a:rPr>
              <a:t>Execution </a:t>
            </a: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of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slum upgradation</a:t>
            </a:r>
            <a:r>
              <a:rPr sz="1100" spc="-16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projects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71" name="object 71"/>
          <p:cNvSpPr txBox="1">
            <a:spLocks noGrp="1"/>
          </p:cNvSpPr>
          <p:nvPr>
            <p:ph type="title"/>
          </p:nvPr>
        </p:nvSpPr>
        <p:spPr>
          <a:xfrm>
            <a:off x="1961205" y="528153"/>
            <a:ext cx="679005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>
                <a:solidFill>
                  <a:srgbClr val="231F20"/>
                </a:solidFill>
              </a:rPr>
              <a:t>Step </a:t>
            </a:r>
            <a:r>
              <a:rPr dirty="0">
                <a:solidFill>
                  <a:srgbClr val="231F20"/>
                </a:solidFill>
              </a:rPr>
              <a:t>B. </a:t>
            </a:r>
            <a:r>
              <a:rPr spc="-30" dirty="0">
                <a:solidFill>
                  <a:srgbClr val="231F20"/>
                </a:solidFill>
              </a:rPr>
              <a:t>UNDERTAKE </a:t>
            </a:r>
            <a:r>
              <a:rPr dirty="0">
                <a:solidFill>
                  <a:srgbClr val="231F20"/>
                </a:solidFill>
              </a:rPr>
              <a:t>NEED </a:t>
            </a:r>
            <a:r>
              <a:rPr spc="-5" dirty="0">
                <a:solidFill>
                  <a:srgbClr val="231F20"/>
                </a:solidFill>
              </a:rPr>
              <a:t>ASSESSMENT</a:t>
            </a:r>
            <a:r>
              <a:rPr spc="-40" dirty="0">
                <a:solidFill>
                  <a:srgbClr val="231F20"/>
                </a:solidFill>
              </a:rPr>
              <a:t> </a:t>
            </a:r>
            <a:r>
              <a:rPr dirty="0">
                <a:solidFill>
                  <a:srgbClr val="231F20"/>
                </a:solidFill>
              </a:rPr>
              <a:t>(PNA)</a:t>
            </a:r>
          </a:p>
        </p:txBody>
      </p:sp>
      <p:sp>
        <p:nvSpPr>
          <p:cNvPr id="72" name="object 72"/>
          <p:cNvSpPr txBox="1"/>
          <p:nvPr/>
        </p:nvSpPr>
        <p:spPr>
          <a:xfrm>
            <a:off x="6453128" y="1658223"/>
            <a:ext cx="3626485" cy="37864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8285">
              <a:lnSpc>
                <a:spcPct val="100000"/>
              </a:lnSpc>
              <a:spcBef>
                <a:spcPts val="100"/>
              </a:spcBef>
            </a:pPr>
            <a:r>
              <a:rPr sz="1100" b="1" spc="-5" dirty="0">
                <a:solidFill>
                  <a:srgbClr val="231F20"/>
                </a:solidFill>
                <a:latin typeface="Calibri"/>
                <a:cs typeface="Calibri"/>
              </a:rPr>
              <a:t>Periodic  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slum   </a:t>
            </a:r>
            <a:r>
              <a:rPr sz="1100" b="1" spc="-5" dirty="0">
                <a:solidFill>
                  <a:srgbClr val="231F20"/>
                </a:solidFill>
                <a:latin typeface="Calibri"/>
                <a:cs typeface="Calibri"/>
              </a:rPr>
              <a:t>level   Participatory   Infrastructure</a:t>
            </a:r>
            <a:r>
              <a:rPr sz="1100" b="1" spc="16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Needs</a:t>
            </a:r>
            <a:endParaRPr sz="1100" dirty="0">
              <a:latin typeface="Calibri"/>
              <a:cs typeface="Calibri"/>
            </a:endParaRPr>
          </a:p>
          <a:p>
            <a:pPr marL="12700" marR="5080">
              <a:lnSpc>
                <a:spcPct val="162800"/>
              </a:lnSpc>
              <a:tabLst>
                <a:tab pos="596265" algn="l"/>
              </a:tabLst>
            </a:pPr>
            <a:r>
              <a:rPr sz="1100" b="1" spc="-5" dirty="0">
                <a:solidFill>
                  <a:srgbClr val="231F20"/>
                </a:solidFill>
                <a:latin typeface="Calibri"/>
                <a:cs typeface="Calibri"/>
              </a:rPr>
              <a:t>Assessment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(PNA) shall be </a:t>
            </a:r>
            <a:r>
              <a:rPr sz="1100" b="1" spc="-5" dirty="0">
                <a:solidFill>
                  <a:srgbClr val="231F20"/>
                </a:solidFill>
                <a:latin typeface="Calibri"/>
                <a:cs typeface="Calibri"/>
              </a:rPr>
              <a:t>undertaken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by the concerned  </a:t>
            </a:r>
            <a:r>
              <a:rPr sz="1100" b="1" spc="85" dirty="0">
                <a:solidFill>
                  <a:srgbClr val="231F20"/>
                </a:solidFill>
                <a:latin typeface="Calibri"/>
                <a:cs typeface="Calibri"/>
              </a:rPr>
              <a:t>Ward	</a:t>
            </a:r>
            <a:r>
              <a:rPr sz="1100" b="1" spc="110" dirty="0">
                <a:solidFill>
                  <a:srgbClr val="231F20"/>
                </a:solidFill>
                <a:latin typeface="Calibri"/>
                <a:cs typeface="Calibri"/>
              </a:rPr>
              <a:t>officer  </a:t>
            </a:r>
            <a:r>
              <a:rPr sz="1100" b="1" spc="65" dirty="0">
                <a:solidFill>
                  <a:srgbClr val="231F20"/>
                </a:solidFill>
                <a:latin typeface="Calibri"/>
                <a:cs typeface="Calibri"/>
              </a:rPr>
              <a:t>on   </a:t>
            </a:r>
            <a:r>
              <a:rPr sz="1100" b="1" spc="105" dirty="0">
                <a:solidFill>
                  <a:srgbClr val="231F20"/>
                </a:solidFill>
                <a:latin typeface="Calibri"/>
                <a:cs typeface="Calibri"/>
              </a:rPr>
              <a:t>behalf  </a:t>
            </a:r>
            <a:r>
              <a:rPr sz="1100" b="1" spc="65" dirty="0">
                <a:solidFill>
                  <a:srgbClr val="231F20"/>
                </a:solidFill>
                <a:latin typeface="Calibri"/>
                <a:cs typeface="Calibri"/>
              </a:rPr>
              <a:t>of   </a:t>
            </a:r>
            <a:r>
              <a:rPr sz="1100" b="1" spc="100" dirty="0">
                <a:solidFill>
                  <a:srgbClr val="231F20"/>
                </a:solidFill>
                <a:latin typeface="Calibri"/>
                <a:cs typeface="Calibri"/>
              </a:rPr>
              <a:t>ULBs/  </a:t>
            </a:r>
            <a:r>
              <a:rPr sz="1100" b="1" spc="95" dirty="0">
                <a:solidFill>
                  <a:srgbClr val="231F20"/>
                </a:solidFill>
                <a:latin typeface="Calibri"/>
                <a:cs typeface="Calibri"/>
              </a:rPr>
              <a:t>SDAs/ </a:t>
            </a:r>
            <a:r>
              <a:rPr sz="1100" b="1" spc="65" dirty="0">
                <a:solidFill>
                  <a:srgbClr val="231F20"/>
                </a:solidFill>
                <a:latin typeface="Calibri"/>
                <a:cs typeface="Calibri"/>
              </a:rPr>
              <a:t>RWA </a:t>
            </a:r>
            <a:r>
              <a:rPr sz="1100" b="1" spc="-5" dirty="0">
                <a:solidFill>
                  <a:srgbClr val="231F20"/>
                </a:solidFill>
                <a:latin typeface="Calibri"/>
                <a:cs typeface="Calibri"/>
              </a:rPr>
              <a:t>.</a:t>
            </a:r>
            <a:endParaRPr sz="11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 dirty="0">
              <a:latin typeface="Times New Roman"/>
              <a:cs typeface="Times New Roman"/>
            </a:endParaRPr>
          </a:p>
          <a:p>
            <a:pPr marL="12700" marR="5080" indent="234950" algn="just">
              <a:lnSpc>
                <a:spcPct val="162800"/>
              </a:lnSpc>
              <a:spcBef>
                <a:spcPts val="885"/>
              </a:spcBef>
            </a:pP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The PNA will </a:t>
            </a:r>
            <a:r>
              <a:rPr sz="1100" b="1" spc="-5" dirty="0">
                <a:solidFill>
                  <a:srgbClr val="231F20"/>
                </a:solidFill>
                <a:latin typeface="Calibri"/>
                <a:cs typeface="Calibri"/>
              </a:rPr>
              <a:t>cover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the </a:t>
            </a:r>
            <a:r>
              <a:rPr sz="1100" b="1" spc="-10" dirty="0">
                <a:solidFill>
                  <a:srgbClr val="231F20"/>
                </a:solidFill>
                <a:latin typeface="Calibri"/>
                <a:cs typeface="Calibri"/>
              </a:rPr>
              <a:t>status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of access </a:t>
            </a:r>
            <a:r>
              <a:rPr sz="1100" b="1" spc="-10" dirty="0">
                <a:solidFill>
                  <a:srgbClr val="231F20"/>
                </a:solidFill>
                <a:latin typeface="Calibri"/>
                <a:cs typeface="Calibri"/>
              </a:rPr>
              <a:t>to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the primary  </a:t>
            </a:r>
            <a:r>
              <a:rPr sz="1100" b="1" spc="-5" dirty="0">
                <a:solidFill>
                  <a:srgbClr val="231F20"/>
                </a:solidFill>
                <a:latin typeface="Calibri"/>
                <a:cs typeface="Calibri"/>
              </a:rPr>
              <a:t>infrastructure through survey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and </a:t>
            </a:r>
            <a:r>
              <a:rPr sz="1100" b="1" spc="-5" dirty="0">
                <a:solidFill>
                  <a:srgbClr val="231F20"/>
                </a:solidFill>
                <a:latin typeface="Calibri"/>
                <a:cs typeface="Calibri"/>
              </a:rPr>
              <a:t>Group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discussions with  </a:t>
            </a:r>
            <a:r>
              <a:rPr sz="1100" b="1" spc="-10" dirty="0">
                <a:solidFill>
                  <a:srgbClr val="231F20"/>
                </a:solidFill>
                <a:latin typeface="Calibri"/>
                <a:cs typeface="Calibri"/>
              </a:rPr>
              <a:t>SDA/ </a:t>
            </a:r>
            <a:r>
              <a:rPr sz="1100" b="1" spc="-25" dirty="0">
                <a:solidFill>
                  <a:srgbClr val="231F20"/>
                </a:solidFill>
                <a:latin typeface="Calibri"/>
                <a:cs typeface="Calibri"/>
              </a:rPr>
              <a:t>RWA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specifically </a:t>
            </a:r>
            <a:r>
              <a:rPr sz="1100" b="1" spc="-5" dirty="0">
                <a:solidFill>
                  <a:srgbClr val="231F20"/>
                </a:solidFill>
                <a:latin typeface="Calibri"/>
                <a:cs typeface="Calibri"/>
              </a:rPr>
              <a:t>- </a:t>
            </a:r>
            <a:r>
              <a:rPr sz="1100" b="1" spc="-15" dirty="0">
                <a:solidFill>
                  <a:srgbClr val="231F20"/>
                </a:solidFill>
                <a:latin typeface="Calibri"/>
                <a:cs typeface="Calibri"/>
              </a:rPr>
              <a:t>Water </a:t>
            </a:r>
            <a:r>
              <a:rPr sz="1100" b="1" spc="-10" dirty="0">
                <a:solidFill>
                  <a:srgbClr val="231F20"/>
                </a:solidFill>
                <a:latin typeface="Calibri"/>
                <a:cs typeface="Calibri"/>
              </a:rPr>
              <a:t>supply,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Pucca </a:t>
            </a:r>
            <a:r>
              <a:rPr sz="1100" b="1" spc="-5" dirty="0">
                <a:solidFill>
                  <a:srgbClr val="231F20"/>
                </a:solidFill>
                <a:latin typeface="Calibri"/>
                <a:cs typeface="Calibri"/>
              </a:rPr>
              <a:t>roads,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Pucca  </a:t>
            </a:r>
            <a:r>
              <a:rPr sz="1100" b="1" spc="-10" dirty="0">
                <a:solidFill>
                  <a:srgbClr val="231F20"/>
                </a:solidFill>
                <a:latin typeface="Calibri"/>
                <a:cs typeface="Calibri"/>
              </a:rPr>
              <a:t>storm water </a:t>
            </a:r>
            <a:r>
              <a:rPr sz="1100" b="1" spc="-5" dirty="0">
                <a:solidFill>
                  <a:srgbClr val="231F20"/>
                </a:solidFill>
                <a:latin typeface="Calibri"/>
                <a:cs typeface="Calibri"/>
              </a:rPr>
              <a:t>drainage, Street lights,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Access </a:t>
            </a:r>
            <a:r>
              <a:rPr sz="1100" b="1" spc="-10" dirty="0">
                <a:solidFill>
                  <a:srgbClr val="231F20"/>
                </a:solidFill>
                <a:latin typeface="Calibri"/>
                <a:cs typeface="Calibri"/>
              </a:rPr>
              <a:t>to </a:t>
            </a:r>
            <a:r>
              <a:rPr sz="1100" b="1" spc="-5" dirty="0">
                <a:solidFill>
                  <a:srgbClr val="231F20"/>
                </a:solidFill>
                <a:latin typeface="Calibri"/>
                <a:cs typeface="Calibri"/>
              </a:rPr>
              <a:t>toilet facilities 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and electricity</a:t>
            </a:r>
            <a:r>
              <a:rPr sz="1100" b="1" spc="3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spc="-10" dirty="0">
                <a:solidFill>
                  <a:srgbClr val="231F20"/>
                </a:solidFill>
                <a:latin typeface="Calibri"/>
                <a:cs typeface="Calibri"/>
              </a:rPr>
              <a:t>supply.</a:t>
            </a:r>
            <a:endParaRPr sz="11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 dirty="0">
              <a:latin typeface="Times New Roman"/>
              <a:cs typeface="Times New Roman"/>
            </a:endParaRPr>
          </a:p>
          <a:p>
            <a:pPr marL="12700" marR="6350" indent="235585" algn="just">
              <a:lnSpc>
                <a:spcPct val="162800"/>
              </a:lnSpc>
              <a:spcBef>
                <a:spcPts val="885"/>
              </a:spcBef>
            </a:pPr>
            <a:r>
              <a:rPr sz="1100" b="1" spc="25" dirty="0">
                <a:solidFill>
                  <a:srgbClr val="231F20"/>
                </a:solidFill>
                <a:latin typeface="Calibri"/>
                <a:cs typeface="Calibri"/>
              </a:rPr>
              <a:t>The </a:t>
            </a:r>
            <a:r>
              <a:rPr sz="1100" b="1" spc="35" dirty="0">
                <a:solidFill>
                  <a:srgbClr val="231F20"/>
                </a:solidFill>
                <a:latin typeface="Calibri"/>
                <a:cs typeface="Calibri"/>
              </a:rPr>
              <a:t>concerned </a:t>
            </a:r>
            <a:r>
              <a:rPr sz="1100" b="1" spc="15" dirty="0">
                <a:solidFill>
                  <a:srgbClr val="231F20"/>
                </a:solidFill>
                <a:latin typeface="Calibri"/>
                <a:cs typeface="Calibri"/>
              </a:rPr>
              <a:t>Ward </a:t>
            </a:r>
            <a:r>
              <a:rPr sz="1100" b="1" spc="30" dirty="0">
                <a:solidFill>
                  <a:srgbClr val="231F20"/>
                </a:solidFill>
                <a:latin typeface="Calibri"/>
                <a:cs typeface="Calibri"/>
              </a:rPr>
              <a:t>Officer</a:t>
            </a:r>
            <a:r>
              <a:rPr sz="1100" b="1" spc="30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spc="30" dirty="0">
                <a:solidFill>
                  <a:srgbClr val="231F20"/>
                </a:solidFill>
                <a:latin typeface="Calibri"/>
                <a:cs typeface="Calibri"/>
              </a:rPr>
              <a:t>shall  undertake  </a:t>
            </a:r>
            <a:r>
              <a:rPr sz="1100" b="1" spc="25" dirty="0">
                <a:solidFill>
                  <a:srgbClr val="231F20"/>
                </a:solidFill>
                <a:latin typeface="Calibri"/>
                <a:cs typeface="Calibri"/>
              </a:rPr>
              <a:t>the  </a:t>
            </a:r>
            <a:r>
              <a:rPr sz="1100" b="1" spc="-5" dirty="0">
                <a:solidFill>
                  <a:srgbClr val="231F20"/>
                </a:solidFill>
                <a:latin typeface="Calibri"/>
                <a:cs typeface="Calibri"/>
              </a:rPr>
              <a:t>assessment together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with </a:t>
            </a:r>
            <a:r>
              <a:rPr sz="1100" b="1" spc="-5" dirty="0">
                <a:solidFill>
                  <a:srgbClr val="231F20"/>
                </a:solidFill>
                <a:latin typeface="Calibri"/>
                <a:cs typeface="Calibri"/>
              </a:rPr>
              <a:t>SDA, through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field visits and  discussions with the </a:t>
            </a:r>
            <a:r>
              <a:rPr sz="1100" b="1" spc="-5" dirty="0">
                <a:solidFill>
                  <a:srgbClr val="231F20"/>
                </a:solidFill>
                <a:latin typeface="Calibri"/>
                <a:cs typeface="Calibri"/>
              </a:rPr>
              <a:t>residents.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He/ she shall be the Nodal  officer</a:t>
            </a:r>
            <a:r>
              <a:rPr sz="1100" b="1" spc="-8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spc="-10" dirty="0">
                <a:solidFill>
                  <a:srgbClr val="231F20"/>
                </a:solidFill>
                <a:latin typeface="Calibri"/>
                <a:cs typeface="Calibri"/>
              </a:rPr>
              <a:t>for</a:t>
            </a:r>
            <a:r>
              <a:rPr sz="1100" b="1" spc="-7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PNA</a:t>
            </a:r>
            <a:r>
              <a:rPr sz="1100" b="1" spc="-7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and</a:t>
            </a:r>
            <a:r>
              <a:rPr sz="1100" b="1" spc="-8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will</a:t>
            </a:r>
            <a:r>
              <a:rPr sz="1100" b="1" spc="2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be</a:t>
            </a:r>
            <a:r>
              <a:rPr sz="1100" b="1" spc="-7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spc="-5" dirty="0">
                <a:solidFill>
                  <a:srgbClr val="231F20"/>
                </a:solidFill>
                <a:latin typeface="Calibri"/>
                <a:cs typeface="Calibri"/>
              </a:rPr>
              <a:t>supported</a:t>
            </a:r>
            <a:r>
              <a:rPr sz="1100" b="1" spc="-8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by</a:t>
            </a:r>
            <a:r>
              <a:rPr sz="1100" b="1" spc="-8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spc="-5" dirty="0">
                <a:solidFill>
                  <a:srgbClr val="231F20"/>
                </a:solidFill>
                <a:latin typeface="Calibri"/>
                <a:cs typeface="Calibri"/>
              </a:rPr>
              <a:t>team</a:t>
            </a:r>
            <a:r>
              <a:rPr sz="1100" b="1" spc="-7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spc="-5" dirty="0">
                <a:solidFill>
                  <a:srgbClr val="231F20"/>
                </a:solidFill>
                <a:latin typeface="Calibri"/>
                <a:cs typeface="Calibri"/>
              </a:rPr>
              <a:t>deputized</a:t>
            </a:r>
            <a:r>
              <a:rPr sz="1100" b="1" spc="-8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by</a:t>
            </a:r>
            <a:r>
              <a:rPr sz="1100" b="1" spc="-8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the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6453102" y="5480032"/>
            <a:ext cx="29146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ULB.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6453084" y="6026006"/>
            <a:ext cx="3625215" cy="4660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7650">
              <a:lnSpc>
                <a:spcPct val="100000"/>
              </a:lnSpc>
              <a:spcBef>
                <a:spcPts val="100"/>
              </a:spcBef>
            </a:pPr>
            <a:r>
              <a:rPr sz="1100" b="1" spc="-5" dirty="0">
                <a:solidFill>
                  <a:srgbClr val="ED1C24"/>
                </a:solidFill>
                <a:latin typeface="Calibri"/>
                <a:cs typeface="Calibri"/>
              </a:rPr>
              <a:t>Format </a:t>
            </a:r>
            <a:r>
              <a:rPr sz="1100" b="1" spc="-10" dirty="0">
                <a:solidFill>
                  <a:srgbClr val="ED1C24"/>
                </a:solidFill>
                <a:latin typeface="Calibri"/>
                <a:cs typeface="Calibri"/>
              </a:rPr>
              <a:t>for </a:t>
            </a:r>
            <a:r>
              <a:rPr sz="1100" b="1" spc="-5" dirty="0">
                <a:solidFill>
                  <a:srgbClr val="ED1C24"/>
                </a:solidFill>
                <a:latin typeface="Calibri"/>
                <a:cs typeface="Calibri"/>
              </a:rPr>
              <a:t>capturing </a:t>
            </a:r>
            <a:r>
              <a:rPr sz="1100" b="1" dirty="0">
                <a:solidFill>
                  <a:srgbClr val="ED1C24"/>
                </a:solidFill>
                <a:latin typeface="Calibri"/>
                <a:cs typeface="Calibri"/>
              </a:rPr>
              <a:t>slum </a:t>
            </a:r>
            <a:r>
              <a:rPr sz="1100" b="1" spc="-5" dirty="0">
                <a:solidFill>
                  <a:srgbClr val="ED1C24"/>
                </a:solidFill>
                <a:latin typeface="Calibri"/>
                <a:cs typeface="Calibri"/>
              </a:rPr>
              <a:t>level </a:t>
            </a:r>
            <a:r>
              <a:rPr sz="1100" b="1" spc="-10" dirty="0">
                <a:solidFill>
                  <a:srgbClr val="ED1C24"/>
                </a:solidFill>
                <a:latin typeface="Calibri"/>
                <a:cs typeface="Calibri"/>
              </a:rPr>
              <a:t>data </a:t>
            </a:r>
            <a:r>
              <a:rPr sz="1100" b="1" dirty="0">
                <a:solidFill>
                  <a:srgbClr val="ED1C24"/>
                </a:solidFill>
                <a:latin typeface="Calibri"/>
                <a:cs typeface="Calibri"/>
              </a:rPr>
              <a:t>is enclosed</a:t>
            </a:r>
            <a:r>
              <a:rPr sz="1100" b="1" spc="10" dirty="0">
                <a:solidFill>
                  <a:srgbClr val="ED1C24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ED1C24"/>
                </a:solidFill>
                <a:latin typeface="Calibri"/>
                <a:cs typeface="Calibri"/>
              </a:rPr>
              <a:t>as</a:t>
            </a:r>
            <a:endParaRPr sz="11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30"/>
              </a:spcBef>
            </a:pPr>
            <a:r>
              <a:rPr sz="1100" b="1" spc="-10" dirty="0">
                <a:solidFill>
                  <a:srgbClr val="ED1C24"/>
                </a:solidFill>
                <a:latin typeface="Calibri"/>
                <a:cs typeface="Calibri"/>
              </a:rPr>
              <a:t>Annexure </a:t>
            </a:r>
            <a:r>
              <a:rPr sz="1100" b="1" dirty="0">
                <a:solidFill>
                  <a:srgbClr val="ED1C24"/>
                </a:solidFill>
                <a:latin typeface="Calibri"/>
                <a:cs typeface="Calibri"/>
              </a:rPr>
              <a:t>2 of</a:t>
            </a:r>
            <a:r>
              <a:rPr sz="1100" b="1" spc="-50" dirty="0">
                <a:solidFill>
                  <a:srgbClr val="ED1C24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ED1C24"/>
                </a:solidFill>
                <a:latin typeface="Calibri"/>
                <a:cs typeface="Calibri"/>
              </a:rPr>
              <a:t>SOP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75" name="object 75"/>
          <p:cNvSpPr/>
          <p:nvPr/>
        </p:nvSpPr>
        <p:spPr>
          <a:xfrm>
            <a:off x="6460797" y="1696024"/>
            <a:ext cx="147420" cy="14019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6460797" y="2789272"/>
            <a:ext cx="147420" cy="140197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6460797" y="4420731"/>
            <a:ext cx="147420" cy="14019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6460797" y="6052236"/>
            <a:ext cx="147420" cy="1401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 txBox="1"/>
          <p:nvPr/>
        </p:nvSpPr>
        <p:spPr>
          <a:xfrm>
            <a:off x="505904" y="7006521"/>
            <a:ext cx="325120" cy="246379"/>
          </a:xfrm>
          <a:prstGeom prst="rect">
            <a:avLst/>
          </a:prstGeom>
          <a:solidFill>
            <a:srgbClr val="5698D2"/>
          </a:solidFill>
        </p:spPr>
        <p:txBody>
          <a:bodyPr vert="horz" wrap="square" lIns="0" tIns="31750" rIns="0" bIns="0" rtlCol="0">
            <a:spAutoFit/>
          </a:bodyPr>
          <a:lstStyle/>
          <a:p>
            <a:pPr marL="99060">
              <a:lnSpc>
                <a:spcPct val="100000"/>
              </a:lnSpc>
              <a:spcBef>
                <a:spcPts val="250"/>
              </a:spcBef>
            </a:pPr>
            <a:r>
              <a:rPr sz="1100" spc="-65" dirty="0">
                <a:solidFill>
                  <a:srgbClr val="FFFFFF"/>
                </a:solidFill>
                <a:latin typeface="Arial"/>
                <a:cs typeface="Arial"/>
              </a:rPr>
              <a:t>04</a:t>
            </a:r>
            <a:endParaRPr sz="1100">
              <a:latin typeface="Arial"/>
              <a:cs typeface="Arial"/>
            </a:endParaRPr>
          </a:p>
        </p:txBody>
      </p:sp>
      <p:sp>
        <p:nvSpPr>
          <p:cNvPr id="80" name="object 80"/>
          <p:cNvSpPr/>
          <p:nvPr/>
        </p:nvSpPr>
        <p:spPr>
          <a:xfrm>
            <a:off x="505904" y="7252739"/>
            <a:ext cx="325120" cy="27940"/>
          </a:xfrm>
          <a:custGeom>
            <a:avLst/>
            <a:gdLst/>
            <a:ahLst/>
            <a:cxnLst/>
            <a:rect l="l" t="t" r="r" b="b"/>
            <a:pathLst>
              <a:path w="325119" h="27940">
                <a:moveTo>
                  <a:pt x="0" y="27504"/>
                </a:moveTo>
                <a:lnTo>
                  <a:pt x="324669" y="27504"/>
                </a:lnTo>
                <a:lnTo>
                  <a:pt x="324669" y="0"/>
                </a:lnTo>
                <a:lnTo>
                  <a:pt x="0" y="0"/>
                </a:lnTo>
                <a:lnTo>
                  <a:pt x="0" y="27504"/>
                </a:lnTo>
                <a:close/>
              </a:path>
            </a:pathLst>
          </a:custGeom>
          <a:solidFill>
            <a:srgbClr val="00445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10022" y="4984439"/>
            <a:ext cx="1969135" cy="0"/>
          </a:xfrm>
          <a:custGeom>
            <a:avLst/>
            <a:gdLst/>
            <a:ahLst/>
            <a:cxnLst/>
            <a:rect l="l" t="t" r="r" b="b"/>
            <a:pathLst>
              <a:path w="1969135">
                <a:moveTo>
                  <a:pt x="0" y="0"/>
                </a:moveTo>
                <a:lnTo>
                  <a:pt x="1969023" y="0"/>
                </a:lnTo>
              </a:path>
            </a:pathLst>
          </a:custGeom>
          <a:ln w="10160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973638" y="2730189"/>
            <a:ext cx="0" cy="2249170"/>
          </a:xfrm>
          <a:custGeom>
            <a:avLst/>
            <a:gdLst/>
            <a:ahLst/>
            <a:cxnLst/>
            <a:rect l="l" t="t" r="r" b="b"/>
            <a:pathLst>
              <a:path h="2249170">
                <a:moveTo>
                  <a:pt x="0" y="0"/>
                </a:moveTo>
                <a:lnTo>
                  <a:pt x="0" y="2249170"/>
                </a:lnTo>
              </a:path>
            </a:pathLst>
          </a:custGeom>
          <a:ln w="10814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94565" y="2724474"/>
            <a:ext cx="484505" cy="0"/>
          </a:xfrm>
          <a:custGeom>
            <a:avLst/>
            <a:gdLst/>
            <a:ahLst/>
            <a:cxnLst/>
            <a:rect l="l" t="t" r="r" b="b"/>
            <a:pathLst>
              <a:path w="484504">
                <a:moveTo>
                  <a:pt x="0" y="0"/>
                </a:moveTo>
                <a:lnTo>
                  <a:pt x="484480" y="0"/>
                </a:lnTo>
              </a:path>
            </a:pathLst>
          </a:custGeom>
          <a:ln w="11430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327656" y="1714719"/>
            <a:ext cx="48260" cy="211454"/>
          </a:xfrm>
          <a:custGeom>
            <a:avLst/>
            <a:gdLst/>
            <a:ahLst/>
            <a:cxnLst/>
            <a:rect l="l" t="t" r="r" b="b"/>
            <a:pathLst>
              <a:path w="48260" h="211455">
                <a:moveTo>
                  <a:pt x="47962" y="174762"/>
                </a:moveTo>
                <a:lnTo>
                  <a:pt x="0" y="174762"/>
                </a:lnTo>
                <a:lnTo>
                  <a:pt x="23982" y="211126"/>
                </a:lnTo>
                <a:lnTo>
                  <a:pt x="47962" y="174762"/>
                </a:lnTo>
                <a:close/>
              </a:path>
              <a:path w="48260" h="211455">
                <a:moveTo>
                  <a:pt x="29390" y="0"/>
                </a:moveTo>
                <a:lnTo>
                  <a:pt x="18576" y="4982"/>
                </a:lnTo>
                <a:lnTo>
                  <a:pt x="18576" y="174762"/>
                </a:lnTo>
                <a:lnTo>
                  <a:pt x="29390" y="174762"/>
                </a:lnTo>
                <a:lnTo>
                  <a:pt x="2939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327656" y="2326665"/>
            <a:ext cx="48260" cy="211454"/>
          </a:xfrm>
          <a:custGeom>
            <a:avLst/>
            <a:gdLst/>
            <a:ahLst/>
            <a:cxnLst/>
            <a:rect l="l" t="t" r="r" b="b"/>
            <a:pathLst>
              <a:path w="48260" h="211455">
                <a:moveTo>
                  <a:pt x="47962" y="174758"/>
                </a:moveTo>
                <a:lnTo>
                  <a:pt x="0" y="174758"/>
                </a:lnTo>
                <a:lnTo>
                  <a:pt x="23982" y="211126"/>
                </a:lnTo>
                <a:lnTo>
                  <a:pt x="47962" y="174758"/>
                </a:lnTo>
                <a:close/>
              </a:path>
              <a:path w="48260" h="211455">
                <a:moveTo>
                  <a:pt x="29390" y="0"/>
                </a:moveTo>
                <a:lnTo>
                  <a:pt x="18576" y="4982"/>
                </a:lnTo>
                <a:lnTo>
                  <a:pt x="18576" y="174758"/>
                </a:lnTo>
                <a:lnTo>
                  <a:pt x="29390" y="174758"/>
                </a:lnTo>
                <a:lnTo>
                  <a:pt x="2939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327656" y="2938608"/>
            <a:ext cx="48260" cy="211454"/>
          </a:xfrm>
          <a:custGeom>
            <a:avLst/>
            <a:gdLst/>
            <a:ahLst/>
            <a:cxnLst/>
            <a:rect l="l" t="t" r="r" b="b"/>
            <a:pathLst>
              <a:path w="48260" h="211455">
                <a:moveTo>
                  <a:pt x="47962" y="174762"/>
                </a:moveTo>
                <a:lnTo>
                  <a:pt x="0" y="174762"/>
                </a:lnTo>
                <a:lnTo>
                  <a:pt x="23982" y="211124"/>
                </a:lnTo>
                <a:lnTo>
                  <a:pt x="47962" y="174762"/>
                </a:lnTo>
                <a:close/>
              </a:path>
              <a:path w="48260" h="211455">
                <a:moveTo>
                  <a:pt x="29390" y="0"/>
                </a:moveTo>
                <a:lnTo>
                  <a:pt x="18576" y="4982"/>
                </a:lnTo>
                <a:lnTo>
                  <a:pt x="18576" y="174762"/>
                </a:lnTo>
                <a:lnTo>
                  <a:pt x="29390" y="174762"/>
                </a:lnTo>
                <a:lnTo>
                  <a:pt x="2939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327656" y="3501547"/>
            <a:ext cx="48260" cy="211454"/>
          </a:xfrm>
          <a:custGeom>
            <a:avLst/>
            <a:gdLst/>
            <a:ahLst/>
            <a:cxnLst/>
            <a:rect l="l" t="t" r="r" b="b"/>
            <a:pathLst>
              <a:path w="48260" h="211454">
                <a:moveTo>
                  <a:pt x="47962" y="174758"/>
                </a:moveTo>
                <a:lnTo>
                  <a:pt x="0" y="174758"/>
                </a:lnTo>
                <a:lnTo>
                  <a:pt x="23982" y="211126"/>
                </a:lnTo>
                <a:lnTo>
                  <a:pt x="47962" y="174758"/>
                </a:lnTo>
                <a:close/>
              </a:path>
              <a:path w="48260" h="211454">
                <a:moveTo>
                  <a:pt x="29390" y="0"/>
                </a:moveTo>
                <a:lnTo>
                  <a:pt x="18576" y="4978"/>
                </a:lnTo>
                <a:lnTo>
                  <a:pt x="18576" y="174758"/>
                </a:lnTo>
                <a:lnTo>
                  <a:pt x="29390" y="174758"/>
                </a:lnTo>
                <a:lnTo>
                  <a:pt x="2939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327656" y="4068453"/>
            <a:ext cx="48260" cy="211454"/>
          </a:xfrm>
          <a:custGeom>
            <a:avLst/>
            <a:gdLst/>
            <a:ahLst/>
            <a:cxnLst/>
            <a:rect l="l" t="t" r="r" b="b"/>
            <a:pathLst>
              <a:path w="48260" h="211454">
                <a:moveTo>
                  <a:pt x="47962" y="174758"/>
                </a:moveTo>
                <a:lnTo>
                  <a:pt x="0" y="174758"/>
                </a:lnTo>
                <a:lnTo>
                  <a:pt x="23982" y="211124"/>
                </a:lnTo>
                <a:lnTo>
                  <a:pt x="47962" y="174758"/>
                </a:lnTo>
                <a:close/>
              </a:path>
              <a:path w="48260" h="211454">
                <a:moveTo>
                  <a:pt x="29390" y="0"/>
                </a:moveTo>
                <a:lnTo>
                  <a:pt x="18576" y="4978"/>
                </a:lnTo>
                <a:lnTo>
                  <a:pt x="18576" y="174758"/>
                </a:lnTo>
                <a:lnTo>
                  <a:pt x="29390" y="174758"/>
                </a:lnTo>
                <a:lnTo>
                  <a:pt x="2939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327656" y="6198336"/>
            <a:ext cx="48260" cy="211454"/>
          </a:xfrm>
          <a:custGeom>
            <a:avLst/>
            <a:gdLst/>
            <a:ahLst/>
            <a:cxnLst/>
            <a:rect l="l" t="t" r="r" b="b"/>
            <a:pathLst>
              <a:path w="48260" h="211454">
                <a:moveTo>
                  <a:pt x="47962" y="174758"/>
                </a:moveTo>
                <a:lnTo>
                  <a:pt x="0" y="174758"/>
                </a:lnTo>
                <a:lnTo>
                  <a:pt x="23982" y="211120"/>
                </a:lnTo>
                <a:lnTo>
                  <a:pt x="47962" y="174758"/>
                </a:lnTo>
                <a:close/>
              </a:path>
              <a:path w="48260" h="211454">
                <a:moveTo>
                  <a:pt x="29390" y="0"/>
                </a:moveTo>
                <a:lnTo>
                  <a:pt x="18576" y="4978"/>
                </a:lnTo>
                <a:lnTo>
                  <a:pt x="18576" y="174758"/>
                </a:lnTo>
                <a:lnTo>
                  <a:pt x="29390" y="174758"/>
                </a:lnTo>
                <a:lnTo>
                  <a:pt x="2939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327656" y="5626130"/>
            <a:ext cx="48260" cy="211454"/>
          </a:xfrm>
          <a:custGeom>
            <a:avLst/>
            <a:gdLst/>
            <a:ahLst/>
            <a:cxnLst/>
            <a:rect l="l" t="t" r="r" b="b"/>
            <a:pathLst>
              <a:path w="48260" h="211454">
                <a:moveTo>
                  <a:pt x="47962" y="174758"/>
                </a:moveTo>
                <a:lnTo>
                  <a:pt x="0" y="174758"/>
                </a:lnTo>
                <a:lnTo>
                  <a:pt x="23982" y="211126"/>
                </a:lnTo>
                <a:lnTo>
                  <a:pt x="47962" y="174758"/>
                </a:lnTo>
                <a:close/>
              </a:path>
              <a:path w="48260" h="211454">
                <a:moveTo>
                  <a:pt x="29390" y="0"/>
                </a:moveTo>
                <a:lnTo>
                  <a:pt x="18576" y="4982"/>
                </a:lnTo>
                <a:lnTo>
                  <a:pt x="18576" y="174758"/>
                </a:lnTo>
                <a:lnTo>
                  <a:pt x="29390" y="174758"/>
                </a:lnTo>
                <a:lnTo>
                  <a:pt x="2939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680167" y="4322105"/>
            <a:ext cx="1337310" cy="1336040"/>
          </a:xfrm>
          <a:custGeom>
            <a:avLst/>
            <a:gdLst/>
            <a:ahLst/>
            <a:cxnLst/>
            <a:rect l="l" t="t" r="r" b="b"/>
            <a:pathLst>
              <a:path w="1337310" h="1336039">
                <a:moveTo>
                  <a:pt x="1135374" y="0"/>
                </a:moveTo>
                <a:lnTo>
                  <a:pt x="201607" y="0"/>
                </a:lnTo>
                <a:lnTo>
                  <a:pt x="155524" y="5344"/>
                </a:lnTo>
                <a:lnTo>
                  <a:pt x="113145" y="20556"/>
                </a:lnTo>
                <a:lnTo>
                  <a:pt x="75704" y="44402"/>
                </a:lnTo>
                <a:lnTo>
                  <a:pt x="44434" y="75649"/>
                </a:lnTo>
                <a:lnTo>
                  <a:pt x="20571" y="113063"/>
                </a:lnTo>
                <a:lnTo>
                  <a:pt x="5348" y="155411"/>
                </a:lnTo>
                <a:lnTo>
                  <a:pt x="0" y="201460"/>
                </a:lnTo>
                <a:lnTo>
                  <a:pt x="0" y="1134550"/>
                </a:lnTo>
                <a:lnTo>
                  <a:pt x="5348" y="1180599"/>
                </a:lnTo>
                <a:lnTo>
                  <a:pt x="20571" y="1222947"/>
                </a:lnTo>
                <a:lnTo>
                  <a:pt x="44434" y="1260361"/>
                </a:lnTo>
                <a:lnTo>
                  <a:pt x="75704" y="1291607"/>
                </a:lnTo>
                <a:lnTo>
                  <a:pt x="113145" y="1315453"/>
                </a:lnTo>
                <a:lnTo>
                  <a:pt x="155524" y="1330666"/>
                </a:lnTo>
                <a:lnTo>
                  <a:pt x="201607" y="1336010"/>
                </a:lnTo>
                <a:lnTo>
                  <a:pt x="1135374" y="1336010"/>
                </a:lnTo>
                <a:lnTo>
                  <a:pt x="1181457" y="1330666"/>
                </a:lnTo>
                <a:lnTo>
                  <a:pt x="1223836" y="1315453"/>
                </a:lnTo>
                <a:lnTo>
                  <a:pt x="1261278" y="1291607"/>
                </a:lnTo>
                <a:lnTo>
                  <a:pt x="1292547" y="1260361"/>
                </a:lnTo>
                <a:lnTo>
                  <a:pt x="1316410" y="1222947"/>
                </a:lnTo>
                <a:lnTo>
                  <a:pt x="1331633" y="1180599"/>
                </a:lnTo>
                <a:lnTo>
                  <a:pt x="1336982" y="1134550"/>
                </a:lnTo>
                <a:lnTo>
                  <a:pt x="1336982" y="201460"/>
                </a:lnTo>
                <a:lnTo>
                  <a:pt x="1331633" y="155411"/>
                </a:lnTo>
                <a:lnTo>
                  <a:pt x="1316410" y="113063"/>
                </a:lnTo>
                <a:lnTo>
                  <a:pt x="1292547" y="75649"/>
                </a:lnTo>
                <a:lnTo>
                  <a:pt x="1261278" y="44402"/>
                </a:lnTo>
                <a:lnTo>
                  <a:pt x="1223836" y="20556"/>
                </a:lnTo>
                <a:lnTo>
                  <a:pt x="1181457" y="5344"/>
                </a:lnTo>
                <a:lnTo>
                  <a:pt x="1135374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07555" y="1981645"/>
            <a:ext cx="537210" cy="368300"/>
          </a:xfrm>
          <a:custGeom>
            <a:avLst/>
            <a:gdLst/>
            <a:ahLst/>
            <a:cxnLst/>
            <a:rect l="l" t="t" r="r" b="b"/>
            <a:pathLst>
              <a:path w="537210" h="368300">
                <a:moveTo>
                  <a:pt x="0" y="0"/>
                </a:moveTo>
                <a:lnTo>
                  <a:pt x="536813" y="0"/>
                </a:lnTo>
                <a:lnTo>
                  <a:pt x="536813" y="368132"/>
                </a:lnTo>
                <a:lnTo>
                  <a:pt x="0" y="368132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003298" y="1979881"/>
            <a:ext cx="4561840" cy="372110"/>
          </a:xfrm>
          <a:custGeom>
            <a:avLst/>
            <a:gdLst/>
            <a:ahLst/>
            <a:cxnLst/>
            <a:rect l="l" t="t" r="r" b="b"/>
            <a:pathLst>
              <a:path w="4561840" h="372110">
                <a:moveTo>
                  <a:pt x="4496868" y="0"/>
                </a:moveTo>
                <a:lnTo>
                  <a:pt x="165563" y="0"/>
                </a:lnTo>
                <a:lnTo>
                  <a:pt x="142233" y="3764"/>
                </a:lnTo>
                <a:lnTo>
                  <a:pt x="124713" y="13345"/>
                </a:lnTo>
                <a:lnTo>
                  <a:pt x="111393" y="26169"/>
                </a:lnTo>
                <a:lnTo>
                  <a:pt x="100662" y="39664"/>
                </a:lnTo>
                <a:lnTo>
                  <a:pt x="0" y="170606"/>
                </a:lnTo>
                <a:lnTo>
                  <a:pt x="100662" y="331995"/>
                </a:lnTo>
                <a:lnTo>
                  <a:pt x="110654" y="346002"/>
                </a:lnTo>
                <a:lnTo>
                  <a:pt x="124057" y="358769"/>
                </a:lnTo>
                <a:lnTo>
                  <a:pt x="141988" y="368065"/>
                </a:lnTo>
                <a:lnTo>
                  <a:pt x="165563" y="371660"/>
                </a:lnTo>
                <a:lnTo>
                  <a:pt x="4496868" y="371660"/>
                </a:lnTo>
                <a:lnTo>
                  <a:pt x="4522068" y="368530"/>
                </a:lnTo>
                <a:lnTo>
                  <a:pt x="4542704" y="360008"/>
                </a:lnTo>
                <a:lnTo>
                  <a:pt x="4556648" y="347396"/>
                </a:lnTo>
                <a:lnTo>
                  <a:pt x="4561768" y="331995"/>
                </a:lnTo>
                <a:lnTo>
                  <a:pt x="4561768" y="39664"/>
                </a:lnTo>
                <a:lnTo>
                  <a:pt x="4556648" y="24261"/>
                </a:lnTo>
                <a:lnTo>
                  <a:pt x="4542704" y="11649"/>
                </a:lnTo>
                <a:lnTo>
                  <a:pt x="4522068" y="3129"/>
                </a:lnTo>
                <a:lnTo>
                  <a:pt x="4496868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07555" y="2596830"/>
            <a:ext cx="537210" cy="368300"/>
          </a:xfrm>
          <a:custGeom>
            <a:avLst/>
            <a:gdLst/>
            <a:ahLst/>
            <a:cxnLst/>
            <a:rect l="l" t="t" r="r" b="b"/>
            <a:pathLst>
              <a:path w="537210" h="368300">
                <a:moveTo>
                  <a:pt x="0" y="0"/>
                </a:moveTo>
                <a:lnTo>
                  <a:pt x="536813" y="0"/>
                </a:lnTo>
                <a:lnTo>
                  <a:pt x="536813" y="368132"/>
                </a:lnTo>
                <a:lnTo>
                  <a:pt x="0" y="368132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004623" y="2595066"/>
            <a:ext cx="4560570" cy="372110"/>
          </a:xfrm>
          <a:custGeom>
            <a:avLst/>
            <a:gdLst/>
            <a:ahLst/>
            <a:cxnLst/>
            <a:rect l="l" t="t" r="r" b="b"/>
            <a:pathLst>
              <a:path w="4560570" h="372110">
                <a:moveTo>
                  <a:pt x="4495543" y="0"/>
                </a:moveTo>
                <a:lnTo>
                  <a:pt x="164238" y="0"/>
                </a:lnTo>
                <a:lnTo>
                  <a:pt x="140817" y="3697"/>
                </a:lnTo>
                <a:lnTo>
                  <a:pt x="123146" y="13166"/>
                </a:lnTo>
                <a:lnTo>
                  <a:pt x="109795" y="25967"/>
                </a:lnTo>
                <a:lnTo>
                  <a:pt x="99338" y="39664"/>
                </a:lnTo>
                <a:lnTo>
                  <a:pt x="0" y="179287"/>
                </a:lnTo>
                <a:lnTo>
                  <a:pt x="99338" y="331995"/>
                </a:lnTo>
                <a:lnTo>
                  <a:pt x="109477" y="345908"/>
                </a:lnTo>
                <a:lnTo>
                  <a:pt x="122864" y="358686"/>
                </a:lnTo>
                <a:lnTo>
                  <a:pt x="140712" y="368034"/>
                </a:lnTo>
                <a:lnTo>
                  <a:pt x="164238" y="371660"/>
                </a:lnTo>
                <a:lnTo>
                  <a:pt x="4495543" y="371660"/>
                </a:lnTo>
                <a:lnTo>
                  <a:pt x="4520743" y="368530"/>
                </a:lnTo>
                <a:lnTo>
                  <a:pt x="4541380" y="360009"/>
                </a:lnTo>
                <a:lnTo>
                  <a:pt x="4555323" y="347397"/>
                </a:lnTo>
                <a:lnTo>
                  <a:pt x="4560444" y="331995"/>
                </a:lnTo>
                <a:lnTo>
                  <a:pt x="4560444" y="39664"/>
                </a:lnTo>
                <a:lnTo>
                  <a:pt x="4555323" y="24261"/>
                </a:lnTo>
                <a:lnTo>
                  <a:pt x="4541380" y="11649"/>
                </a:lnTo>
                <a:lnTo>
                  <a:pt x="4520743" y="3129"/>
                </a:lnTo>
                <a:lnTo>
                  <a:pt x="4495543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672451" y="3191224"/>
            <a:ext cx="435609" cy="344170"/>
          </a:xfrm>
          <a:custGeom>
            <a:avLst/>
            <a:gdLst/>
            <a:ahLst/>
            <a:cxnLst/>
            <a:rect l="l" t="t" r="r" b="b"/>
            <a:pathLst>
              <a:path w="435610" h="344170">
                <a:moveTo>
                  <a:pt x="0" y="0"/>
                </a:moveTo>
                <a:lnTo>
                  <a:pt x="435154" y="0"/>
                </a:lnTo>
                <a:lnTo>
                  <a:pt x="435154" y="343738"/>
                </a:lnTo>
                <a:lnTo>
                  <a:pt x="0" y="343738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962273" y="3189577"/>
            <a:ext cx="2630805" cy="347345"/>
          </a:xfrm>
          <a:custGeom>
            <a:avLst/>
            <a:gdLst/>
            <a:ahLst/>
            <a:cxnLst/>
            <a:rect l="l" t="t" r="r" b="b"/>
            <a:pathLst>
              <a:path w="2630804" h="347345">
                <a:moveTo>
                  <a:pt x="2582734" y="0"/>
                </a:moveTo>
                <a:lnTo>
                  <a:pt x="124660" y="0"/>
                </a:lnTo>
                <a:lnTo>
                  <a:pt x="108076" y="4344"/>
                </a:lnTo>
                <a:lnTo>
                  <a:pt x="96182" y="15560"/>
                </a:lnTo>
                <a:lnTo>
                  <a:pt x="86569" y="30915"/>
                </a:lnTo>
                <a:lnTo>
                  <a:pt x="76824" y="47682"/>
                </a:lnTo>
                <a:lnTo>
                  <a:pt x="0" y="167580"/>
                </a:lnTo>
                <a:lnTo>
                  <a:pt x="76824" y="299347"/>
                </a:lnTo>
                <a:lnTo>
                  <a:pt x="86171" y="316359"/>
                </a:lnTo>
                <a:lnTo>
                  <a:pt x="95830" y="331688"/>
                </a:lnTo>
                <a:lnTo>
                  <a:pt x="107944" y="342768"/>
                </a:lnTo>
                <a:lnTo>
                  <a:pt x="124660" y="347032"/>
                </a:lnTo>
                <a:lnTo>
                  <a:pt x="2582734" y="347032"/>
                </a:lnTo>
                <a:lnTo>
                  <a:pt x="2601308" y="343270"/>
                </a:lnTo>
                <a:lnTo>
                  <a:pt x="2616517" y="333026"/>
                </a:lnTo>
                <a:lnTo>
                  <a:pt x="2626793" y="317864"/>
                </a:lnTo>
                <a:lnTo>
                  <a:pt x="2630567" y="299347"/>
                </a:lnTo>
                <a:lnTo>
                  <a:pt x="2630567" y="47682"/>
                </a:lnTo>
                <a:lnTo>
                  <a:pt x="2626793" y="29166"/>
                </a:lnTo>
                <a:lnTo>
                  <a:pt x="2616517" y="14005"/>
                </a:lnTo>
                <a:lnTo>
                  <a:pt x="2601308" y="3761"/>
                </a:lnTo>
                <a:lnTo>
                  <a:pt x="2582734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672451" y="3758493"/>
            <a:ext cx="435609" cy="344170"/>
          </a:xfrm>
          <a:custGeom>
            <a:avLst/>
            <a:gdLst/>
            <a:ahLst/>
            <a:cxnLst/>
            <a:rect l="l" t="t" r="r" b="b"/>
            <a:pathLst>
              <a:path w="435610" h="344170">
                <a:moveTo>
                  <a:pt x="0" y="0"/>
                </a:moveTo>
                <a:lnTo>
                  <a:pt x="435154" y="0"/>
                </a:lnTo>
                <a:lnTo>
                  <a:pt x="435154" y="343742"/>
                </a:lnTo>
                <a:lnTo>
                  <a:pt x="0" y="343742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948604" y="3756847"/>
            <a:ext cx="2644775" cy="347345"/>
          </a:xfrm>
          <a:custGeom>
            <a:avLst/>
            <a:gdLst/>
            <a:ahLst/>
            <a:cxnLst/>
            <a:rect l="l" t="t" r="r" b="b"/>
            <a:pathLst>
              <a:path w="2644775" h="347345">
                <a:moveTo>
                  <a:pt x="2596403" y="0"/>
                </a:moveTo>
                <a:lnTo>
                  <a:pt x="138329" y="0"/>
                </a:lnTo>
                <a:lnTo>
                  <a:pt x="122015" y="4535"/>
                </a:lnTo>
                <a:lnTo>
                  <a:pt x="110573" y="16069"/>
                </a:lnTo>
                <a:lnTo>
                  <a:pt x="101050" y="31488"/>
                </a:lnTo>
                <a:lnTo>
                  <a:pt x="90493" y="47682"/>
                </a:lnTo>
                <a:lnTo>
                  <a:pt x="0" y="164365"/>
                </a:lnTo>
                <a:lnTo>
                  <a:pt x="90493" y="299351"/>
                </a:lnTo>
                <a:lnTo>
                  <a:pt x="100428" y="315991"/>
                </a:lnTo>
                <a:lnTo>
                  <a:pt x="110021" y="331361"/>
                </a:lnTo>
                <a:lnTo>
                  <a:pt x="121809" y="342646"/>
                </a:lnTo>
                <a:lnTo>
                  <a:pt x="138329" y="347033"/>
                </a:lnTo>
                <a:lnTo>
                  <a:pt x="2596403" y="347033"/>
                </a:lnTo>
                <a:lnTo>
                  <a:pt x="2614977" y="343271"/>
                </a:lnTo>
                <a:lnTo>
                  <a:pt x="2630186" y="333027"/>
                </a:lnTo>
                <a:lnTo>
                  <a:pt x="2640462" y="317865"/>
                </a:lnTo>
                <a:lnTo>
                  <a:pt x="2644236" y="299351"/>
                </a:lnTo>
                <a:lnTo>
                  <a:pt x="2644236" y="47682"/>
                </a:lnTo>
                <a:lnTo>
                  <a:pt x="2640462" y="29167"/>
                </a:lnTo>
                <a:lnTo>
                  <a:pt x="2630186" y="14006"/>
                </a:lnTo>
                <a:lnTo>
                  <a:pt x="2614977" y="3762"/>
                </a:lnTo>
                <a:lnTo>
                  <a:pt x="2596403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672451" y="5884444"/>
            <a:ext cx="435609" cy="344170"/>
          </a:xfrm>
          <a:custGeom>
            <a:avLst/>
            <a:gdLst/>
            <a:ahLst/>
            <a:cxnLst/>
            <a:rect l="l" t="t" r="r" b="b"/>
            <a:pathLst>
              <a:path w="435610" h="344170">
                <a:moveTo>
                  <a:pt x="0" y="0"/>
                </a:moveTo>
                <a:lnTo>
                  <a:pt x="435154" y="0"/>
                </a:lnTo>
                <a:lnTo>
                  <a:pt x="435154" y="343739"/>
                </a:lnTo>
                <a:lnTo>
                  <a:pt x="0" y="343739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947707" y="5882795"/>
            <a:ext cx="2645410" cy="347345"/>
          </a:xfrm>
          <a:custGeom>
            <a:avLst/>
            <a:gdLst/>
            <a:ahLst/>
            <a:cxnLst/>
            <a:rect l="l" t="t" r="r" b="b"/>
            <a:pathLst>
              <a:path w="2645410" h="347345">
                <a:moveTo>
                  <a:pt x="2597299" y="0"/>
                </a:moveTo>
                <a:lnTo>
                  <a:pt x="139226" y="0"/>
                </a:lnTo>
                <a:lnTo>
                  <a:pt x="122816" y="4463"/>
                </a:lnTo>
                <a:lnTo>
                  <a:pt x="111214" y="15877"/>
                </a:lnTo>
                <a:lnTo>
                  <a:pt x="101658" y="31274"/>
                </a:lnTo>
                <a:lnTo>
                  <a:pt x="91390" y="47685"/>
                </a:lnTo>
                <a:lnTo>
                  <a:pt x="0" y="173808"/>
                </a:lnTo>
                <a:lnTo>
                  <a:pt x="91390" y="299350"/>
                </a:lnTo>
                <a:lnTo>
                  <a:pt x="101676" y="315748"/>
                </a:lnTo>
                <a:lnTo>
                  <a:pt x="111230" y="331146"/>
                </a:lnTo>
                <a:lnTo>
                  <a:pt x="122823" y="342567"/>
                </a:lnTo>
                <a:lnTo>
                  <a:pt x="139226" y="347036"/>
                </a:lnTo>
                <a:lnTo>
                  <a:pt x="2597299" y="347036"/>
                </a:lnTo>
                <a:lnTo>
                  <a:pt x="2615874" y="343273"/>
                </a:lnTo>
                <a:lnTo>
                  <a:pt x="2631083" y="333029"/>
                </a:lnTo>
                <a:lnTo>
                  <a:pt x="2641359" y="317866"/>
                </a:lnTo>
                <a:lnTo>
                  <a:pt x="2645133" y="299350"/>
                </a:lnTo>
                <a:lnTo>
                  <a:pt x="2645133" y="47685"/>
                </a:lnTo>
                <a:lnTo>
                  <a:pt x="2641359" y="29169"/>
                </a:lnTo>
                <a:lnTo>
                  <a:pt x="2631083" y="14006"/>
                </a:lnTo>
                <a:lnTo>
                  <a:pt x="2615874" y="3762"/>
                </a:lnTo>
                <a:lnTo>
                  <a:pt x="2597299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005437" y="6455890"/>
            <a:ext cx="4559935" cy="372110"/>
          </a:xfrm>
          <a:custGeom>
            <a:avLst/>
            <a:gdLst/>
            <a:ahLst/>
            <a:cxnLst/>
            <a:rect l="l" t="t" r="r" b="b"/>
            <a:pathLst>
              <a:path w="4559935" h="372109">
                <a:moveTo>
                  <a:pt x="4494729" y="0"/>
                </a:moveTo>
                <a:lnTo>
                  <a:pt x="163424" y="0"/>
                </a:lnTo>
                <a:lnTo>
                  <a:pt x="139883" y="3616"/>
                </a:lnTo>
                <a:lnTo>
                  <a:pt x="122013" y="12950"/>
                </a:lnTo>
                <a:lnTo>
                  <a:pt x="108623" y="25724"/>
                </a:lnTo>
                <a:lnTo>
                  <a:pt x="98524" y="39664"/>
                </a:lnTo>
                <a:lnTo>
                  <a:pt x="0" y="192923"/>
                </a:lnTo>
                <a:lnTo>
                  <a:pt x="98524" y="331995"/>
                </a:lnTo>
                <a:lnTo>
                  <a:pt x="108966" y="345703"/>
                </a:lnTo>
                <a:lnTo>
                  <a:pt x="122319" y="358503"/>
                </a:lnTo>
                <a:lnTo>
                  <a:pt x="140000" y="367966"/>
                </a:lnTo>
                <a:lnTo>
                  <a:pt x="163424" y="371660"/>
                </a:lnTo>
                <a:lnTo>
                  <a:pt x="4494729" y="371660"/>
                </a:lnTo>
                <a:lnTo>
                  <a:pt x="4519929" y="368530"/>
                </a:lnTo>
                <a:lnTo>
                  <a:pt x="4540566" y="360008"/>
                </a:lnTo>
                <a:lnTo>
                  <a:pt x="4554509" y="347396"/>
                </a:lnTo>
                <a:lnTo>
                  <a:pt x="4559630" y="331995"/>
                </a:lnTo>
                <a:lnTo>
                  <a:pt x="4559630" y="39664"/>
                </a:lnTo>
                <a:lnTo>
                  <a:pt x="4554509" y="24261"/>
                </a:lnTo>
                <a:lnTo>
                  <a:pt x="4540566" y="11649"/>
                </a:lnTo>
                <a:lnTo>
                  <a:pt x="4519929" y="3129"/>
                </a:lnTo>
                <a:lnTo>
                  <a:pt x="4494729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07555" y="6457655"/>
            <a:ext cx="537210" cy="368300"/>
          </a:xfrm>
          <a:custGeom>
            <a:avLst/>
            <a:gdLst/>
            <a:ahLst/>
            <a:cxnLst/>
            <a:rect l="l" t="t" r="r" b="b"/>
            <a:pathLst>
              <a:path w="537210" h="368300">
                <a:moveTo>
                  <a:pt x="0" y="0"/>
                </a:moveTo>
                <a:lnTo>
                  <a:pt x="536813" y="0"/>
                </a:lnTo>
                <a:lnTo>
                  <a:pt x="536813" y="368132"/>
                </a:lnTo>
                <a:lnTo>
                  <a:pt x="0" y="368132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028386" y="4984439"/>
            <a:ext cx="1204595" cy="0"/>
          </a:xfrm>
          <a:custGeom>
            <a:avLst/>
            <a:gdLst/>
            <a:ahLst/>
            <a:cxnLst/>
            <a:rect l="l" t="t" r="r" b="b"/>
            <a:pathLst>
              <a:path w="1204595">
                <a:moveTo>
                  <a:pt x="0" y="0"/>
                </a:moveTo>
                <a:lnTo>
                  <a:pt x="1204081" y="0"/>
                </a:lnTo>
              </a:path>
            </a:pathLst>
          </a:custGeom>
          <a:ln w="10160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033793" y="3863029"/>
            <a:ext cx="0" cy="1116330"/>
          </a:xfrm>
          <a:custGeom>
            <a:avLst/>
            <a:gdLst/>
            <a:ahLst/>
            <a:cxnLst/>
            <a:rect l="l" t="t" r="r" b="b"/>
            <a:pathLst>
              <a:path h="1116329">
                <a:moveTo>
                  <a:pt x="0" y="0"/>
                </a:moveTo>
                <a:lnTo>
                  <a:pt x="0" y="1116330"/>
                </a:lnTo>
              </a:path>
            </a:pathLst>
          </a:custGeom>
          <a:ln w="10815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028386" y="3857949"/>
            <a:ext cx="617855" cy="0"/>
          </a:xfrm>
          <a:custGeom>
            <a:avLst/>
            <a:gdLst/>
            <a:ahLst/>
            <a:cxnLst/>
            <a:rect l="l" t="t" r="r" b="b"/>
            <a:pathLst>
              <a:path w="617855">
                <a:moveTo>
                  <a:pt x="0" y="0"/>
                </a:moveTo>
                <a:lnTo>
                  <a:pt x="617559" y="0"/>
                </a:lnTo>
              </a:path>
            </a:pathLst>
          </a:custGeom>
          <a:ln w="10159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681047" y="6431147"/>
            <a:ext cx="537210" cy="368300"/>
          </a:xfrm>
          <a:custGeom>
            <a:avLst/>
            <a:gdLst/>
            <a:ahLst/>
            <a:cxnLst/>
            <a:rect l="l" t="t" r="r" b="b"/>
            <a:pathLst>
              <a:path w="537210" h="368300">
                <a:moveTo>
                  <a:pt x="0" y="0"/>
                </a:moveTo>
                <a:lnTo>
                  <a:pt x="536811" y="0"/>
                </a:lnTo>
                <a:lnTo>
                  <a:pt x="536811" y="368132"/>
                </a:lnTo>
                <a:lnTo>
                  <a:pt x="0" y="368132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978929" y="6429383"/>
            <a:ext cx="4559935" cy="372110"/>
          </a:xfrm>
          <a:custGeom>
            <a:avLst/>
            <a:gdLst/>
            <a:ahLst/>
            <a:cxnLst/>
            <a:rect l="l" t="t" r="r" b="b"/>
            <a:pathLst>
              <a:path w="4559935" h="372109">
                <a:moveTo>
                  <a:pt x="4494729" y="0"/>
                </a:moveTo>
                <a:lnTo>
                  <a:pt x="163426" y="0"/>
                </a:lnTo>
                <a:lnTo>
                  <a:pt x="139882" y="3616"/>
                </a:lnTo>
                <a:lnTo>
                  <a:pt x="122011" y="12950"/>
                </a:lnTo>
                <a:lnTo>
                  <a:pt x="108622" y="25724"/>
                </a:lnTo>
                <a:lnTo>
                  <a:pt x="98525" y="39664"/>
                </a:lnTo>
                <a:lnTo>
                  <a:pt x="0" y="192924"/>
                </a:lnTo>
                <a:lnTo>
                  <a:pt x="98525" y="331995"/>
                </a:lnTo>
                <a:lnTo>
                  <a:pt x="108965" y="345703"/>
                </a:lnTo>
                <a:lnTo>
                  <a:pt x="122317" y="358503"/>
                </a:lnTo>
                <a:lnTo>
                  <a:pt x="139999" y="367966"/>
                </a:lnTo>
                <a:lnTo>
                  <a:pt x="163426" y="371660"/>
                </a:lnTo>
                <a:lnTo>
                  <a:pt x="4494729" y="371660"/>
                </a:lnTo>
                <a:lnTo>
                  <a:pt x="4519929" y="368530"/>
                </a:lnTo>
                <a:lnTo>
                  <a:pt x="4540564" y="360009"/>
                </a:lnTo>
                <a:lnTo>
                  <a:pt x="4554506" y="347397"/>
                </a:lnTo>
                <a:lnTo>
                  <a:pt x="4559626" y="331995"/>
                </a:lnTo>
                <a:lnTo>
                  <a:pt x="4559626" y="39664"/>
                </a:lnTo>
                <a:lnTo>
                  <a:pt x="4554506" y="24262"/>
                </a:lnTo>
                <a:lnTo>
                  <a:pt x="4540564" y="11650"/>
                </a:lnTo>
                <a:lnTo>
                  <a:pt x="4519929" y="3129"/>
                </a:lnTo>
                <a:lnTo>
                  <a:pt x="4494729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645945" y="5857934"/>
            <a:ext cx="435609" cy="344170"/>
          </a:xfrm>
          <a:custGeom>
            <a:avLst/>
            <a:gdLst/>
            <a:ahLst/>
            <a:cxnLst/>
            <a:rect l="l" t="t" r="r" b="b"/>
            <a:pathLst>
              <a:path w="435610" h="344170">
                <a:moveTo>
                  <a:pt x="0" y="0"/>
                </a:moveTo>
                <a:lnTo>
                  <a:pt x="435150" y="0"/>
                </a:lnTo>
                <a:lnTo>
                  <a:pt x="435150" y="343742"/>
                </a:lnTo>
                <a:lnTo>
                  <a:pt x="0" y="343742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921201" y="5856288"/>
            <a:ext cx="2645410" cy="347345"/>
          </a:xfrm>
          <a:custGeom>
            <a:avLst/>
            <a:gdLst/>
            <a:ahLst/>
            <a:cxnLst/>
            <a:rect l="l" t="t" r="r" b="b"/>
            <a:pathLst>
              <a:path w="2645410" h="347345">
                <a:moveTo>
                  <a:pt x="2597298" y="0"/>
                </a:moveTo>
                <a:lnTo>
                  <a:pt x="139222" y="0"/>
                </a:lnTo>
                <a:lnTo>
                  <a:pt x="122814" y="4463"/>
                </a:lnTo>
                <a:lnTo>
                  <a:pt x="111211" y="15876"/>
                </a:lnTo>
                <a:lnTo>
                  <a:pt x="101656" y="31273"/>
                </a:lnTo>
                <a:lnTo>
                  <a:pt x="91389" y="47685"/>
                </a:lnTo>
                <a:lnTo>
                  <a:pt x="0" y="173804"/>
                </a:lnTo>
                <a:lnTo>
                  <a:pt x="91389" y="299351"/>
                </a:lnTo>
                <a:lnTo>
                  <a:pt x="101674" y="315747"/>
                </a:lnTo>
                <a:lnTo>
                  <a:pt x="111228" y="331144"/>
                </a:lnTo>
                <a:lnTo>
                  <a:pt x="122821" y="342565"/>
                </a:lnTo>
                <a:lnTo>
                  <a:pt x="139222" y="347033"/>
                </a:lnTo>
                <a:lnTo>
                  <a:pt x="2597298" y="347033"/>
                </a:lnTo>
                <a:lnTo>
                  <a:pt x="2615871" y="343271"/>
                </a:lnTo>
                <a:lnTo>
                  <a:pt x="2631081" y="333027"/>
                </a:lnTo>
                <a:lnTo>
                  <a:pt x="2641357" y="317865"/>
                </a:lnTo>
                <a:lnTo>
                  <a:pt x="2645131" y="299351"/>
                </a:lnTo>
                <a:lnTo>
                  <a:pt x="2645131" y="47685"/>
                </a:lnTo>
                <a:lnTo>
                  <a:pt x="2641357" y="29169"/>
                </a:lnTo>
                <a:lnTo>
                  <a:pt x="2631081" y="14006"/>
                </a:lnTo>
                <a:lnTo>
                  <a:pt x="2615871" y="3762"/>
                </a:lnTo>
                <a:lnTo>
                  <a:pt x="2597298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658974" y="4298262"/>
            <a:ext cx="1337310" cy="1336040"/>
          </a:xfrm>
          <a:custGeom>
            <a:avLst/>
            <a:gdLst/>
            <a:ahLst/>
            <a:cxnLst/>
            <a:rect l="l" t="t" r="r" b="b"/>
            <a:pathLst>
              <a:path w="1337310" h="1336039">
                <a:moveTo>
                  <a:pt x="1135374" y="0"/>
                </a:moveTo>
                <a:lnTo>
                  <a:pt x="201606" y="0"/>
                </a:lnTo>
                <a:lnTo>
                  <a:pt x="155523" y="5344"/>
                </a:lnTo>
                <a:lnTo>
                  <a:pt x="113145" y="20556"/>
                </a:lnTo>
                <a:lnTo>
                  <a:pt x="75703" y="44402"/>
                </a:lnTo>
                <a:lnTo>
                  <a:pt x="44434" y="75649"/>
                </a:lnTo>
                <a:lnTo>
                  <a:pt x="20571" y="113063"/>
                </a:lnTo>
                <a:lnTo>
                  <a:pt x="5348" y="155411"/>
                </a:lnTo>
                <a:lnTo>
                  <a:pt x="0" y="201460"/>
                </a:lnTo>
                <a:lnTo>
                  <a:pt x="0" y="1134550"/>
                </a:lnTo>
                <a:lnTo>
                  <a:pt x="5348" y="1180599"/>
                </a:lnTo>
                <a:lnTo>
                  <a:pt x="20571" y="1222947"/>
                </a:lnTo>
                <a:lnTo>
                  <a:pt x="44434" y="1260361"/>
                </a:lnTo>
                <a:lnTo>
                  <a:pt x="75703" y="1291607"/>
                </a:lnTo>
                <a:lnTo>
                  <a:pt x="113145" y="1315453"/>
                </a:lnTo>
                <a:lnTo>
                  <a:pt x="155523" y="1330666"/>
                </a:lnTo>
                <a:lnTo>
                  <a:pt x="201606" y="1336010"/>
                </a:lnTo>
                <a:lnTo>
                  <a:pt x="1135374" y="1336010"/>
                </a:lnTo>
                <a:lnTo>
                  <a:pt x="1181457" y="1330666"/>
                </a:lnTo>
                <a:lnTo>
                  <a:pt x="1223836" y="1315453"/>
                </a:lnTo>
                <a:lnTo>
                  <a:pt x="1261278" y="1291607"/>
                </a:lnTo>
                <a:lnTo>
                  <a:pt x="1292547" y="1260361"/>
                </a:lnTo>
                <a:lnTo>
                  <a:pt x="1316410" y="1222947"/>
                </a:lnTo>
                <a:lnTo>
                  <a:pt x="1331633" y="1180599"/>
                </a:lnTo>
                <a:lnTo>
                  <a:pt x="1336982" y="1134550"/>
                </a:lnTo>
                <a:lnTo>
                  <a:pt x="1336982" y="201460"/>
                </a:lnTo>
                <a:lnTo>
                  <a:pt x="1331633" y="155411"/>
                </a:lnTo>
                <a:lnTo>
                  <a:pt x="1316410" y="113063"/>
                </a:lnTo>
                <a:lnTo>
                  <a:pt x="1292547" y="75649"/>
                </a:lnTo>
                <a:lnTo>
                  <a:pt x="1261278" y="44402"/>
                </a:lnTo>
                <a:lnTo>
                  <a:pt x="1223836" y="20556"/>
                </a:lnTo>
                <a:lnTo>
                  <a:pt x="1181457" y="5344"/>
                </a:lnTo>
                <a:lnTo>
                  <a:pt x="1135374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645945" y="3731986"/>
            <a:ext cx="435609" cy="344170"/>
          </a:xfrm>
          <a:custGeom>
            <a:avLst/>
            <a:gdLst/>
            <a:ahLst/>
            <a:cxnLst/>
            <a:rect l="l" t="t" r="r" b="b"/>
            <a:pathLst>
              <a:path w="435610" h="344170">
                <a:moveTo>
                  <a:pt x="0" y="0"/>
                </a:moveTo>
                <a:lnTo>
                  <a:pt x="435150" y="0"/>
                </a:lnTo>
                <a:lnTo>
                  <a:pt x="435150" y="343739"/>
                </a:lnTo>
                <a:lnTo>
                  <a:pt x="0" y="343739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922094" y="3730341"/>
            <a:ext cx="2644775" cy="347345"/>
          </a:xfrm>
          <a:custGeom>
            <a:avLst/>
            <a:gdLst/>
            <a:ahLst/>
            <a:cxnLst/>
            <a:rect l="l" t="t" r="r" b="b"/>
            <a:pathLst>
              <a:path w="2644775" h="347345">
                <a:moveTo>
                  <a:pt x="2596405" y="0"/>
                </a:moveTo>
                <a:lnTo>
                  <a:pt x="138329" y="0"/>
                </a:lnTo>
                <a:lnTo>
                  <a:pt x="122017" y="4535"/>
                </a:lnTo>
                <a:lnTo>
                  <a:pt x="110575" y="16069"/>
                </a:lnTo>
                <a:lnTo>
                  <a:pt x="101052" y="31488"/>
                </a:lnTo>
                <a:lnTo>
                  <a:pt x="90496" y="47682"/>
                </a:lnTo>
                <a:lnTo>
                  <a:pt x="0" y="164362"/>
                </a:lnTo>
                <a:lnTo>
                  <a:pt x="90496" y="299346"/>
                </a:lnTo>
                <a:lnTo>
                  <a:pt x="100431" y="315989"/>
                </a:lnTo>
                <a:lnTo>
                  <a:pt x="110023" y="331360"/>
                </a:lnTo>
                <a:lnTo>
                  <a:pt x="121811" y="342645"/>
                </a:lnTo>
                <a:lnTo>
                  <a:pt x="138329" y="347032"/>
                </a:lnTo>
                <a:lnTo>
                  <a:pt x="2596405" y="347032"/>
                </a:lnTo>
                <a:lnTo>
                  <a:pt x="2614978" y="343270"/>
                </a:lnTo>
                <a:lnTo>
                  <a:pt x="2630188" y="333026"/>
                </a:lnTo>
                <a:lnTo>
                  <a:pt x="2640464" y="317863"/>
                </a:lnTo>
                <a:lnTo>
                  <a:pt x="2644239" y="299346"/>
                </a:lnTo>
                <a:lnTo>
                  <a:pt x="2644239" y="47682"/>
                </a:lnTo>
                <a:lnTo>
                  <a:pt x="2640464" y="29166"/>
                </a:lnTo>
                <a:lnTo>
                  <a:pt x="2630188" y="14005"/>
                </a:lnTo>
                <a:lnTo>
                  <a:pt x="2614978" y="3761"/>
                </a:lnTo>
                <a:lnTo>
                  <a:pt x="2596405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645945" y="3164716"/>
            <a:ext cx="435609" cy="344170"/>
          </a:xfrm>
          <a:custGeom>
            <a:avLst/>
            <a:gdLst/>
            <a:ahLst/>
            <a:cxnLst/>
            <a:rect l="l" t="t" r="r" b="b"/>
            <a:pathLst>
              <a:path w="435610" h="344170">
                <a:moveTo>
                  <a:pt x="0" y="0"/>
                </a:moveTo>
                <a:lnTo>
                  <a:pt x="435150" y="0"/>
                </a:lnTo>
                <a:lnTo>
                  <a:pt x="435150" y="343739"/>
                </a:lnTo>
                <a:lnTo>
                  <a:pt x="0" y="343739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681047" y="2570320"/>
            <a:ext cx="537210" cy="368300"/>
          </a:xfrm>
          <a:custGeom>
            <a:avLst/>
            <a:gdLst/>
            <a:ahLst/>
            <a:cxnLst/>
            <a:rect l="l" t="t" r="r" b="b"/>
            <a:pathLst>
              <a:path w="537210" h="368300">
                <a:moveTo>
                  <a:pt x="0" y="0"/>
                </a:moveTo>
                <a:lnTo>
                  <a:pt x="536811" y="0"/>
                </a:lnTo>
                <a:lnTo>
                  <a:pt x="536811" y="368136"/>
                </a:lnTo>
                <a:lnTo>
                  <a:pt x="0" y="368136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81047" y="1955134"/>
            <a:ext cx="537210" cy="368300"/>
          </a:xfrm>
          <a:custGeom>
            <a:avLst/>
            <a:gdLst/>
            <a:ahLst/>
            <a:cxnLst/>
            <a:rect l="l" t="t" r="r" b="b"/>
            <a:pathLst>
              <a:path w="537210" h="368300">
                <a:moveTo>
                  <a:pt x="0" y="0"/>
                </a:moveTo>
                <a:lnTo>
                  <a:pt x="536811" y="0"/>
                </a:lnTo>
                <a:lnTo>
                  <a:pt x="536811" y="368136"/>
                </a:lnTo>
                <a:lnTo>
                  <a:pt x="0" y="368136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976791" y="1953370"/>
            <a:ext cx="4561840" cy="372110"/>
          </a:xfrm>
          <a:custGeom>
            <a:avLst/>
            <a:gdLst/>
            <a:ahLst/>
            <a:cxnLst/>
            <a:rect l="l" t="t" r="r" b="b"/>
            <a:pathLst>
              <a:path w="4561840" h="372110">
                <a:moveTo>
                  <a:pt x="4496868" y="0"/>
                </a:moveTo>
                <a:lnTo>
                  <a:pt x="165564" y="0"/>
                </a:lnTo>
                <a:lnTo>
                  <a:pt x="142231" y="3765"/>
                </a:lnTo>
                <a:lnTo>
                  <a:pt x="124711" y="13347"/>
                </a:lnTo>
                <a:lnTo>
                  <a:pt x="111392" y="26171"/>
                </a:lnTo>
                <a:lnTo>
                  <a:pt x="100664" y="39664"/>
                </a:lnTo>
                <a:lnTo>
                  <a:pt x="0" y="170611"/>
                </a:lnTo>
                <a:lnTo>
                  <a:pt x="100664" y="331999"/>
                </a:lnTo>
                <a:lnTo>
                  <a:pt x="110653" y="346005"/>
                </a:lnTo>
                <a:lnTo>
                  <a:pt x="124055" y="358772"/>
                </a:lnTo>
                <a:lnTo>
                  <a:pt x="141986" y="368069"/>
                </a:lnTo>
                <a:lnTo>
                  <a:pt x="165564" y="371664"/>
                </a:lnTo>
                <a:lnTo>
                  <a:pt x="4496868" y="371664"/>
                </a:lnTo>
                <a:lnTo>
                  <a:pt x="4522068" y="368534"/>
                </a:lnTo>
                <a:lnTo>
                  <a:pt x="4542703" y="360012"/>
                </a:lnTo>
                <a:lnTo>
                  <a:pt x="4556645" y="347400"/>
                </a:lnTo>
                <a:lnTo>
                  <a:pt x="4561765" y="331999"/>
                </a:lnTo>
                <a:lnTo>
                  <a:pt x="4561765" y="39664"/>
                </a:lnTo>
                <a:lnTo>
                  <a:pt x="4556645" y="24262"/>
                </a:lnTo>
                <a:lnTo>
                  <a:pt x="4542703" y="11650"/>
                </a:lnTo>
                <a:lnTo>
                  <a:pt x="4522068" y="3129"/>
                </a:lnTo>
                <a:lnTo>
                  <a:pt x="4496868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1382909" y="1945399"/>
            <a:ext cx="3853179" cy="37147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498475" marR="30480" indent="-461009">
              <a:lnSpc>
                <a:spcPct val="104099"/>
              </a:lnSpc>
              <a:spcBef>
                <a:spcPts val="70"/>
              </a:spcBef>
            </a:pPr>
            <a:r>
              <a:rPr sz="1100" spc="70">
                <a:solidFill>
                  <a:srgbClr val="FFFFFF"/>
                </a:solidFill>
                <a:latin typeface="Arial Narrow"/>
                <a:cs typeface="Arial Narrow"/>
              </a:rPr>
              <a:t>Unde</a:t>
            </a:r>
            <a:r>
              <a:rPr lang="en-US" sz="1100" spc="70" dirty="0">
                <a:solidFill>
                  <a:srgbClr val="FFFFFF"/>
                </a:solidFill>
                <a:latin typeface="Arial Narrow"/>
                <a:cs typeface="Arial Narrow"/>
              </a:rPr>
              <a:t>r</a:t>
            </a:r>
            <a:r>
              <a:rPr sz="1100" spc="70">
                <a:solidFill>
                  <a:srgbClr val="FFFFFF"/>
                </a:solidFill>
                <a:latin typeface="Arial Narrow"/>
                <a:cs typeface="Arial Narrow"/>
              </a:rPr>
              <a:t>take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Participatory </a:t>
            </a:r>
            <a:r>
              <a:rPr sz="1100" spc="75" dirty="0">
                <a:solidFill>
                  <a:srgbClr val="FFFFFF"/>
                </a:solidFill>
                <a:latin typeface="Arial Narrow"/>
                <a:cs typeface="Arial Narrow"/>
              </a:rPr>
              <a:t>Infrasturcture </a:t>
            </a:r>
            <a:r>
              <a:rPr sz="1100" spc="40" dirty="0">
                <a:solidFill>
                  <a:srgbClr val="FFFFFF"/>
                </a:solidFill>
                <a:latin typeface="Arial Narrow"/>
                <a:cs typeface="Arial Narrow"/>
              </a:rPr>
              <a:t>Needs </a:t>
            </a:r>
            <a:r>
              <a:rPr sz="1100" spc="55" dirty="0">
                <a:solidFill>
                  <a:srgbClr val="FFFFFF"/>
                </a:solidFill>
                <a:latin typeface="Arial Narrow"/>
                <a:cs typeface="Arial Narrow"/>
              </a:rPr>
              <a:t>Assessment</a:t>
            </a:r>
            <a:r>
              <a:rPr sz="1100" spc="-8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10" dirty="0">
                <a:solidFill>
                  <a:srgbClr val="FFFFFF"/>
                </a:solidFill>
                <a:latin typeface="Arial Narrow"/>
                <a:cs typeface="Arial Narrow"/>
              </a:rPr>
              <a:t>(PNA)</a:t>
            </a:r>
            <a:r>
              <a:rPr sz="825" spc="15" baseline="55555" dirty="0">
                <a:solidFill>
                  <a:srgbClr val="FFFFFF"/>
                </a:solidFill>
                <a:latin typeface="Arial Narrow"/>
                <a:cs typeface="Arial Narrow"/>
              </a:rPr>
              <a:t>b  </a:t>
            </a: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at</a:t>
            </a:r>
            <a:r>
              <a:rPr sz="1100" spc="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slum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5" dirty="0">
                <a:solidFill>
                  <a:srgbClr val="FFFFFF"/>
                </a:solidFill>
                <a:latin typeface="Arial Narrow"/>
                <a:cs typeface="Arial Narrow"/>
              </a:rPr>
              <a:t>level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for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primary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infrastructure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95" dirty="0">
                <a:solidFill>
                  <a:srgbClr val="FFFFFF"/>
                </a:solidFill>
                <a:latin typeface="Arial Narrow"/>
                <a:cs typeface="Arial Narrow"/>
              </a:rPr>
              <a:t>facilities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2736016" y="4597930"/>
            <a:ext cx="1186815" cy="72072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38100" marR="30480" algn="ctr">
              <a:lnSpc>
                <a:spcPct val="104099"/>
              </a:lnSpc>
              <a:spcBef>
                <a:spcPts val="70"/>
              </a:spcBef>
            </a:pP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Delisting</a:t>
            </a:r>
            <a:r>
              <a:rPr sz="1100" spc="-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55" dirty="0">
                <a:solidFill>
                  <a:srgbClr val="FFFFFF"/>
                </a:solidFill>
                <a:latin typeface="Arial Narrow"/>
                <a:cs typeface="Arial Narrow"/>
              </a:rPr>
              <a:t>Proposal</a:t>
            </a:r>
            <a:r>
              <a:rPr sz="825" spc="82" baseline="55555" dirty="0">
                <a:solidFill>
                  <a:srgbClr val="FFFFFF"/>
                </a:solidFill>
                <a:latin typeface="Arial Narrow"/>
                <a:cs typeface="Arial Narrow"/>
              </a:rPr>
              <a:t>d </a:t>
            </a:r>
            <a:r>
              <a:rPr sz="825" spc="22" baseline="5555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5" dirty="0">
                <a:solidFill>
                  <a:srgbClr val="FFFFFF"/>
                </a:solidFill>
                <a:latin typeface="Arial Narrow"/>
                <a:cs typeface="Arial Narrow"/>
              </a:rPr>
              <a:t>submitted </a:t>
            </a:r>
            <a:r>
              <a:rPr sz="1100" spc="50" dirty="0">
                <a:solidFill>
                  <a:srgbClr val="FFFFFF"/>
                </a:solidFill>
                <a:latin typeface="Arial Narrow"/>
                <a:cs typeface="Arial Narrow"/>
              </a:rPr>
              <a:t>by  </a:t>
            </a:r>
            <a:r>
              <a:rPr sz="1100" dirty="0">
                <a:solidFill>
                  <a:srgbClr val="FFFFFF"/>
                </a:solidFill>
                <a:latin typeface="Arial Narrow"/>
                <a:cs typeface="Arial Narrow"/>
              </a:rPr>
              <a:t>SDA/RWA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for  </a:t>
            </a:r>
            <a:r>
              <a:rPr sz="1100" spc="75" dirty="0">
                <a:solidFill>
                  <a:srgbClr val="FFFFFF"/>
                </a:solidFill>
                <a:latin typeface="Arial Narrow"/>
                <a:cs typeface="Arial Narrow"/>
              </a:rPr>
              <a:t>evaluation </a:t>
            </a:r>
            <a:r>
              <a:rPr sz="1100" spc="50" dirty="0">
                <a:solidFill>
                  <a:srgbClr val="FFFFFF"/>
                </a:solidFill>
                <a:latin typeface="Arial Narrow"/>
                <a:cs typeface="Arial Narrow"/>
              </a:rPr>
              <a:t>by</a:t>
            </a:r>
            <a:r>
              <a:rPr sz="1100" spc="-7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Narrow"/>
                <a:cs typeface="Arial Narrow"/>
              </a:rPr>
              <a:t>ULB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2633813" y="5923341"/>
            <a:ext cx="131318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Delisting</a:t>
            </a:r>
            <a:r>
              <a:rPr sz="1100" spc="2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60" dirty="0">
                <a:solidFill>
                  <a:srgbClr val="FFFFFF"/>
                </a:solidFill>
                <a:latin typeface="Arial Narrow"/>
                <a:cs typeface="Arial Narrow"/>
              </a:rPr>
              <a:t>procedure</a:t>
            </a:r>
            <a:r>
              <a:rPr sz="825" spc="89" baseline="55555" dirty="0">
                <a:solidFill>
                  <a:srgbClr val="FFFFFF"/>
                </a:solidFill>
                <a:latin typeface="Arial Narrow"/>
                <a:cs typeface="Arial Narrow"/>
              </a:rPr>
              <a:t>e,f</a:t>
            </a:r>
            <a:endParaRPr sz="825" baseline="55555">
              <a:latin typeface="Arial Narrow"/>
              <a:cs typeface="Arial Narrow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763389" y="6411420"/>
            <a:ext cx="3093085" cy="37592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39065" marR="30480" indent="-101600">
              <a:lnSpc>
                <a:spcPct val="105700"/>
              </a:lnSpc>
              <a:spcBef>
                <a:spcPts val="60"/>
              </a:spcBef>
            </a:pPr>
            <a:r>
              <a:rPr sz="1100" spc="60" dirty="0">
                <a:solidFill>
                  <a:srgbClr val="FFFFFF"/>
                </a:solidFill>
                <a:latin typeface="Arial Narrow"/>
                <a:cs typeface="Arial Narrow"/>
              </a:rPr>
              <a:t>Renaming</a:t>
            </a:r>
            <a:r>
              <a:rPr sz="1100" spc="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95" dirty="0">
                <a:solidFill>
                  <a:srgbClr val="FFFFFF"/>
                </a:solidFill>
                <a:latin typeface="Arial Narrow"/>
                <a:cs typeface="Arial Narrow"/>
              </a:rPr>
              <a:t>of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the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habitation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(if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65" dirty="0">
                <a:solidFill>
                  <a:srgbClr val="FFFFFF"/>
                </a:solidFill>
                <a:latin typeface="Arial Narrow"/>
                <a:cs typeface="Arial Narrow"/>
              </a:rPr>
              <a:t>agreed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55" dirty="0">
                <a:solidFill>
                  <a:srgbClr val="FFFFFF"/>
                </a:solidFill>
                <a:latin typeface="Arial Narrow"/>
                <a:cs typeface="Arial Narrow"/>
              </a:rPr>
              <a:t>by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10" dirty="0">
                <a:solidFill>
                  <a:srgbClr val="FFFFFF"/>
                </a:solidFill>
                <a:latin typeface="Arial Narrow"/>
                <a:cs typeface="Arial Narrow"/>
              </a:rPr>
              <a:t>SDA/RWA)  </a:t>
            </a:r>
            <a:r>
              <a:rPr sz="1100" spc="65" dirty="0">
                <a:solidFill>
                  <a:srgbClr val="FFFFFF"/>
                </a:solidFill>
                <a:latin typeface="Arial Narrow"/>
                <a:cs typeface="Arial Narrow"/>
              </a:rPr>
              <a:t>and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incorporation </a:t>
            </a: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in</a:t>
            </a:r>
            <a:r>
              <a:rPr sz="1100" spc="-16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the </a:t>
            </a:r>
            <a:r>
              <a:rPr sz="1100" spc="5" dirty="0">
                <a:solidFill>
                  <a:srgbClr val="FFFFFF"/>
                </a:solidFill>
                <a:latin typeface="Arial Narrow"/>
                <a:cs typeface="Arial Narrow"/>
              </a:rPr>
              <a:t>ULB </a:t>
            </a:r>
            <a:r>
              <a:rPr sz="1100" spc="65" dirty="0">
                <a:solidFill>
                  <a:srgbClr val="FFFFFF"/>
                </a:solidFill>
                <a:latin typeface="Arial Narrow"/>
                <a:cs typeface="Arial Narrow"/>
              </a:rPr>
              <a:t>and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other </a:t>
            </a:r>
            <a:r>
              <a:rPr sz="1100" spc="65" dirty="0">
                <a:solidFill>
                  <a:srgbClr val="FFFFFF"/>
                </a:solidFill>
                <a:latin typeface="Arial Narrow"/>
                <a:cs typeface="Arial Narrow"/>
              </a:rPr>
              <a:t>records</a:t>
            </a:r>
            <a:r>
              <a:rPr sz="825" spc="97" baseline="55555" dirty="0">
                <a:solidFill>
                  <a:srgbClr val="FFFFFF"/>
                </a:solidFill>
                <a:latin typeface="Arial Narrow"/>
                <a:cs typeface="Arial Narrow"/>
              </a:rPr>
              <a:t>g</a:t>
            </a:r>
            <a:endParaRPr sz="825" baseline="55555">
              <a:latin typeface="Arial Narrow"/>
              <a:cs typeface="Arial Narrow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866783" y="2025611"/>
            <a:ext cx="10541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20" dirty="0">
                <a:solidFill>
                  <a:srgbClr val="FFFFFF"/>
                </a:solidFill>
                <a:latin typeface="Arial Narrow"/>
                <a:cs typeface="Arial Narrow"/>
              </a:rPr>
              <a:t>B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866783" y="2652522"/>
            <a:ext cx="10541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-25" dirty="0">
                <a:solidFill>
                  <a:srgbClr val="FFFFFF"/>
                </a:solidFill>
                <a:latin typeface="Arial Narrow"/>
                <a:cs typeface="Arial Narrow"/>
              </a:rPr>
              <a:t>C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805364" y="3234811"/>
            <a:ext cx="12446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125" dirty="0">
                <a:solidFill>
                  <a:srgbClr val="FFFFFF"/>
                </a:solidFill>
                <a:latin typeface="Arial Narrow"/>
                <a:cs typeface="Arial Narrow"/>
              </a:rPr>
              <a:t>D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1645945" y="3794082"/>
            <a:ext cx="2854325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56210">
              <a:lnSpc>
                <a:spcPct val="100000"/>
              </a:lnSpc>
              <a:spcBef>
                <a:spcPts val="125"/>
              </a:spcBef>
              <a:tabLst>
                <a:tab pos="446405" algn="l"/>
              </a:tabLst>
            </a:pPr>
            <a:r>
              <a:rPr sz="1100" spc="95" dirty="0">
                <a:solidFill>
                  <a:srgbClr val="FFFFFF"/>
                </a:solidFill>
                <a:latin typeface="Arial Narrow"/>
                <a:cs typeface="Arial Narrow"/>
              </a:rPr>
              <a:t>E	</a:t>
            </a:r>
            <a:r>
              <a:rPr sz="1650" spc="97" baseline="2525" dirty="0">
                <a:solidFill>
                  <a:srgbClr val="FFFFFF"/>
                </a:solidFill>
                <a:latin typeface="Arial Narrow"/>
                <a:cs typeface="Arial Narrow"/>
              </a:rPr>
              <a:t>Completion </a:t>
            </a:r>
            <a:r>
              <a:rPr sz="1650" spc="135" baseline="2525" dirty="0">
                <a:solidFill>
                  <a:srgbClr val="FFFFFF"/>
                </a:solidFill>
                <a:latin typeface="Arial Narrow"/>
                <a:cs typeface="Arial Narrow"/>
              </a:rPr>
              <a:t>of </a:t>
            </a:r>
            <a:r>
              <a:rPr sz="1650" spc="104" baseline="2525" dirty="0">
                <a:solidFill>
                  <a:srgbClr val="FFFFFF"/>
                </a:solidFill>
                <a:latin typeface="Arial Narrow"/>
                <a:cs typeface="Arial Narrow"/>
              </a:rPr>
              <a:t>slum upgradation</a:t>
            </a:r>
            <a:r>
              <a:rPr sz="1650" spc="-202" baseline="25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650" spc="120" baseline="2525" dirty="0">
                <a:solidFill>
                  <a:srgbClr val="FFFFFF"/>
                </a:solidFill>
                <a:latin typeface="Arial Narrow"/>
                <a:cs typeface="Arial Narrow"/>
              </a:rPr>
              <a:t>projects</a:t>
            </a:r>
            <a:endParaRPr sz="1650" baseline="2525">
              <a:latin typeface="Arial Narrow"/>
              <a:cs typeface="Arial Narrow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2223820" y="4772782"/>
            <a:ext cx="435609" cy="392430"/>
          </a:xfrm>
          <a:prstGeom prst="rect">
            <a:avLst/>
          </a:prstGeom>
          <a:solidFill>
            <a:srgbClr val="28637D"/>
          </a:solidFill>
        </p:spPr>
        <p:txBody>
          <a:bodyPr vert="horz" wrap="square" lIns="0" tIns="109855" rIns="0" bIns="0" rtlCol="0">
            <a:spAutoFit/>
          </a:bodyPr>
          <a:lstStyle/>
          <a:p>
            <a:pPr marL="218440">
              <a:lnSpc>
                <a:spcPct val="100000"/>
              </a:lnSpc>
              <a:spcBef>
                <a:spcPts val="865"/>
              </a:spcBef>
            </a:pPr>
            <a:r>
              <a:rPr sz="1100" spc="145" dirty="0">
                <a:solidFill>
                  <a:srgbClr val="FFFFFF"/>
                </a:solidFill>
                <a:latin typeface="Arial Narrow"/>
                <a:cs typeface="Arial Narrow"/>
              </a:rPr>
              <a:t>F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1777532" y="5927888"/>
            <a:ext cx="12446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G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681047" y="6513389"/>
            <a:ext cx="56388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56210">
              <a:lnSpc>
                <a:spcPct val="100000"/>
              </a:lnSpc>
              <a:spcBef>
                <a:spcPts val="125"/>
              </a:spcBef>
            </a:pPr>
            <a:r>
              <a:rPr sz="1100" spc="125" dirty="0">
                <a:solidFill>
                  <a:srgbClr val="FFFFFF"/>
                </a:solidFill>
                <a:latin typeface="Arial Narrow"/>
                <a:cs typeface="Arial Narrow"/>
              </a:rPr>
              <a:t>H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5620837" y="3365744"/>
            <a:ext cx="337820" cy="949325"/>
          </a:xfrm>
          <a:prstGeom prst="rect">
            <a:avLst/>
          </a:prstGeom>
        </p:spPr>
        <p:txBody>
          <a:bodyPr vert="vert" wrap="square" lIns="0" tIns="9525" rIns="0" bIns="0" rtlCol="0">
            <a:spAutoFit/>
          </a:bodyPr>
          <a:lstStyle/>
          <a:p>
            <a:pPr marL="148590" marR="5080" indent="-136525">
              <a:lnSpc>
                <a:spcPct val="102099"/>
              </a:lnSpc>
              <a:spcBef>
                <a:spcPts val="75"/>
              </a:spcBef>
            </a:pPr>
            <a:r>
              <a:rPr sz="900" i="1" dirty="0">
                <a:solidFill>
                  <a:srgbClr val="231F20"/>
                </a:solidFill>
                <a:latin typeface="Calibri"/>
                <a:cs typeface="Calibri"/>
              </a:rPr>
              <a:t>Slum </a:t>
            </a:r>
            <a:r>
              <a:rPr sz="900" i="1" spc="-10" dirty="0">
                <a:solidFill>
                  <a:srgbClr val="231F20"/>
                </a:solidFill>
                <a:latin typeface="Calibri"/>
                <a:cs typeface="Calibri"/>
              </a:rPr>
              <a:t>with</a:t>
            </a:r>
            <a:r>
              <a:rPr sz="900" i="1" spc="-3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i="1" spc="-5" dirty="0">
                <a:solidFill>
                  <a:srgbClr val="231F20"/>
                </a:solidFill>
                <a:latin typeface="Calibri"/>
                <a:cs typeface="Calibri"/>
              </a:rPr>
              <a:t>adequate  </a:t>
            </a:r>
            <a:r>
              <a:rPr sz="900" i="1" spc="5" dirty="0">
                <a:solidFill>
                  <a:srgbClr val="231F20"/>
                </a:solidFill>
                <a:latin typeface="Calibri"/>
                <a:cs typeface="Calibri"/>
              </a:rPr>
              <a:t>infrastructure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1494058" y="4650781"/>
            <a:ext cx="187325" cy="1676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00" i="1" spc="-40" dirty="0">
                <a:solidFill>
                  <a:srgbClr val="231F20"/>
                </a:solidFill>
                <a:latin typeface="Calibri"/>
                <a:cs typeface="Calibri"/>
              </a:rPr>
              <a:t>No</a:t>
            </a:r>
            <a:r>
              <a:rPr sz="900" i="1" dirty="0">
                <a:solidFill>
                  <a:srgbClr val="231F20"/>
                </a:solidFill>
                <a:latin typeface="Calibri"/>
                <a:cs typeface="Calibri"/>
              </a:rPr>
              <a:t>t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1238262" y="4794194"/>
            <a:ext cx="699135" cy="1676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00" i="1" dirty="0">
                <a:solidFill>
                  <a:srgbClr val="231F20"/>
                </a:solidFill>
                <a:latin typeface="Calibri"/>
                <a:cs typeface="Calibri"/>
              </a:rPr>
              <a:t>recommended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4695479" y="4931747"/>
            <a:ext cx="89535" cy="120650"/>
          </a:xfrm>
          <a:custGeom>
            <a:avLst/>
            <a:gdLst/>
            <a:ahLst/>
            <a:cxnLst/>
            <a:rect l="l" t="t" r="r" b="b"/>
            <a:pathLst>
              <a:path w="89535" h="120650">
                <a:moveTo>
                  <a:pt x="89406" y="0"/>
                </a:moveTo>
                <a:lnTo>
                  <a:pt x="0" y="54987"/>
                </a:lnTo>
                <a:lnTo>
                  <a:pt x="88082" y="120535"/>
                </a:lnTo>
                <a:lnTo>
                  <a:pt x="89406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394424" y="3800487"/>
            <a:ext cx="89535" cy="120650"/>
          </a:xfrm>
          <a:custGeom>
            <a:avLst/>
            <a:gdLst/>
            <a:ahLst/>
            <a:cxnLst/>
            <a:rect l="l" t="t" r="r" b="b"/>
            <a:pathLst>
              <a:path w="89534" h="120650">
                <a:moveTo>
                  <a:pt x="0" y="0"/>
                </a:moveTo>
                <a:lnTo>
                  <a:pt x="1324" y="120535"/>
                </a:lnTo>
                <a:lnTo>
                  <a:pt x="89405" y="54983"/>
                </a:lnTo>
                <a:lnTo>
                  <a:pt x="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977522" y="4361090"/>
            <a:ext cx="120650" cy="89535"/>
          </a:xfrm>
          <a:custGeom>
            <a:avLst/>
            <a:gdLst/>
            <a:ahLst/>
            <a:cxnLst/>
            <a:rect l="l" t="t" r="r" b="b"/>
            <a:pathLst>
              <a:path w="120650" h="89535">
                <a:moveTo>
                  <a:pt x="54985" y="0"/>
                </a:moveTo>
                <a:lnTo>
                  <a:pt x="0" y="89405"/>
                </a:lnTo>
                <a:lnTo>
                  <a:pt x="120534" y="88080"/>
                </a:lnTo>
                <a:lnTo>
                  <a:pt x="54985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825462" y="1389153"/>
            <a:ext cx="396875" cy="363220"/>
          </a:xfrm>
          <a:custGeom>
            <a:avLst/>
            <a:gdLst/>
            <a:ahLst/>
            <a:cxnLst/>
            <a:rect l="l" t="t" r="r" b="b"/>
            <a:pathLst>
              <a:path w="396875" h="363219">
                <a:moveTo>
                  <a:pt x="396494" y="0"/>
                </a:moveTo>
                <a:lnTo>
                  <a:pt x="0" y="0"/>
                </a:lnTo>
                <a:lnTo>
                  <a:pt x="0" y="327938"/>
                </a:lnTo>
                <a:lnTo>
                  <a:pt x="29409" y="328338"/>
                </a:lnTo>
                <a:lnTo>
                  <a:pt x="29409" y="361346"/>
                </a:lnTo>
                <a:lnTo>
                  <a:pt x="396494" y="362628"/>
                </a:lnTo>
                <a:lnTo>
                  <a:pt x="359644" y="332969"/>
                </a:lnTo>
                <a:lnTo>
                  <a:pt x="330136" y="299640"/>
                </a:lnTo>
                <a:lnTo>
                  <a:pt x="308286" y="263466"/>
                </a:lnTo>
                <a:lnTo>
                  <a:pt x="294413" y="225274"/>
                </a:lnTo>
                <a:lnTo>
                  <a:pt x="288835" y="185890"/>
                </a:lnTo>
                <a:lnTo>
                  <a:pt x="291869" y="146139"/>
                </a:lnTo>
                <a:lnTo>
                  <a:pt x="303834" y="106849"/>
                </a:lnTo>
                <a:lnTo>
                  <a:pt x="325048" y="68845"/>
                </a:lnTo>
                <a:lnTo>
                  <a:pt x="355829" y="32953"/>
                </a:lnTo>
                <a:lnTo>
                  <a:pt x="396494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2126527" y="1410346"/>
            <a:ext cx="2353310" cy="343535"/>
          </a:xfrm>
          <a:custGeom>
            <a:avLst/>
            <a:gdLst/>
            <a:ahLst/>
            <a:cxnLst/>
            <a:rect l="l" t="t" r="r" b="b"/>
            <a:pathLst>
              <a:path w="2353310" h="343535">
                <a:moveTo>
                  <a:pt x="2308647" y="0"/>
                </a:moveTo>
                <a:lnTo>
                  <a:pt x="44067" y="0"/>
                </a:lnTo>
                <a:lnTo>
                  <a:pt x="26954" y="3720"/>
                </a:lnTo>
                <a:lnTo>
                  <a:pt x="12942" y="13851"/>
                </a:lnTo>
                <a:lnTo>
                  <a:pt x="3476" y="28845"/>
                </a:lnTo>
                <a:lnTo>
                  <a:pt x="0" y="47156"/>
                </a:lnTo>
                <a:lnTo>
                  <a:pt x="0" y="296045"/>
                </a:lnTo>
                <a:lnTo>
                  <a:pt x="3476" y="314357"/>
                </a:lnTo>
                <a:lnTo>
                  <a:pt x="12942" y="329352"/>
                </a:lnTo>
                <a:lnTo>
                  <a:pt x="26954" y="339484"/>
                </a:lnTo>
                <a:lnTo>
                  <a:pt x="44067" y="343206"/>
                </a:lnTo>
                <a:lnTo>
                  <a:pt x="2308647" y="343206"/>
                </a:lnTo>
                <a:lnTo>
                  <a:pt x="2325760" y="339484"/>
                </a:lnTo>
                <a:lnTo>
                  <a:pt x="2339772" y="329352"/>
                </a:lnTo>
                <a:lnTo>
                  <a:pt x="2349239" y="314357"/>
                </a:lnTo>
                <a:lnTo>
                  <a:pt x="2352715" y="296045"/>
                </a:lnTo>
                <a:lnTo>
                  <a:pt x="2352715" y="47156"/>
                </a:lnTo>
                <a:lnTo>
                  <a:pt x="2349239" y="28845"/>
                </a:lnTo>
                <a:lnTo>
                  <a:pt x="2339772" y="13851"/>
                </a:lnTo>
                <a:lnTo>
                  <a:pt x="2325760" y="3720"/>
                </a:lnTo>
                <a:lnTo>
                  <a:pt x="2308647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2040544" y="1389153"/>
            <a:ext cx="2416175" cy="343535"/>
          </a:xfrm>
          <a:custGeom>
            <a:avLst/>
            <a:gdLst/>
            <a:ahLst/>
            <a:cxnLst/>
            <a:rect l="l" t="t" r="r" b="b"/>
            <a:pathLst>
              <a:path w="2416175" h="343535">
                <a:moveTo>
                  <a:pt x="2372112" y="0"/>
                </a:moveTo>
                <a:lnTo>
                  <a:pt x="160514" y="0"/>
                </a:lnTo>
                <a:lnTo>
                  <a:pt x="134239" y="14631"/>
                </a:lnTo>
                <a:lnTo>
                  <a:pt x="93200" y="50589"/>
                </a:lnTo>
                <a:lnTo>
                  <a:pt x="49246" y="95970"/>
                </a:lnTo>
                <a:lnTo>
                  <a:pt x="14229" y="138871"/>
                </a:lnTo>
                <a:lnTo>
                  <a:pt x="0" y="167388"/>
                </a:lnTo>
                <a:lnTo>
                  <a:pt x="13735" y="198263"/>
                </a:lnTo>
                <a:lnTo>
                  <a:pt x="47470" y="243439"/>
                </a:lnTo>
                <a:lnTo>
                  <a:pt x="90389" y="290760"/>
                </a:lnTo>
                <a:lnTo>
                  <a:pt x="131676" y="328068"/>
                </a:lnTo>
                <a:lnTo>
                  <a:pt x="160514" y="343206"/>
                </a:lnTo>
                <a:lnTo>
                  <a:pt x="2372112" y="343206"/>
                </a:lnTo>
                <a:lnTo>
                  <a:pt x="2389223" y="339484"/>
                </a:lnTo>
                <a:lnTo>
                  <a:pt x="2403235" y="329351"/>
                </a:lnTo>
                <a:lnTo>
                  <a:pt x="2412703" y="314355"/>
                </a:lnTo>
                <a:lnTo>
                  <a:pt x="2416180" y="296045"/>
                </a:lnTo>
                <a:lnTo>
                  <a:pt x="2416180" y="47156"/>
                </a:lnTo>
                <a:lnTo>
                  <a:pt x="2412703" y="28846"/>
                </a:lnTo>
                <a:lnTo>
                  <a:pt x="2403236" y="13852"/>
                </a:lnTo>
                <a:lnTo>
                  <a:pt x="2389224" y="3721"/>
                </a:lnTo>
                <a:lnTo>
                  <a:pt x="2372112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 txBox="1"/>
          <p:nvPr/>
        </p:nvSpPr>
        <p:spPr>
          <a:xfrm>
            <a:off x="2218935" y="1447930"/>
            <a:ext cx="2125345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Identification </a:t>
            </a:r>
            <a:r>
              <a:rPr sz="1100" spc="60" dirty="0">
                <a:solidFill>
                  <a:srgbClr val="FFFFFF"/>
                </a:solidFill>
                <a:latin typeface="Arial Narrow"/>
                <a:cs typeface="Arial Narrow"/>
              </a:rPr>
              <a:t>and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Listing </a:t>
            </a: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of</a:t>
            </a:r>
            <a:r>
              <a:rPr sz="1100" spc="-10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55" dirty="0">
                <a:solidFill>
                  <a:srgbClr val="FFFFFF"/>
                </a:solidFill>
                <a:latin typeface="Arial Narrow"/>
                <a:cs typeface="Arial Narrow"/>
              </a:rPr>
              <a:t>slums</a:t>
            </a:r>
            <a:r>
              <a:rPr sz="825" spc="82" baseline="55555" dirty="0">
                <a:solidFill>
                  <a:srgbClr val="FFFFFF"/>
                </a:solidFill>
                <a:latin typeface="Arial Narrow"/>
                <a:cs typeface="Arial Narrow"/>
              </a:rPr>
              <a:t>a</a:t>
            </a:r>
            <a:endParaRPr sz="825" baseline="55555">
              <a:latin typeface="Arial Narrow"/>
              <a:cs typeface="Arial Narrow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1896844" y="1452912"/>
            <a:ext cx="10541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20" dirty="0">
                <a:solidFill>
                  <a:srgbClr val="FFFFFF"/>
                </a:solidFill>
                <a:latin typeface="Arial Narrow"/>
                <a:cs typeface="Arial Narrow"/>
              </a:rPr>
              <a:t>A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61" name="object 61"/>
          <p:cNvSpPr/>
          <p:nvPr/>
        </p:nvSpPr>
        <p:spPr>
          <a:xfrm>
            <a:off x="978115" y="2568556"/>
            <a:ext cx="4560570" cy="372110"/>
          </a:xfrm>
          <a:custGeom>
            <a:avLst/>
            <a:gdLst/>
            <a:ahLst/>
            <a:cxnLst/>
            <a:rect l="l" t="t" r="r" b="b"/>
            <a:pathLst>
              <a:path w="4560570" h="372110">
                <a:moveTo>
                  <a:pt x="4495543" y="0"/>
                </a:moveTo>
                <a:lnTo>
                  <a:pt x="164240" y="0"/>
                </a:lnTo>
                <a:lnTo>
                  <a:pt x="140816" y="3697"/>
                </a:lnTo>
                <a:lnTo>
                  <a:pt x="123145" y="13165"/>
                </a:lnTo>
                <a:lnTo>
                  <a:pt x="109796" y="25967"/>
                </a:lnTo>
                <a:lnTo>
                  <a:pt x="99339" y="39664"/>
                </a:lnTo>
                <a:lnTo>
                  <a:pt x="0" y="179290"/>
                </a:lnTo>
                <a:lnTo>
                  <a:pt x="99339" y="331998"/>
                </a:lnTo>
                <a:lnTo>
                  <a:pt x="109477" y="345911"/>
                </a:lnTo>
                <a:lnTo>
                  <a:pt x="122862" y="358689"/>
                </a:lnTo>
                <a:lnTo>
                  <a:pt x="140711" y="368038"/>
                </a:lnTo>
                <a:lnTo>
                  <a:pt x="164240" y="371664"/>
                </a:lnTo>
                <a:lnTo>
                  <a:pt x="4495543" y="371664"/>
                </a:lnTo>
                <a:lnTo>
                  <a:pt x="4520743" y="368534"/>
                </a:lnTo>
                <a:lnTo>
                  <a:pt x="4541378" y="360012"/>
                </a:lnTo>
                <a:lnTo>
                  <a:pt x="4555320" y="347399"/>
                </a:lnTo>
                <a:lnTo>
                  <a:pt x="4560440" y="331998"/>
                </a:lnTo>
                <a:lnTo>
                  <a:pt x="4560440" y="39664"/>
                </a:lnTo>
                <a:lnTo>
                  <a:pt x="4555320" y="24263"/>
                </a:lnTo>
                <a:lnTo>
                  <a:pt x="4541378" y="11651"/>
                </a:lnTo>
                <a:lnTo>
                  <a:pt x="4520743" y="3129"/>
                </a:lnTo>
                <a:lnTo>
                  <a:pt x="4495543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 txBox="1"/>
          <p:nvPr/>
        </p:nvSpPr>
        <p:spPr>
          <a:xfrm>
            <a:off x="1884883" y="2554278"/>
            <a:ext cx="284734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1100" spc="55" dirty="0">
                <a:solidFill>
                  <a:srgbClr val="FFFFFF"/>
                </a:solidFill>
                <a:latin typeface="Arial Narrow"/>
                <a:cs typeface="Arial Narrow"/>
              </a:rPr>
              <a:t>Prepare </a:t>
            </a:r>
            <a:r>
              <a:rPr sz="1100" spc="25" dirty="0">
                <a:solidFill>
                  <a:srgbClr val="FFFFFF"/>
                </a:solidFill>
                <a:latin typeface="Arial Narrow"/>
                <a:cs typeface="Arial Narrow"/>
              </a:rPr>
              <a:t>I-GAP</a:t>
            </a:r>
            <a:r>
              <a:rPr sz="825" spc="37" baseline="55555" dirty="0">
                <a:solidFill>
                  <a:srgbClr val="FFFFFF"/>
                </a:solidFill>
                <a:latin typeface="Arial Narrow"/>
                <a:cs typeface="Arial Narrow"/>
              </a:rPr>
              <a:t>c </a:t>
            </a: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to </a:t>
            </a:r>
            <a:r>
              <a:rPr sz="1100" spc="50" dirty="0">
                <a:solidFill>
                  <a:srgbClr val="FFFFFF"/>
                </a:solidFill>
                <a:latin typeface="Arial Narrow"/>
                <a:cs typeface="Arial Narrow"/>
              </a:rPr>
              <a:t>assess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the infrastructure</a:t>
            </a:r>
            <a:r>
              <a:rPr sz="1100" spc="-15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60" dirty="0">
                <a:solidFill>
                  <a:srgbClr val="FFFFFF"/>
                </a:solidFill>
                <a:latin typeface="Arial Narrow"/>
                <a:cs typeface="Arial Narrow"/>
              </a:rPr>
              <a:t>gap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1684329" y="2669301"/>
            <a:ext cx="3848100" cy="443230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at</a:t>
            </a:r>
            <a:r>
              <a:rPr sz="1100" spc="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slum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5" dirty="0">
                <a:solidFill>
                  <a:srgbClr val="FFFFFF"/>
                </a:solidFill>
                <a:latin typeface="Arial Narrow"/>
                <a:cs typeface="Arial Narrow"/>
              </a:rPr>
              <a:t>level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60" dirty="0">
                <a:solidFill>
                  <a:srgbClr val="FFFFFF"/>
                </a:solidFill>
                <a:latin typeface="Arial Narrow"/>
                <a:cs typeface="Arial Narrow"/>
              </a:rPr>
              <a:t>and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to</a:t>
            </a:r>
            <a:r>
              <a:rPr sz="1100" spc="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plan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for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slum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upgradation</a:t>
            </a:r>
            <a:r>
              <a:rPr sz="1100" spc="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projects</a:t>
            </a:r>
            <a:endParaRPr sz="1100">
              <a:latin typeface="Arial Narrow"/>
              <a:cs typeface="Arial Narrow"/>
            </a:endParaRPr>
          </a:p>
          <a:p>
            <a:pPr marL="2505710">
              <a:lnSpc>
                <a:spcPct val="100000"/>
              </a:lnSpc>
              <a:spcBef>
                <a:spcPts val="395"/>
              </a:spcBef>
            </a:pPr>
            <a:r>
              <a:rPr sz="900" i="1" spc="10" dirty="0">
                <a:solidFill>
                  <a:srgbClr val="231F20"/>
                </a:solidFill>
                <a:latin typeface="Calibri"/>
                <a:cs typeface="Calibri"/>
              </a:rPr>
              <a:t>Slums </a:t>
            </a:r>
            <a:r>
              <a:rPr sz="900" i="1" dirty="0">
                <a:solidFill>
                  <a:srgbClr val="231F20"/>
                </a:solidFill>
                <a:latin typeface="Calibri"/>
                <a:cs typeface="Calibri"/>
              </a:rPr>
              <a:t>requiring</a:t>
            </a:r>
            <a:r>
              <a:rPr sz="900" i="1" spc="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i="1" dirty="0">
                <a:solidFill>
                  <a:srgbClr val="231F20"/>
                </a:solidFill>
                <a:latin typeface="Calibri"/>
                <a:cs typeface="Calibri"/>
              </a:rPr>
              <a:t>intervention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4" name="object 64"/>
          <p:cNvSpPr/>
          <p:nvPr/>
        </p:nvSpPr>
        <p:spPr>
          <a:xfrm>
            <a:off x="1935767" y="3163067"/>
            <a:ext cx="2630805" cy="347345"/>
          </a:xfrm>
          <a:custGeom>
            <a:avLst/>
            <a:gdLst/>
            <a:ahLst/>
            <a:cxnLst/>
            <a:rect l="l" t="t" r="r" b="b"/>
            <a:pathLst>
              <a:path w="2630804" h="347345">
                <a:moveTo>
                  <a:pt x="2582732" y="0"/>
                </a:moveTo>
                <a:lnTo>
                  <a:pt x="124656" y="0"/>
                </a:lnTo>
                <a:lnTo>
                  <a:pt x="108074" y="4345"/>
                </a:lnTo>
                <a:lnTo>
                  <a:pt x="96181" y="15560"/>
                </a:lnTo>
                <a:lnTo>
                  <a:pt x="86568" y="30917"/>
                </a:lnTo>
                <a:lnTo>
                  <a:pt x="76823" y="47685"/>
                </a:lnTo>
                <a:lnTo>
                  <a:pt x="0" y="167582"/>
                </a:lnTo>
                <a:lnTo>
                  <a:pt x="76823" y="299350"/>
                </a:lnTo>
                <a:lnTo>
                  <a:pt x="86170" y="316361"/>
                </a:lnTo>
                <a:lnTo>
                  <a:pt x="95828" y="331691"/>
                </a:lnTo>
                <a:lnTo>
                  <a:pt x="107942" y="342772"/>
                </a:lnTo>
                <a:lnTo>
                  <a:pt x="124656" y="347036"/>
                </a:lnTo>
                <a:lnTo>
                  <a:pt x="2582732" y="347036"/>
                </a:lnTo>
                <a:lnTo>
                  <a:pt x="2601306" y="343273"/>
                </a:lnTo>
                <a:lnTo>
                  <a:pt x="2616515" y="333029"/>
                </a:lnTo>
                <a:lnTo>
                  <a:pt x="2626792" y="317866"/>
                </a:lnTo>
                <a:lnTo>
                  <a:pt x="2630566" y="299350"/>
                </a:lnTo>
                <a:lnTo>
                  <a:pt x="2630566" y="47685"/>
                </a:lnTo>
                <a:lnTo>
                  <a:pt x="2626792" y="29169"/>
                </a:lnTo>
                <a:lnTo>
                  <a:pt x="2616515" y="14006"/>
                </a:lnTo>
                <a:lnTo>
                  <a:pt x="2601306" y="3762"/>
                </a:lnTo>
                <a:lnTo>
                  <a:pt x="2582732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 txBox="1"/>
          <p:nvPr/>
        </p:nvSpPr>
        <p:spPr>
          <a:xfrm>
            <a:off x="2123622" y="3221362"/>
            <a:ext cx="2332355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65" dirty="0">
                <a:solidFill>
                  <a:srgbClr val="FFFFFF"/>
                </a:solidFill>
                <a:latin typeface="Arial Narrow"/>
                <a:cs typeface="Arial Narrow"/>
              </a:rPr>
              <a:t>Execution </a:t>
            </a: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of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slum upgradation</a:t>
            </a:r>
            <a:r>
              <a:rPr sz="1100" spc="-16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projects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66" name="object 66"/>
          <p:cNvSpPr txBox="1">
            <a:spLocks noGrp="1"/>
          </p:cNvSpPr>
          <p:nvPr>
            <p:ph type="title"/>
          </p:nvPr>
        </p:nvSpPr>
        <p:spPr>
          <a:xfrm>
            <a:off x="2430278" y="528153"/>
            <a:ext cx="585152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593975" algn="l"/>
              </a:tabLst>
            </a:pPr>
            <a:r>
              <a:rPr spc="-10" dirty="0">
                <a:solidFill>
                  <a:srgbClr val="231F20"/>
                </a:solidFill>
              </a:rPr>
              <a:t>Step</a:t>
            </a:r>
            <a:r>
              <a:rPr dirty="0">
                <a:solidFill>
                  <a:srgbClr val="231F20"/>
                </a:solidFill>
              </a:rPr>
              <a:t> </a:t>
            </a:r>
            <a:r>
              <a:rPr spc="-5" dirty="0">
                <a:solidFill>
                  <a:srgbClr val="231F20"/>
                </a:solidFill>
              </a:rPr>
              <a:t>C:</a:t>
            </a:r>
            <a:r>
              <a:rPr dirty="0">
                <a:solidFill>
                  <a:srgbClr val="231F20"/>
                </a:solidFill>
              </a:rPr>
              <a:t> </a:t>
            </a:r>
            <a:r>
              <a:rPr spc="-30" dirty="0">
                <a:solidFill>
                  <a:srgbClr val="231F20"/>
                </a:solidFill>
              </a:rPr>
              <a:t>PREPARE	</a:t>
            </a:r>
            <a:r>
              <a:rPr spc="-5" dirty="0">
                <a:solidFill>
                  <a:srgbClr val="231F20"/>
                </a:solidFill>
              </a:rPr>
              <a:t>GAP </a:t>
            </a:r>
            <a:r>
              <a:rPr spc="-40" dirty="0">
                <a:solidFill>
                  <a:srgbClr val="231F20"/>
                </a:solidFill>
              </a:rPr>
              <a:t>ANALYSIS</a:t>
            </a:r>
            <a:r>
              <a:rPr spc="-50" dirty="0">
                <a:solidFill>
                  <a:srgbClr val="231F20"/>
                </a:solidFill>
              </a:rPr>
              <a:t> </a:t>
            </a:r>
            <a:r>
              <a:rPr dirty="0">
                <a:solidFill>
                  <a:srgbClr val="231F20"/>
                </a:solidFill>
              </a:rPr>
              <a:t>(I-GAP)</a:t>
            </a:r>
          </a:p>
        </p:txBody>
      </p:sp>
      <p:sp>
        <p:nvSpPr>
          <p:cNvPr id="67" name="object 67"/>
          <p:cNvSpPr txBox="1"/>
          <p:nvPr/>
        </p:nvSpPr>
        <p:spPr>
          <a:xfrm>
            <a:off x="6450531" y="2574869"/>
            <a:ext cx="3566160" cy="24029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8285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I</a:t>
            </a:r>
            <a:r>
              <a:rPr lang="en-US" sz="1100" b="1" dirty="0">
                <a:solidFill>
                  <a:srgbClr val="231F20"/>
                </a:solidFill>
                <a:latin typeface="Calibri"/>
                <a:cs typeface="Calibri"/>
              </a:rPr>
              <a:t>-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GAP </a:t>
            </a:r>
            <a:r>
              <a:rPr sz="1100" b="1" spc="-5" dirty="0">
                <a:solidFill>
                  <a:srgbClr val="231F20"/>
                </a:solidFill>
                <a:latin typeface="Calibri"/>
                <a:cs typeface="Calibri"/>
              </a:rPr>
              <a:t>tool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will be used </a:t>
            </a:r>
            <a:r>
              <a:rPr sz="1100" b="1" spc="-10" dirty="0">
                <a:solidFill>
                  <a:srgbClr val="231F20"/>
                </a:solidFill>
                <a:latin typeface="Calibri"/>
                <a:cs typeface="Calibri"/>
              </a:rPr>
              <a:t>to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assess the </a:t>
            </a:r>
            <a:r>
              <a:rPr sz="1100" b="1" spc="-5" dirty="0">
                <a:solidFill>
                  <a:srgbClr val="231F20"/>
                </a:solidFill>
                <a:latin typeface="Calibri"/>
                <a:cs typeface="Calibri"/>
              </a:rPr>
              <a:t>vulnerability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of</a:t>
            </a:r>
            <a:endParaRPr sz="11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30"/>
              </a:spcBef>
            </a:pP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slums</a:t>
            </a:r>
            <a:r>
              <a:rPr sz="1100" b="1" spc="13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based</a:t>
            </a:r>
            <a:r>
              <a:rPr sz="1100" b="1" spc="-10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on</a:t>
            </a:r>
            <a:r>
              <a:rPr sz="1100" b="1" spc="-10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spc="-5" dirty="0">
                <a:solidFill>
                  <a:srgbClr val="231F20"/>
                </a:solidFill>
                <a:latin typeface="Calibri"/>
                <a:cs typeface="Calibri"/>
              </a:rPr>
              <a:t>availability</a:t>
            </a:r>
            <a:r>
              <a:rPr sz="1100" b="1" spc="-1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of</a:t>
            </a:r>
            <a:r>
              <a:rPr sz="1100" b="1" spc="-1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primary</a:t>
            </a:r>
            <a:r>
              <a:rPr sz="1100" b="1" spc="-1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spc="-5" dirty="0">
                <a:solidFill>
                  <a:srgbClr val="231F20"/>
                </a:solidFill>
                <a:latin typeface="Calibri"/>
                <a:cs typeface="Calibri"/>
              </a:rPr>
              <a:t>infrastructure</a:t>
            </a:r>
            <a:endParaRPr sz="11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 dirty="0">
              <a:latin typeface="Times New Roman"/>
              <a:cs typeface="Times New Roman"/>
            </a:endParaRPr>
          </a:p>
          <a:p>
            <a:pPr marL="12700" marR="209550" indent="234950">
              <a:lnSpc>
                <a:spcPct val="162800"/>
              </a:lnSpc>
              <a:spcBef>
                <a:spcPts val="885"/>
              </a:spcBef>
            </a:pP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If</a:t>
            </a:r>
            <a:r>
              <a:rPr sz="1100" b="1" spc="-10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spc="-10" dirty="0">
                <a:solidFill>
                  <a:srgbClr val="231F20"/>
                </a:solidFill>
                <a:latin typeface="Calibri"/>
                <a:cs typeface="Calibri"/>
              </a:rPr>
              <a:t>any</a:t>
            </a:r>
            <a:r>
              <a:rPr sz="1100" b="1" spc="-10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slum</a:t>
            </a:r>
            <a:r>
              <a:rPr sz="1100" b="1" spc="-1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is</a:t>
            </a:r>
            <a:r>
              <a:rPr sz="1100" b="1" spc="-10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spc="-5" dirty="0">
                <a:solidFill>
                  <a:srgbClr val="231F20"/>
                </a:solidFill>
                <a:latin typeface="Calibri"/>
                <a:cs typeface="Calibri"/>
              </a:rPr>
              <a:t>identified</a:t>
            </a:r>
            <a:r>
              <a:rPr sz="1100" b="1" spc="-10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with</a:t>
            </a:r>
            <a:r>
              <a:rPr sz="1100" b="1" spc="-1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spc="-5" dirty="0">
                <a:solidFill>
                  <a:srgbClr val="231F20"/>
                </a:solidFill>
                <a:latin typeface="Calibri"/>
                <a:cs typeface="Calibri"/>
              </a:rPr>
              <a:t>adequate</a:t>
            </a:r>
            <a:r>
              <a:rPr sz="1100" b="1" spc="-1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spc="-5" dirty="0">
                <a:solidFill>
                  <a:srgbClr val="231F20"/>
                </a:solidFill>
                <a:latin typeface="Calibri"/>
                <a:cs typeface="Calibri"/>
              </a:rPr>
              <a:t>infrastructure</a:t>
            </a:r>
            <a:r>
              <a:rPr sz="1100" b="1" spc="-1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as  per</a:t>
            </a:r>
            <a:r>
              <a:rPr sz="1100" b="1" spc="14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spc="-25" dirty="0">
                <a:solidFill>
                  <a:srgbClr val="231F20"/>
                </a:solidFill>
                <a:latin typeface="Calibri"/>
                <a:cs typeface="Calibri"/>
              </a:rPr>
              <a:t>I-GAP,</a:t>
            </a:r>
            <a:r>
              <a:rPr sz="1100" b="1" spc="-1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the</a:t>
            </a:r>
            <a:r>
              <a:rPr sz="1100" b="1" spc="-10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slum</a:t>
            </a:r>
            <a:r>
              <a:rPr sz="1100" b="1" spc="-10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spc="-10" dirty="0">
                <a:solidFill>
                  <a:srgbClr val="231F20"/>
                </a:solidFill>
                <a:latin typeface="Calibri"/>
                <a:cs typeface="Calibri"/>
              </a:rPr>
              <a:t>may</a:t>
            </a:r>
            <a:r>
              <a:rPr sz="1100" b="1" spc="-9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spc="-5" dirty="0">
                <a:solidFill>
                  <a:srgbClr val="231F20"/>
                </a:solidFill>
                <a:latin typeface="Calibri"/>
                <a:cs typeface="Calibri"/>
              </a:rPr>
              <a:t>directly</a:t>
            </a:r>
            <a:r>
              <a:rPr sz="1100" b="1" spc="-10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be</a:t>
            </a:r>
            <a:r>
              <a:rPr sz="1100" b="1" spc="-10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spc="-10" dirty="0">
                <a:solidFill>
                  <a:srgbClr val="231F20"/>
                </a:solidFill>
                <a:latin typeface="Calibri"/>
                <a:cs typeface="Calibri"/>
              </a:rPr>
              <a:t>taken</a:t>
            </a:r>
            <a:r>
              <a:rPr sz="1100" b="1" spc="-10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up</a:t>
            </a:r>
            <a:r>
              <a:rPr sz="1100" b="1" spc="-10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spc="-10" dirty="0">
                <a:solidFill>
                  <a:srgbClr val="231F20"/>
                </a:solidFill>
                <a:latin typeface="Calibri"/>
                <a:cs typeface="Calibri"/>
              </a:rPr>
              <a:t>for</a:t>
            </a:r>
            <a:r>
              <a:rPr sz="1100" b="1" spc="-1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spc="-5" dirty="0">
                <a:solidFill>
                  <a:srgbClr val="231F20"/>
                </a:solidFill>
                <a:latin typeface="Calibri"/>
                <a:cs typeface="Calibri"/>
              </a:rPr>
              <a:t>delisting.</a:t>
            </a:r>
            <a:endParaRPr sz="11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 dirty="0">
              <a:latin typeface="Times New Roman"/>
              <a:cs typeface="Times New Roman"/>
            </a:endParaRPr>
          </a:p>
          <a:p>
            <a:pPr marL="12700" marR="29209" indent="234950" algn="just">
              <a:lnSpc>
                <a:spcPct val="162800"/>
              </a:lnSpc>
              <a:spcBef>
                <a:spcPts val="885"/>
              </a:spcBef>
            </a:pP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Based</a:t>
            </a:r>
            <a:r>
              <a:rPr sz="1100" b="1" spc="-114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on</a:t>
            </a:r>
            <a:r>
              <a:rPr sz="1100" b="1" spc="-1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the</a:t>
            </a:r>
            <a:r>
              <a:rPr sz="1100" b="1" spc="-1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spc="-5" dirty="0">
                <a:solidFill>
                  <a:srgbClr val="231F20"/>
                </a:solidFill>
                <a:latin typeface="Calibri"/>
                <a:cs typeface="Calibri"/>
              </a:rPr>
              <a:t>identified</a:t>
            </a:r>
            <a:r>
              <a:rPr sz="1100" b="1" spc="-1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spc="-5" dirty="0">
                <a:solidFill>
                  <a:srgbClr val="231F20"/>
                </a:solidFill>
                <a:latin typeface="Calibri"/>
                <a:cs typeface="Calibri"/>
              </a:rPr>
              <a:t>infrastructure</a:t>
            </a:r>
            <a:r>
              <a:rPr sz="1100" b="1" spc="-1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spc="-5" dirty="0">
                <a:solidFill>
                  <a:srgbClr val="231F20"/>
                </a:solidFill>
                <a:latin typeface="Calibri"/>
                <a:cs typeface="Calibri"/>
              </a:rPr>
              <a:t>gaps,</a:t>
            </a:r>
            <a:r>
              <a:rPr sz="1100" b="1" spc="-114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the</a:t>
            </a:r>
            <a:r>
              <a:rPr sz="1100" b="1" spc="-1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concerned  </a:t>
            </a:r>
            <a:r>
              <a:rPr sz="1100" b="1" spc="-15" dirty="0">
                <a:solidFill>
                  <a:srgbClr val="231F20"/>
                </a:solidFill>
                <a:latin typeface="Calibri"/>
                <a:cs typeface="Calibri"/>
              </a:rPr>
              <a:t>Ward</a:t>
            </a:r>
            <a:r>
              <a:rPr sz="1100" b="1" spc="13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Officer</a:t>
            </a:r>
            <a:r>
              <a:rPr sz="1100" b="1" spc="-1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on</a:t>
            </a:r>
            <a:r>
              <a:rPr sz="1100" b="1" spc="-1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behalf</a:t>
            </a:r>
            <a:r>
              <a:rPr sz="1100" b="1" spc="-10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of</a:t>
            </a:r>
            <a:r>
              <a:rPr sz="1100" b="1" spc="-10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ULB</a:t>
            </a:r>
            <a:r>
              <a:rPr sz="1100" b="1" spc="-1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will</a:t>
            </a:r>
            <a:r>
              <a:rPr sz="1100" b="1" spc="-1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spc="-5" dirty="0">
                <a:solidFill>
                  <a:srgbClr val="231F20"/>
                </a:solidFill>
                <a:latin typeface="Calibri"/>
                <a:cs typeface="Calibri"/>
              </a:rPr>
              <a:t>initiate</a:t>
            </a:r>
            <a:r>
              <a:rPr sz="1100" b="1" spc="13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the</a:t>
            </a:r>
            <a:r>
              <a:rPr sz="1100" b="1" spc="-1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spc="-5" dirty="0">
                <a:solidFill>
                  <a:srgbClr val="231F20"/>
                </a:solidFill>
                <a:latin typeface="Calibri"/>
                <a:cs typeface="Calibri"/>
              </a:rPr>
              <a:t>preparation</a:t>
            </a:r>
            <a:r>
              <a:rPr sz="1100" b="1" spc="-1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spc="-10" dirty="0">
                <a:solidFill>
                  <a:srgbClr val="231F20"/>
                </a:solidFill>
                <a:latin typeface="Calibri"/>
                <a:cs typeface="Calibri"/>
              </a:rPr>
              <a:t>for  </a:t>
            </a:r>
            <a:r>
              <a:rPr sz="1100" b="1" spc="-5" dirty="0">
                <a:solidFill>
                  <a:srgbClr val="231F20"/>
                </a:solidFill>
                <a:latin typeface="Calibri"/>
                <a:cs typeface="Calibri"/>
              </a:rPr>
              <a:t>upgrading</a:t>
            </a:r>
            <a:r>
              <a:rPr sz="1100" b="1" spc="-1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slum</a:t>
            </a:r>
            <a:r>
              <a:rPr sz="1100" b="1" spc="-10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spc="-5" dirty="0">
                <a:solidFill>
                  <a:srgbClr val="231F20"/>
                </a:solidFill>
                <a:latin typeface="Calibri"/>
                <a:cs typeface="Calibri"/>
              </a:rPr>
              <a:t>level</a:t>
            </a:r>
            <a:r>
              <a:rPr sz="1100" b="1" spc="-10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spc="-5" dirty="0">
                <a:solidFill>
                  <a:srgbClr val="231F20"/>
                </a:solidFill>
                <a:latin typeface="Calibri"/>
                <a:cs typeface="Calibri"/>
              </a:rPr>
              <a:t>infrastructure.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68" name="object 68"/>
          <p:cNvSpPr/>
          <p:nvPr/>
        </p:nvSpPr>
        <p:spPr>
          <a:xfrm>
            <a:off x="6445372" y="2621084"/>
            <a:ext cx="147419" cy="1401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6445372" y="3428405"/>
            <a:ext cx="147419" cy="14019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6445372" y="4235727"/>
            <a:ext cx="147419" cy="14019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9864647" y="7006521"/>
            <a:ext cx="325120" cy="274320"/>
          </a:xfrm>
          <a:custGeom>
            <a:avLst/>
            <a:gdLst/>
            <a:ahLst/>
            <a:cxnLst/>
            <a:rect l="l" t="t" r="r" b="b"/>
            <a:pathLst>
              <a:path w="325120" h="274320">
                <a:moveTo>
                  <a:pt x="0" y="0"/>
                </a:moveTo>
                <a:lnTo>
                  <a:pt x="324670" y="0"/>
                </a:lnTo>
                <a:lnTo>
                  <a:pt x="324670" y="273723"/>
                </a:lnTo>
                <a:lnTo>
                  <a:pt x="0" y="273723"/>
                </a:lnTo>
                <a:lnTo>
                  <a:pt x="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 txBox="1"/>
          <p:nvPr/>
        </p:nvSpPr>
        <p:spPr>
          <a:xfrm>
            <a:off x="9864647" y="7006521"/>
            <a:ext cx="325120" cy="182245"/>
          </a:xfrm>
          <a:prstGeom prst="rect">
            <a:avLst/>
          </a:prstGeom>
          <a:solidFill>
            <a:srgbClr val="5698D2"/>
          </a:solidFill>
        </p:spPr>
        <p:txBody>
          <a:bodyPr vert="horz" wrap="square" lIns="0" tIns="31750" rIns="0" bIns="0" rtlCol="0">
            <a:spAutoFit/>
          </a:bodyPr>
          <a:lstStyle/>
          <a:p>
            <a:pPr marL="99060">
              <a:lnSpc>
                <a:spcPts val="1180"/>
              </a:lnSpc>
              <a:spcBef>
                <a:spcPts val="250"/>
              </a:spcBef>
            </a:pPr>
            <a:r>
              <a:rPr sz="1100" spc="-65" dirty="0">
                <a:solidFill>
                  <a:srgbClr val="FFFFFF"/>
                </a:solidFill>
                <a:latin typeface="Arial"/>
                <a:cs typeface="Arial"/>
              </a:rPr>
              <a:t>05</a:t>
            </a:r>
            <a:endParaRPr sz="1100">
              <a:latin typeface="Arial"/>
              <a:cs typeface="Arial"/>
            </a:endParaRPr>
          </a:p>
        </p:txBody>
      </p:sp>
      <p:sp>
        <p:nvSpPr>
          <p:cNvPr id="73" name="object 73"/>
          <p:cNvSpPr/>
          <p:nvPr/>
        </p:nvSpPr>
        <p:spPr>
          <a:xfrm>
            <a:off x="9864647" y="7252739"/>
            <a:ext cx="325120" cy="27940"/>
          </a:xfrm>
          <a:custGeom>
            <a:avLst/>
            <a:gdLst/>
            <a:ahLst/>
            <a:cxnLst/>
            <a:rect l="l" t="t" r="r" b="b"/>
            <a:pathLst>
              <a:path w="325120" h="27940">
                <a:moveTo>
                  <a:pt x="0" y="27504"/>
                </a:moveTo>
                <a:lnTo>
                  <a:pt x="324670" y="27504"/>
                </a:lnTo>
                <a:lnTo>
                  <a:pt x="324670" y="0"/>
                </a:lnTo>
                <a:lnTo>
                  <a:pt x="0" y="0"/>
                </a:lnTo>
                <a:lnTo>
                  <a:pt x="0" y="27504"/>
                </a:lnTo>
                <a:close/>
              </a:path>
            </a:pathLst>
          </a:custGeom>
          <a:solidFill>
            <a:srgbClr val="00445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82541" y="6386716"/>
            <a:ext cx="1909457" cy="11732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909457" cy="117327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30573" y="7202497"/>
            <a:ext cx="9861550" cy="0"/>
          </a:xfrm>
          <a:custGeom>
            <a:avLst/>
            <a:gdLst/>
            <a:ahLst/>
            <a:cxnLst/>
            <a:rect l="l" t="t" r="r" b="b"/>
            <a:pathLst>
              <a:path w="9861550">
                <a:moveTo>
                  <a:pt x="0" y="0"/>
                </a:moveTo>
                <a:lnTo>
                  <a:pt x="9861426" y="0"/>
                </a:lnTo>
              </a:path>
            </a:pathLst>
          </a:custGeom>
          <a:ln w="66074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7202497"/>
            <a:ext cx="506095" cy="0"/>
          </a:xfrm>
          <a:custGeom>
            <a:avLst/>
            <a:gdLst/>
            <a:ahLst/>
            <a:cxnLst/>
            <a:rect l="l" t="t" r="r" b="b"/>
            <a:pathLst>
              <a:path w="506095">
                <a:moveTo>
                  <a:pt x="0" y="0"/>
                </a:moveTo>
                <a:lnTo>
                  <a:pt x="505904" y="0"/>
                </a:lnTo>
              </a:path>
            </a:pathLst>
          </a:custGeom>
          <a:ln w="66074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0682862" y="7169460"/>
            <a:ext cx="9525" cy="66675"/>
          </a:xfrm>
          <a:custGeom>
            <a:avLst/>
            <a:gdLst/>
            <a:ahLst/>
            <a:cxnLst/>
            <a:rect l="l" t="t" r="r" b="b"/>
            <a:pathLst>
              <a:path w="9525" h="66675">
                <a:moveTo>
                  <a:pt x="0" y="0"/>
                </a:moveTo>
                <a:lnTo>
                  <a:pt x="9137" y="0"/>
                </a:lnTo>
                <a:lnTo>
                  <a:pt x="9137" y="66074"/>
                </a:lnTo>
                <a:lnTo>
                  <a:pt x="0" y="66074"/>
                </a:lnTo>
                <a:lnTo>
                  <a:pt x="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208128" y="528153"/>
            <a:ext cx="828992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>
                <a:solidFill>
                  <a:srgbClr val="231F20"/>
                </a:solidFill>
              </a:rPr>
              <a:t>Step </a:t>
            </a:r>
            <a:r>
              <a:rPr spc="-5" dirty="0">
                <a:solidFill>
                  <a:srgbClr val="231F20"/>
                </a:solidFill>
              </a:rPr>
              <a:t>D </a:t>
            </a:r>
            <a:r>
              <a:rPr dirty="0">
                <a:solidFill>
                  <a:srgbClr val="231F20"/>
                </a:solidFill>
              </a:rPr>
              <a:t>&amp; E: </a:t>
            </a:r>
            <a:r>
              <a:rPr spc="-10" dirty="0">
                <a:solidFill>
                  <a:srgbClr val="231F20"/>
                </a:solidFill>
              </a:rPr>
              <a:t>EXECUTION </a:t>
            </a:r>
            <a:r>
              <a:rPr dirty="0">
                <a:solidFill>
                  <a:srgbClr val="231F20"/>
                </a:solidFill>
              </a:rPr>
              <a:t>AND </a:t>
            </a:r>
            <a:r>
              <a:rPr spc="-5" dirty="0">
                <a:solidFill>
                  <a:srgbClr val="231F20"/>
                </a:solidFill>
              </a:rPr>
              <a:t>COMPLETION OF</a:t>
            </a:r>
            <a:r>
              <a:rPr spc="-10" dirty="0">
                <a:solidFill>
                  <a:srgbClr val="231F20"/>
                </a:solidFill>
              </a:rPr>
              <a:t> </a:t>
            </a:r>
            <a:r>
              <a:rPr spc="-15" dirty="0">
                <a:solidFill>
                  <a:srgbClr val="231F20"/>
                </a:solidFill>
              </a:rPr>
              <a:t>PROJECTS</a:t>
            </a:r>
          </a:p>
        </p:txBody>
      </p:sp>
      <p:sp>
        <p:nvSpPr>
          <p:cNvPr id="8" name="object 8"/>
          <p:cNvSpPr/>
          <p:nvPr/>
        </p:nvSpPr>
        <p:spPr>
          <a:xfrm>
            <a:off x="4075229" y="4985709"/>
            <a:ext cx="1969135" cy="0"/>
          </a:xfrm>
          <a:custGeom>
            <a:avLst/>
            <a:gdLst/>
            <a:ahLst/>
            <a:cxnLst/>
            <a:rect l="l" t="t" r="r" b="b"/>
            <a:pathLst>
              <a:path w="1969135">
                <a:moveTo>
                  <a:pt x="0" y="0"/>
                </a:moveTo>
                <a:lnTo>
                  <a:pt x="1969023" y="0"/>
                </a:lnTo>
              </a:path>
            </a:pathLst>
          </a:custGeom>
          <a:ln w="10160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038845" y="2730189"/>
            <a:ext cx="0" cy="2250440"/>
          </a:xfrm>
          <a:custGeom>
            <a:avLst/>
            <a:gdLst/>
            <a:ahLst/>
            <a:cxnLst/>
            <a:rect l="l" t="t" r="r" b="b"/>
            <a:pathLst>
              <a:path h="2250440">
                <a:moveTo>
                  <a:pt x="0" y="0"/>
                </a:moveTo>
                <a:lnTo>
                  <a:pt x="0" y="2250440"/>
                </a:lnTo>
              </a:path>
            </a:pathLst>
          </a:custGeom>
          <a:ln w="10814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559771" y="2725109"/>
            <a:ext cx="484505" cy="0"/>
          </a:xfrm>
          <a:custGeom>
            <a:avLst/>
            <a:gdLst/>
            <a:ahLst/>
            <a:cxnLst/>
            <a:rect l="l" t="t" r="r" b="b"/>
            <a:pathLst>
              <a:path w="484504">
                <a:moveTo>
                  <a:pt x="0" y="0"/>
                </a:moveTo>
                <a:lnTo>
                  <a:pt x="484480" y="0"/>
                </a:lnTo>
              </a:path>
            </a:pathLst>
          </a:custGeom>
          <a:ln w="10160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392863" y="1715410"/>
            <a:ext cx="48260" cy="211454"/>
          </a:xfrm>
          <a:custGeom>
            <a:avLst/>
            <a:gdLst/>
            <a:ahLst/>
            <a:cxnLst/>
            <a:rect l="l" t="t" r="r" b="b"/>
            <a:pathLst>
              <a:path w="48260" h="211455">
                <a:moveTo>
                  <a:pt x="47962" y="174762"/>
                </a:moveTo>
                <a:lnTo>
                  <a:pt x="0" y="174762"/>
                </a:lnTo>
                <a:lnTo>
                  <a:pt x="23982" y="211126"/>
                </a:lnTo>
                <a:lnTo>
                  <a:pt x="47962" y="174762"/>
                </a:lnTo>
                <a:close/>
              </a:path>
              <a:path w="48260" h="211455">
                <a:moveTo>
                  <a:pt x="29390" y="0"/>
                </a:moveTo>
                <a:lnTo>
                  <a:pt x="18576" y="4982"/>
                </a:lnTo>
                <a:lnTo>
                  <a:pt x="18576" y="174762"/>
                </a:lnTo>
                <a:lnTo>
                  <a:pt x="29390" y="174762"/>
                </a:lnTo>
                <a:lnTo>
                  <a:pt x="2939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392863" y="2327357"/>
            <a:ext cx="48260" cy="211454"/>
          </a:xfrm>
          <a:custGeom>
            <a:avLst/>
            <a:gdLst/>
            <a:ahLst/>
            <a:cxnLst/>
            <a:rect l="l" t="t" r="r" b="b"/>
            <a:pathLst>
              <a:path w="48260" h="211455">
                <a:moveTo>
                  <a:pt x="47962" y="174758"/>
                </a:moveTo>
                <a:lnTo>
                  <a:pt x="0" y="174758"/>
                </a:lnTo>
                <a:lnTo>
                  <a:pt x="23982" y="211124"/>
                </a:lnTo>
                <a:lnTo>
                  <a:pt x="47962" y="174758"/>
                </a:lnTo>
                <a:close/>
              </a:path>
              <a:path w="48260" h="211455">
                <a:moveTo>
                  <a:pt x="29390" y="0"/>
                </a:moveTo>
                <a:lnTo>
                  <a:pt x="18576" y="4982"/>
                </a:lnTo>
                <a:lnTo>
                  <a:pt x="18576" y="174758"/>
                </a:lnTo>
                <a:lnTo>
                  <a:pt x="29390" y="174758"/>
                </a:lnTo>
                <a:lnTo>
                  <a:pt x="2939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392863" y="2939299"/>
            <a:ext cx="48260" cy="211454"/>
          </a:xfrm>
          <a:custGeom>
            <a:avLst/>
            <a:gdLst/>
            <a:ahLst/>
            <a:cxnLst/>
            <a:rect l="l" t="t" r="r" b="b"/>
            <a:pathLst>
              <a:path w="48260" h="211455">
                <a:moveTo>
                  <a:pt x="47962" y="174762"/>
                </a:moveTo>
                <a:lnTo>
                  <a:pt x="0" y="174762"/>
                </a:lnTo>
                <a:lnTo>
                  <a:pt x="23982" y="211126"/>
                </a:lnTo>
                <a:lnTo>
                  <a:pt x="47962" y="174762"/>
                </a:lnTo>
                <a:close/>
              </a:path>
              <a:path w="48260" h="211455">
                <a:moveTo>
                  <a:pt x="29390" y="0"/>
                </a:moveTo>
                <a:lnTo>
                  <a:pt x="18576" y="4982"/>
                </a:lnTo>
                <a:lnTo>
                  <a:pt x="18576" y="174762"/>
                </a:lnTo>
                <a:lnTo>
                  <a:pt x="29390" y="174762"/>
                </a:lnTo>
                <a:lnTo>
                  <a:pt x="2939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392863" y="3502238"/>
            <a:ext cx="48260" cy="211454"/>
          </a:xfrm>
          <a:custGeom>
            <a:avLst/>
            <a:gdLst/>
            <a:ahLst/>
            <a:cxnLst/>
            <a:rect l="l" t="t" r="r" b="b"/>
            <a:pathLst>
              <a:path w="48260" h="211454">
                <a:moveTo>
                  <a:pt x="47962" y="174758"/>
                </a:moveTo>
                <a:lnTo>
                  <a:pt x="0" y="174758"/>
                </a:lnTo>
                <a:lnTo>
                  <a:pt x="23982" y="211126"/>
                </a:lnTo>
                <a:lnTo>
                  <a:pt x="47962" y="174758"/>
                </a:lnTo>
                <a:close/>
              </a:path>
              <a:path w="48260" h="211454">
                <a:moveTo>
                  <a:pt x="29390" y="0"/>
                </a:moveTo>
                <a:lnTo>
                  <a:pt x="18576" y="4978"/>
                </a:lnTo>
                <a:lnTo>
                  <a:pt x="18576" y="174758"/>
                </a:lnTo>
                <a:lnTo>
                  <a:pt x="29390" y="174758"/>
                </a:lnTo>
                <a:lnTo>
                  <a:pt x="2939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392863" y="4069144"/>
            <a:ext cx="48260" cy="211454"/>
          </a:xfrm>
          <a:custGeom>
            <a:avLst/>
            <a:gdLst/>
            <a:ahLst/>
            <a:cxnLst/>
            <a:rect l="l" t="t" r="r" b="b"/>
            <a:pathLst>
              <a:path w="48260" h="211454">
                <a:moveTo>
                  <a:pt x="47962" y="174758"/>
                </a:moveTo>
                <a:lnTo>
                  <a:pt x="0" y="174758"/>
                </a:lnTo>
                <a:lnTo>
                  <a:pt x="23982" y="211126"/>
                </a:lnTo>
                <a:lnTo>
                  <a:pt x="47962" y="174758"/>
                </a:lnTo>
                <a:close/>
              </a:path>
              <a:path w="48260" h="211454">
                <a:moveTo>
                  <a:pt x="29390" y="0"/>
                </a:moveTo>
                <a:lnTo>
                  <a:pt x="18576" y="4978"/>
                </a:lnTo>
                <a:lnTo>
                  <a:pt x="18576" y="174758"/>
                </a:lnTo>
                <a:lnTo>
                  <a:pt x="29390" y="174758"/>
                </a:lnTo>
                <a:lnTo>
                  <a:pt x="2939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392863" y="6199027"/>
            <a:ext cx="48260" cy="211454"/>
          </a:xfrm>
          <a:custGeom>
            <a:avLst/>
            <a:gdLst/>
            <a:ahLst/>
            <a:cxnLst/>
            <a:rect l="l" t="t" r="r" b="b"/>
            <a:pathLst>
              <a:path w="48260" h="211454">
                <a:moveTo>
                  <a:pt x="47962" y="174758"/>
                </a:moveTo>
                <a:lnTo>
                  <a:pt x="0" y="174758"/>
                </a:lnTo>
                <a:lnTo>
                  <a:pt x="23982" y="211122"/>
                </a:lnTo>
                <a:lnTo>
                  <a:pt x="47962" y="174758"/>
                </a:lnTo>
                <a:close/>
              </a:path>
              <a:path w="48260" h="211454">
                <a:moveTo>
                  <a:pt x="29390" y="0"/>
                </a:moveTo>
                <a:lnTo>
                  <a:pt x="18576" y="4978"/>
                </a:lnTo>
                <a:lnTo>
                  <a:pt x="18576" y="174758"/>
                </a:lnTo>
                <a:lnTo>
                  <a:pt x="29390" y="174758"/>
                </a:lnTo>
                <a:lnTo>
                  <a:pt x="2939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392863" y="5626820"/>
            <a:ext cx="48260" cy="211454"/>
          </a:xfrm>
          <a:custGeom>
            <a:avLst/>
            <a:gdLst/>
            <a:ahLst/>
            <a:cxnLst/>
            <a:rect l="l" t="t" r="r" b="b"/>
            <a:pathLst>
              <a:path w="48260" h="211454">
                <a:moveTo>
                  <a:pt x="47962" y="174758"/>
                </a:moveTo>
                <a:lnTo>
                  <a:pt x="0" y="174758"/>
                </a:lnTo>
                <a:lnTo>
                  <a:pt x="23982" y="211126"/>
                </a:lnTo>
                <a:lnTo>
                  <a:pt x="47962" y="174758"/>
                </a:lnTo>
                <a:close/>
              </a:path>
              <a:path w="48260" h="211454">
                <a:moveTo>
                  <a:pt x="29390" y="0"/>
                </a:moveTo>
                <a:lnTo>
                  <a:pt x="18576" y="4982"/>
                </a:lnTo>
                <a:lnTo>
                  <a:pt x="18576" y="174758"/>
                </a:lnTo>
                <a:lnTo>
                  <a:pt x="29390" y="174758"/>
                </a:lnTo>
                <a:lnTo>
                  <a:pt x="2939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745374" y="4322796"/>
            <a:ext cx="1337310" cy="1336040"/>
          </a:xfrm>
          <a:custGeom>
            <a:avLst/>
            <a:gdLst/>
            <a:ahLst/>
            <a:cxnLst/>
            <a:rect l="l" t="t" r="r" b="b"/>
            <a:pathLst>
              <a:path w="1337310" h="1336039">
                <a:moveTo>
                  <a:pt x="1135374" y="0"/>
                </a:moveTo>
                <a:lnTo>
                  <a:pt x="201607" y="0"/>
                </a:lnTo>
                <a:lnTo>
                  <a:pt x="155524" y="5344"/>
                </a:lnTo>
                <a:lnTo>
                  <a:pt x="113145" y="20556"/>
                </a:lnTo>
                <a:lnTo>
                  <a:pt x="75704" y="44402"/>
                </a:lnTo>
                <a:lnTo>
                  <a:pt x="44434" y="75649"/>
                </a:lnTo>
                <a:lnTo>
                  <a:pt x="20571" y="113063"/>
                </a:lnTo>
                <a:lnTo>
                  <a:pt x="5348" y="155411"/>
                </a:lnTo>
                <a:lnTo>
                  <a:pt x="0" y="201460"/>
                </a:lnTo>
                <a:lnTo>
                  <a:pt x="0" y="1134551"/>
                </a:lnTo>
                <a:lnTo>
                  <a:pt x="5348" y="1180600"/>
                </a:lnTo>
                <a:lnTo>
                  <a:pt x="20571" y="1222947"/>
                </a:lnTo>
                <a:lnTo>
                  <a:pt x="44434" y="1260361"/>
                </a:lnTo>
                <a:lnTo>
                  <a:pt x="75704" y="1291608"/>
                </a:lnTo>
                <a:lnTo>
                  <a:pt x="113145" y="1315453"/>
                </a:lnTo>
                <a:lnTo>
                  <a:pt x="155524" y="1330666"/>
                </a:lnTo>
                <a:lnTo>
                  <a:pt x="201607" y="1336010"/>
                </a:lnTo>
                <a:lnTo>
                  <a:pt x="1135374" y="1336010"/>
                </a:lnTo>
                <a:lnTo>
                  <a:pt x="1181457" y="1330666"/>
                </a:lnTo>
                <a:lnTo>
                  <a:pt x="1223836" y="1315453"/>
                </a:lnTo>
                <a:lnTo>
                  <a:pt x="1261278" y="1291608"/>
                </a:lnTo>
                <a:lnTo>
                  <a:pt x="1292547" y="1260361"/>
                </a:lnTo>
                <a:lnTo>
                  <a:pt x="1316410" y="1222947"/>
                </a:lnTo>
                <a:lnTo>
                  <a:pt x="1331633" y="1180600"/>
                </a:lnTo>
                <a:lnTo>
                  <a:pt x="1336982" y="1134551"/>
                </a:lnTo>
                <a:lnTo>
                  <a:pt x="1336982" y="201460"/>
                </a:lnTo>
                <a:lnTo>
                  <a:pt x="1331633" y="155411"/>
                </a:lnTo>
                <a:lnTo>
                  <a:pt x="1316410" y="113063"/>
                </a:lnTo>
                <a:lnTo>
                  <a:pt x="1292547" y="75649"/>
                </a:lnTo>
                <a:lnTo>
                  <a:pt x="1261278" y="44402"/>
                </a:lnTo>
                <a:lnTo>
                  <a:pt x="1223836" y="20556"/>
                </a:lnTo>
                <a:lnTo>
                  <a:pt x="1181457" y="5344"/>
                </a:lnTo>
                <a:lnTo>
                  <a:pt x="1135374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72761" y="1982336"/>
            <a:ext cx="537210" cy="368300"/>
          </a:xfrm>
          <a:custGeom>
            <a:avLst/>
            <a:gdLst/>
            <a:ahLst/>
            <a:cxnLst/>
            <a:rect l="l" t="t" r="r" b="b"/>
            <a:pathLst>
              <a:path w="537210" h="368300">
                <a:moveTo>
                  <a:pt x="0" y="0"/>
                </a:moveTo>
                <a:lnTo>
                  <a:pt x="536813" y="0"/>
                </a:lnTo>
                <a:lnTo>
                  <a:pt x="536813" y="368132"/>
                </a:lnTo>
                <a:lnTo>
                  <a:pt x="0" y="368132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068505" y="1980572"/>
            <a:ext cx="4561840" cy="372110"/>
          </a:xfrm>
          <a:custGeom>
            <a:avLst/>
            <a:gdLst/>
            <a:ahLst/>
            <a:cxnLst/>
            <a:rect l="l" t="t" r="r" b="b"/>
            <a:pathLst>
              <a:path w="4561840" h="372110">
                <a:moveTo>
                  <a:pt x="4496868" y="0"/>
                </a:moveTo>
                <a:lnTo>
                  <a:pt x="165563" y="0"/>
                </a:lnTo>
                <a:lnTo>
                  <a:pt x="142233" y="3765"/>
                </a:lnTo>
                <a:lnTo>
                  <a:pt x="124713" y="13345"/>
                </a:lnTo>
                <a:lnTo>
                  <a:pt x="111393" y="26169"/>
                </a:lnTo>
                <a:lnTo>
                  <a:pt x="100662" y="39664"/>
                </a:lnTo>
                <a:lnTo>
                  <a:pt x="0" y="170607"/>
                </a:lnTo>
                <a:lnTo>
                  <a:pt x="100662" y="331995"/>
                </a:lnTo>
                <a:lnTo>
                  <a:pt x="110654" y="346002"/>
                </a:lnTo>
                <a:lnTo>
                  <a:pt x="124057" y="358769"/>
                </a:lnTo>
                <a:lnTo>
                  <a:pt x="141988" y="368066"/>
                </a:lnTo>
                <a:lnTo>
                  <a:pt x="165563" y="371660"/>
                </a:lnTo>
                <a:lnTo>
                  <a:pt x="4496868" y="371660"/>
                </a:lnTo>
                <a:lnTo>
                  <a:pt x="4522068" y="368530"/>
                </a:lnTo>
                <a:lnTo>
                  <a:pt x="4542704" y="360009"/>
                </a:lnTo>
                <a:lnTo>
                  <a:pt x="4556648" y="347397"/>
                </a:lnTo>
                <a:lnTo>
                  <a:pt x="4561768" y="331995"/>
                </a:lnTo>
                <a:lnTo>
                  <a:pt x="4561768" y="39664"/>
                </a:lnTo>
                <a:lnTo>
                  <a:pt x="4556648" y="24261"/>
                </a:lnTo>
                <a:lnTo>
                  <a:pt x="4542704" y="11649"/>
                </a:lnTo>
                <a:lnTo>
                  <a:pt x="4522068" y="3129"/>
                </a:lnTo>
                <a:lnTo>
                  <a:pt x="4496868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72761" y="2597521"/>
            <a:ext cx="537210" cy="368300"/>
          </a:xfrm>
          <a:custGeom>
            <a:avLst/>
            <a:gdLst/>
            <a:ahLst/>
            <a:cxnLst/>
            <a:rect l="l" t="t" r="r" b="b"/>
            <a:pathLst>
              <a:path w="537210" h="368300">
                <a:moveTo>
                  <a:pt x="0" y="0"/>
                </a:moveTo>
                <a:lnTo>
                  <a:pt x="536813" y="0"/>
                </a:lnTo>
                <a:lnTo>
                  <a:pt x="536813" y="368132"/>
                </a:lnTo>
                <a:lnTo>
                  <a:pt x="0" y="368132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069830" y="2595757"/>
            <a:ext cx="4560570" cy="372110"/>
          </a:xfrm>
          <a:custGeom>
            <a:avLst/>
            <a:gdLst/>
            <a:ahLst/>
            <a:cxnLst/>
            <a:rect l="l" t="t" r="r" b="b"/>
            <a:pathLst>
              <a:path w="4560570" h="372110">
                <a:moveTo>
                  <a:pt x="4495543" y="0"/>
                </a:moveTo>
                <a:lnTo>
                  <a:pt x="164238" y="0"/>
                </a:lnTo>
                <a:lnTo>
                  <a:pt x="140817" y="3697"/>
                </a:lnTo>
                <a:lnTo>
                  <a:pt x="123146" y="13166"/>
                </a:lnTo>
                <a:lnTo>
                  <a:pt x="109795" y="25967"/>
                </a:lnTo>
                <a:lnTo>
                  <a:pt x="99338" y="39664"/>
                </a:lnTo>
                <a:lnTo>
                  <a:pt x="0" y="179287"/>
                </a:lnTo>
                <a:lnTo>
                  <a:pt x="99338" y="331995"/>
                </a:lnTo>
                <a:lnTo>
                  <a:pt x="109477" y="345908"/>
                </a:lnTo>
                <a:lnTo>
                  <a:pt x="122864" y="358686"/>
                </a:lnTo>
                <a:lnTo>
                  <a:pt x="140712" y="368034"/>
                </a:lnTo>
                <a:lnTo>
                  <a:pt x="164238" y="371660"/>
                </a:lnTo>
                <a:lnTo>
                  <a:pt x="4495543" y="371660"/>
                </a:lnTo>
                <a:lnTo>
                  <a:pt x="4520743" y="368530"/>
                </a:lnTo>
                <a:lnTo>
                  <a:pt x="4541380" y="360009"/>
                </a:lnTo>
                <a:lnTo>
                  <a:pt x="4555323" y="347397"/>
                </a:lnTo>
                <a:lnTo>
                  <a:pt x="4560444" y="331995"/>
                </a:lnTo>
                <a:lnTo>
                  <a:pt x="4560444" y="39664"/>
                </a:lnTo>
                <a:lnTo>
                  <a:pt x="4555323" y="24262"/>
                </a:lnTo>
                <a:lnTo>
                  <a:pt x="4541380" y="11650"/>
                </a:lnTo>
                <a:lnTo>
                  <a:pt x="4520743" y="3129"/>
                </a:lnTo>
                <a:lnTo>
                  <a:pt x="4495543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737658" y="3191914"/>
            <a:ext cx="435609" cy="344170"/>
          </a:xfrm>
          <a:custGeom>
            <a:avLst/>
            <a:gdLst/>
            <a:ahLst/>
            <a:cxnLst/>
            <a:rect l="l" t="t" r="r" b="b"/>
            <a:pathLst>
              <a:path w="435610" h="344170">
                <a:moveTo>
                  <a:pt x="0" y="0"/>
                </a:moveTo>
                <a:lnTo>
                  <a:pt x="435154" y="0"/>
                </a:lnTo>
                <a:lnTo>
                  <a:pt x="435154" y="343738"/>
                </a:lnTo>
                <a:lnTo>
                  <a:pt x="0" y="343738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027480" y="3190268"/>
            <a:ext cx="2630805" cy="347345"/>
          </a:xfrm>
          <a:custGeom>
            <a:avLst/>
            <a:gdLst/>
            <a:ahLst/>
            <a:cxnLst/>
            <a:rect l="l" t="t" r="r" b="b"/>
            <a:pathLst>
              <a:path w="2630804" h="347345">
                <a:moveTo>
                  <a:pt x="2582734" y="0"/>
                </a:moveTo>
                <a:lnTo>
                  <a:pt x="124660" y="0"/>
                </a:lnTo>
                <a:lnTo>
                  <a:pt x="108076" y="4345"/>
                </a:lnTo>
                <a:lnTo>
                  <a:pt x="96182" y="15560"/>
                </a:lnTo>
                <a:lnTo>
                  <a:pt x="86569" y="30916"/>
                </a:lnTo>
                <a:lnTo>
                  <a:pt x="76824" y="47682"/>
                </a:lnTo>
                <a:lnTo>
                  <a:pt x="0" y="167580"/>
                </a:lnTo>
                <a:lnTo>
                  <a:pt x="76824" y="299347"/>
                </a:lnTo>
                <a:lnTo>
                  <a:pt x="86171" y="316359"/>
                </a:lnTo>
                <a:lnTo>
                  <a:pt x="95830" y="331689"/>
                </a:lnTo>
                <a:lnTo>
                  <a:pt x="107944" y="342769"/>
                </a:lnTo>
                <a:lnTo>
                  <a:pt x="124660" y="347033"/>
                </a:lnTo>
                <a:lnTo>
                  <a:pt x="2582734" y="347033"/>
                </a:lnTo>
                <a:lnTo>
                  <a:pt x="2601308" y="343271"/>
                </a:lnTo>
                <a:lnTo>
                  <a:pt x="2616517" y="333026"/>
                </a:lnTo>
                <a:lnTo>
                  <a:pt x="2626793" y="317864"/>
                </a:lnTo>
                <a:lnTo>
                  <a:pt x="2630567" y="299347"/>
                </a:lnTo>
                <a:lnTo>
                  <a:pt x="2630567" y="47682"/>
                </a:lnTo>
                <a:lnTo>
                  <a:pt x="2626793" y="29166"/>
                </a:lnTo>
                <a:lnTo>
                  <a:pt x="2616517" y="14005"/>
                </a:lnTo>
                <a:lnTo>
                  <a:pt x="2601308" y="3761"/>
                </a:lnTo>
                <a:lnTo>
                  <a:pt x="2582734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737658" y="3759184"/>
            <a:ext cx="435609" cy="344170"/>
          </a:xfrm>
          <a:custGeom>
            <a:avLst/>
            <a:gdLst/>
            <a:ahLst/>
            <a:cxnLst/>
            <a:rect l="l" t="t" r="r" b="b"/>
            <a:pathLst>
              <a:path w="435610" h="344170">
                <a:moveTo>
                  <a:pt x="0" y="0"/>
                </a:moveTo>
                <a:lnTo>
                  <a:pt x="435154" y="0"/>
                </a:lnTo>
                <a:lnTo>
                  <a:pt x="435154" y="343742"/>
                </a:lnTo>
                <a:lnTo>
                  <a:pt x="0" y="343742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013810" y="3757539"/>
            <a:ext cx="2644775" cy="347345"/>
          </a:xfrm>
          <a:custGeom>
            <a:avLst/>
            <a:gdLst/>
            <a:ahLst/>
            <a:cxnLst/>
            <a:rect l="l" t="t" r="r" b="b"/>
            <a:pathLst>
              <a:path w="2644775" h="347345">
                <a:moveTo>
                  <a:pt x="2596403" y="0"/>
                </a:moveTo>
                <a:lnTo>
                  <a:pt x="138329" y="0"/>
                </a:lnTo>
                <a:lnTo>
                  <a:pt x="122015" y="4535"/>
                </a:lnTo>
                <a:lnTo>
                  <a:pt x="110573" y="16069"/>
                </a:lnTo>
                <a:lnTo>
                  <a:pt x="101050" y="31488"/>
                </a:lnTo>
                <a:lnTo>
                  <a:pt x="90493" y="47682"/>
                </a:lnTo>
                <a:lnTo>
                  <a:pt x="0" y="164364"/>
                </a:lnTo>
                <a:lnTo>
                  <a:pt x="90493" y="299350"/>
                </a:lnTo>
                <a:lnTo>
                  <a:pt x="100428" y="315990"/>
                </a:lnTo>
                <a:lnTo>
                  <a:pt x="110021" y="331360"/>
                </a:lnTo>
                <a:lnTo>
                  <a:pt x="121809" y="342645"/>
                </a:lnTo>
                <a:lnTo>
                  <a:pt x="138329" y="347032"/>
                </a:lnTo>
                <a:lnTo>
                  <a:pt x="2596403" y="347032"/>
                </a:lnTo>
                <a:lnTo>
                  <a:pt x="2614977" y="343270"/>
                </a:lnTo>
                <a:lnTo>
                  <a:pt x="2630186" y="333026"/>
                </a:lnTo>
                <a:lnTo>
                  <a:pt x="2640462" y="317864"/>
                </a:lnTo>
                <a:lnTo>
                  <a:pt x="2644236" y="299350"/>
                </a:lnTo>
                <a:lnTo>
                  <a:pt x="2644236" y="47682"/>
                </a:lnTo>
                <a:lnTo>
                  <a:pt x="2640462" y="29167"/>
                </a:lnTo>
                <a:lnTo>
                  <a:pt x="2630186" y="14006"/>
                </a:lnTo>
                <a:lnTo>
                  <a:pt x="2614977" y="3762"/>
                </a:lnTo>
                <a:lnTo>
                  <a:pt x="2596403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737658" y="5885135"/>
            <a:ext cx="435609" cy="344170"/>
          </a:xfrm>
          <a:custGeom>
            <a:avLst/>
            <a:gdLst/>
            <a:ahLst/>
            <a:cxnLst/>
            <a:rect l="l" t="t" r="r" b="b"/>
            <a:pathLst>
              <a:path w="435610" h="344170">
                <a:moveTo>
                  <a:pt x="0" y="0"/>
                </a:moveTo>
                <a:lnTo>
                  <a:pt x="435154" y="0"/>
                </a:lnTo>
                <a:lnTo>
                  <a:pt x="435154" y="343739"/>
                </a:lnTo>
                <a:lnTo>
                  <a:pt x="0" y="343739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012914" y="5883486"/>
            <a:ext cx="2645410" cy="347345"/>
          </a:xfrm>
          <a:custGeom>
            <a:avLst/>
            <a:gdLst/>
            <a:ahLst/>
            <a:cxnLst/>
            <a:rect l="l" t="t" r="r" b="b"/>
            <a:pathLst>
              <a:path w="2645410" h="347345">
                <a:moveTo>
                  <a:pt x="2597299" y="0"/>
                </a:moveTo>
                <a:lnTo>
                  <a:pt x="139226" y="0"/>
                </a:lnTo>
                <a:lnTo>
                  <a:pt x="122816" y="4463"/>
                </a:lnTo>
                <a:lnTo>
                  <a:pt x="111214" y="15877"/>
                </a:lnTo>
                <a:lnTo>
                  <a:pt x="101658" y="31274"/>
                </a:lnTo>
                <a:lnTo>
                  <a:pt x="91390" y="47685"/>
                </a:lnTo>
                <a:lnTo>
                  <a:pt x="0" y="173808"/>
                </a:lnTo>
                <a:lnTo>
                  <a:pt x="91390" y="299350"/>
                </a:lnTo>
                <a:lnTo>
                  <a:pt x="101676" y="315748"/>
                </a:lnTo>
                <a:lnTo>
                  <a:pt x="111230" y="331146"/>
                </a:lnTo>
                <a:lnTo>
                  <a:pt x="122823" y="342567"/>
                </a:lnTo>
                <a:lnTo>
                  <a:pt x="139226" y="347036"/>
                </a:lnTo>
                <a:lnTo>
                  <a:pt x="2597299" y="347036"/>
                </a:lnTo>
                <a:lnTo>
                  <a:pt x="2615874" y="343274"/>
                </a:lnTo>
                <a:lnTo>
                  <a:pt x="2631083" y="333029"/>
                </a:lnTo>
                <a:lnTo>
                  <a:pt x="2641359" y="317867"/>
                </a:lnTo>
                <a:lnTo>
                  <a:pt x="2645133" y="299350"/>
                </a:lnTo>
                <a:lnTo>
                  <a:pt x="2645133" y="47685"/>
                </a:lnTo>
                <a:lnTo>
                  <a:pt x="2641359" y="29169"/>
                </a:lnTo>
                <a:lnTo>
                  <a:pt x="2631083" y="14006"/>
                </a:lnTo>
                <a:lnTo>
                  <a:pt x="2615874" y="3762"/>
                </a:lnTo>
                <a:lnTo>
                  <a:pt x="2597299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070642" y="6456581"/>
            <a:ext cx="4559935" cy="372110"/>
          </a:xfrm>
          <a:custGeom>
            <a:avLst/>
            <a:gdLst/>
            <a:ahLst/>
            <a:cxnLst/>
            <a:rect l="l" t="t" r="r" b="b"/>
            <a:pathLst>
              <a:path w="4559935" h="372109">
                <a:moveTo>
                  <a:pt x="4494730" y="0"/>
                </a:moveTo>
                <a:lnTo>
                  <a:pt x="163426" y="0"/>
                </a:lnTo>
                <a:lnTo>
                  <a:pt x="139885" y="3616"/>
                </a:lnTo>
                <a:lnTo>
                  <a:pt x="122014" y="12950"/>
                </a:lnTo>
                <a:lnTo>
                  <a:pt x="108624" y="25724"/>
                </a:lnTo>
                <a:lnTo>
                  <a:pt x="98525" y="39664"/>
                </a:lnTo>
                <a:lnTo>
                  <a:pt x="0" y="192924"/>
                </a:lnTo>
                <a:lnTo>
                  <a:pt x="98525" y="331995"/>
                </a:lnTo>
                <a:lnTo>
                  <a:pt x="108967" y="345703"/>
                </a:lnTo>
                <a:lnTo>
                  <a:pt x="122320" y="358503"/>
                </a:lnTo>
                <a:lnTo>
                  <a:pt x="140001" y="367966"/>
                </a:lnTo>
                <a:lnTo>
                  <a:pt x="163426" y="371660"/>
                </a:lnTo>
                <a:lnTo>
                  <a:pt x="4494730" y="371660"/>
                </a:lnTo>
                <a:lnTo>
                  <a:pt x="4519931" y="368530"/>
                </a:lnTo>
                <a:lnTo>
                  <a:pt x="4540567" y="360009"/>
                </a:lnTo>
                <a:lnTo>
                  <a:pt x="4554510" y="347397"/>
                </a:lnTo>
                <a:lnTo>
                  <a:pt x="4559631" y="331995"/>
                </a:lnTo>
                <a:lnTo>
                  <a:pt x="4559631" y="39664"/>
                </a:lnTo>
                <a:lnTo>
                  <a:pt x="4554510" y="24261"/>
                </a:lnTo>
                <a:lnTo>
                  <a:pt x="4540567" y="11649"/>
                </a:lnTo>
                <a:lnTo>
                  <a:pt x="4519931" y="3129"/>
                </a:lnTo>
                <a:lnTo>
                  <a:pt x="449473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772761" y="6458346"/>
            <a:ext cx="537210" cy="368300"/>
          </a:xfrm>
          <a:custGeom>
            <a:avLst/>
            <a:gdLst/>
            <a:ahLst/>
            <a:cxnLst/>
            <a:rect l="l" t="t" r="r" b="b"/>
            <a:pathLst>
              <a:path w="537210" h="368300">
                <a:moveTo>
                  <a:pt x="0" y="0"/>
                </a:moveTo>
                <a:lnTo>
                  <a:pt x="536813" y="0"/>
                </a:lnTo>
                <a:lnTo>
                  <a:pt x="536813" y="368132"/>
                </a:lnTo>
                <a:lnTo>
                  <a:pt x="0" y="368132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093593" y="4985709"/>
            <a:ext cx="1204595" cy="0"/>
          </a:xfrm>
          <a:custGeom>
            <a:avLst/>
            <a:gdLst/>
            <a:ahLst/>
            <a:cxnLst/>
            <a:rect l="l" t="t" r="r" b="b"/>
            <a:pathLst>
              <a:path w="1204595">
                <a:moveTo>
                  <a:pt x="0" y="0"/>
                </a:moveTo>
                <a:lnTo>
                  <a:pt x="1204081" y="0"/>
                </a:lnTo>
              </a:path>
            </a:pathLst>
          </a:custGeom>
          <a:ln w="10160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099000" y="3864299"/>
            <a:ext cx="0" cy="1116330"/>
          </a:xfrm>
          <a:custGeom>
            <a:avLst/>
            <a:gdLst/>
            <a:ahLst/>
            <a:cxnLst/>
            <a:rect l="l" t="t" r="r" b="b"/>
            <a:pathLst>
              <a:path h="1116329">
                <a:moveTo>
                  <a:pt x="0" y="0"/>
                </a:moveTo>
                <a:lnTo>
                  <a:pt x="0" y="1116329"/>
                </a:lnTo>
              </a:path>
            </a:pathLst>
          </a:custGeom>
          <a:ln w="10815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093593" y="3859219"/>
            <a:ext cx="617855" cy="0"/>
          </a:xfrm>
          <a:custGeom>
            <a:avLst/>
            <a:gdLst/>
            <a:ahLst/>
            <a:cxnLst/>
            <a:rect l="l" t="t" r="r" b="b"/>
            <a:pathLst>
              <a:path w="617855">
                <a:moveTo>
                  <a:pt x="0" y="0"/>
                </a:moveTo>
                <a:lnTo>
                  <a:pt x="617559" y="0"/>
                </a:lnTo>
              </a:path>
            </a:pathLst>
          </a:custGeom>
          <a:ln w="10159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746254" y="6431838"/>
            <a:ext cx="537210" cy="368300"/>
          </a:xfrm>
          <a:custGeom>
            <a:avLst/>
            <a:gdLst/>
            <a:ahLst/>
            <a:cxnLst/>
            <a:rect l="l" t="t" r="r" b="b"/>
            <a:pathLst>
              <a:path w="537210" h="368300">
                <a:moveTo>
                  <a:pt x="0" y="0"/>
                </a:moveTo>
                <a:lnTo>
                  <a:pt x="536811" y="0"/>
                </a:lnTo>
                <a:lnTo>
                  <a:pt x="536811" y="368132"/>
                </a:lnTo>
                <a:lnTo>
                  <a:pt x="0" y="368132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044136" y="6430074"/>
            <a:ext cx="4559935" cy="372110"/>
          </a:xfrm>
          <a:custGeom>
            <a:avLst/>
            <a:gdLst/>
            <a:ahLst/>
            <a:cxnLst/>
            <a:rect l="l" t="t" r="r" b="b"/>
            <a:pathLst>
              <a:path w="4559935" h="372109">
                <a:moveTo>
                  <a:pt x="4494729" y="0"/>
                </a:moveTo>
                <a:lnTo>
                  <a:pt x="163426" y="0"/>
                </a:lnTo>
                <a:lnTo>
                  <a:pt x="139882" y="3616"/>
                </a:lnTo>
                <a:lnTo>
                  <a:pt x="122011" y="12950"/>
                </a:lnTo>
                <a:lnTo>
                  <a:pt x="108622" y="25725"/>
                </a:lnTo>
                <a:lnTo>
                  <a:pt x="98525" y="39665"/>
                </a:lnTo>
                <a:lnTo>
                  <a:pt x="0" y="192924"/>
                </a:lnTo>
                <a:lnTo>
                  <a:pt x="98525" y="331995"/>
                </a:lnTo>
                <a:lnTo>
                  <a:pt x="108964" y="345703"/>
                </a:lnTo>
                <a:lnTo>
                  <a:pt x="122317" y="358504"/>
                </a:lnTo>
                <a:lnTo>
                  <a:pt x="139999" y="367966"/>
                </a:lnTo>
                <a:lnTo>
                  <a:pt x="163426" y="371660"/>
                </a:lnTo>
                <a:lnTo>
                  <a:pt x="4494729" y="371660"/>
                </a:lnTo>
                <a:lnTo>
                  <a:pt x="4519929" y="368530"/>
                </a:lnTo>
                <a:lnTo>
                  <a:pt x="4540564" y="360009"/>
                </a:lnTo>
                <a:lnTo>
                  <a:pt x="4554506" y="347397"/>
                </a:lnTo>
                <a:lnTo>
                  <a:pt x="4559626" y="331995"/>
                </a:lnTo>
                <a:lnTo>
                  <a:pt x="4559626" y="39665"/>
                </a:lnTo>
                <a:lnTo>
                  <a:pt x="4554506" y="24262"/>
                </a:lnTo>
                <a:lnTo>
                  <a:pt x="4540564" y="11650"/>
                </a:lnTo>
                <a:lnTo>
                  <a:pt x="4519929" y="3129"/>
                </a:lnTo>
                <a:lnTo>
                  <a:pt x="4494729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711152" y="5858625"/>
            <a:ext cx="435609" cy="344170"/>
          </a:xfrm>
          <a:custGeom>
            <a:avLst/>
            <a:gdLst/>
            <a:ahLst/>
            <a:cxnLst/>
            <a:rect l="l" t="t" r="r" b="b"/>
            <a:pathLst>
              <a:path w="435610" h="344170">
                <a:moveTo>
                  <a:pt x="0" y="0"/>
                </a:moveTo>
                <a:lnTo>
                  <a:pt x="435150" y="0"/>
                </a:lnTo>
                <a:lnTo>
                  <a:pt x="435150" y="343742"/>
                </a:lnTo>
                <a:lnTo>
                  <a:pt x="0" y="343742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986408" y="5856980"/>
            <a:ext cx="2645410" cy="347345"/>
          </a:xfrm>
          <a:custGeom>
            <a:avLst/>
            <a:gdLst/>
            <a:ahLst/>
            <a:cxnLst/>
            <a:rect l="l" t="t" r="r" b="b"/>
            <a:pathLst>
              <a:path w="2645410" h="347345">
                <a:moveTo>
                  <a:pt x="2597298" y="0"/>
                </a:moveTo>
                <a:lnTo>
                  <a:pt x="139222" y="0"/>
                </a:lnTo>
                <a:lnTo>
                  <a:pt x="122813" y="4463"/>
                </a:lnTo>
                <a:lnTo>
                  <a:pt x="111211" y="15876"/>
                </a:lnTo>
                <a:lnTo>
                  <a:pt x="101655" y="31271"/>
                </a:lnTo>
                <a:lnTo>
                  <a:pt x="91389" y="47684"/>
                </a:lnTo>
                <a:lnTo>
                  <a:pt x="0" y="173804"/>
                </a:lnTo>
                <a:lnTo>
                  <a:pt x="91389" y="299350"/>
                </a:lnTo>
                <a:lnTo>
                  <a:pt x="101674" y="315746"/>
                </a:lnTo>
                <a:lnTo>
                  <a:pt x="111228" y="331142"/>
                </a:lnTo>
                <a:lnTo>
                  <a:pt x="122821" y="342564"/>
                </a:lnTo>
                <a:lnTo>
                  <a:pt x="139222" y="347032"/>
                </a:lnTo>
                <a:lnTo>
                  <a:pt x="2597298" y="347032"/>
                </a:lnTo>
                <a:lnTo>
                  <a:pt x="2615871" y="343270"/>
                </a:lnTo>
                <a:lnTo>
                  <a:pt x="2631081" y="333026"/>
                </a:lnTo>
                <a:lnTo>
                  <a:pt x="2641357" y="317864"/>
                </a:lnTo>
                <a:lnTo>
                  <a:pt x="2645131" y="299350"/>
                </a:lnTo>
                <a:lnTo>
                  <a:pt x="2645131" y="47684"/>
                </a:lnTo>
                <a:lnTo>
                  <a:pt x="2641357" y="29168"/>
                </a:lnTo>
                <a:lnTo>
                  <a:pt x="2631081" y="14006"/>
                </a:lnTo>
                <a:lnTo>
                  <a:pt x="2615871" y="3762"/>
                </a:lnTo>
                <a:lnTo>
                  <a:pt x="2597298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724181" y="4298954"/>
            <a:ext cx="1337310" cy="1336040"/>
          </a:xfrm>
          <a:custGeom>
            <a:avLst/>
            <a:gdLst/>
            <a:ahLst/>
            <a:cxnLst/>
            <a:rect l="l" t="t" r="r" b="b"/>
            <a:pathLst>
              <a:path w="1337310" h="1336039">
                <a:moveTo>
                  <a:pt x="1135374" y="0"/>
                </a:moveTo>
                <a:lnTo>
                  <a:pt x="201606" y="0"/>
                </a:lnTo>
                <a:lnTo>
                  <a:pt x="155523" y="5344"/>
                </a:lnTo>
                <a:lnTo>
                  <a:pt x="113145" y="20556"/>
                </a:lnTo>
                <a:lnTo>
                  <a:pt x="75703" y="44402"/>
                </a:lnTo>
                <a:lnTo>
                  <a:pt x="44434" y="75649"/>
                </a:lnTo>
                <a:lnTo>
                  <a:pt x="20571" y="113063"/>
                </a:lnTo>
                <a:lnTo>
                  <a:pt x="5348" y="155410"/>
                </a:lnTo>
                <a:lnTo>
                  <a:pt x="0" y="201458"/>
                </a:lnTo>
                <a:lnTo>
                  <a:pt x="0" y="1134550"/>
                </a:lnTo>
                <a:lnTo>
                  <a:pt x="5348" y="1180598"/>
                </a:lnTo>
                <a:lnTo>
                  <a:pt x="20571" y="1222946"/>
                </a:lnTo>
                <a:lnTo>
                  <a:pt x="44434" y="1260360"/>
                </a:lnTo>
                <a:lnTo>
                  <a:pt x="75703" y="1291606"/>
                </a:lnTo>
                <a:lnTo>
                  <a:pt x="113145" y="1315452"/>
                </a:lnTo>
                <a:lnTo>
                  <a:pt x="155523" y="1330664"/>
                </a:lnTo>
                <a:lnTo>
                  <a:pt x="201606" y="1336009"/>
                </a:lnTo>
                <a:lnTo>
                  <a:pt x="1135374" y="1336009"/>
                </a:lnTo>
                <a:lnTo>
                  <a:pt x="1181457" y="1330664"/>
                </a:lnTo>
                <a:lnTo>
                  <a:pt x="1223836" y="1315452"/>
                </a:lnTo>
                <a:lnTo>
                  <a:pt x="1261278" y="1291606"/>
                </a:lnTo>
                <a:lnTo>
                  <a:pt x="1292547" y="1260360"/>
                </a:lnTo>
                <a:lnTo>
                  <a:pt x="1316410" y="1222946"/>
                </a:lnTo>
                <a:lnTo>
                  <a:pt x="1331633" y="1180598"/>
                </a:lnTo>
                <a:lnTo>
                  <a:pt x="1336982" y="1134550"/>
                </a:lnTo>
                <a:lnTo>
                  <a:pt x="1336982" y="201458"/>
                </a:lnTo>
                <a:lnTo>
                  <a:pt x="1331633" y="155410"/>
                </a:lnTo>
                <a:lnTo>
                  <a:pt x="1316410" y="113063"/>
                </a:lnTo>
                <a:lnTo>
                  <a:pt x="1292547" y="75649"/>
                </a:lnTo>
                <a:lnTo>
                  <a:pt x="1261278" y="44402"/>
                </a:lnTo>
                <a:lnTo>
                  <a:pt x="1223836" y="20556"/>
                </a:lnTo>
                <a:lnTo>
                  <a:pt x="1181457" y="5344"/>
                </a:lnTo>
                <a:lnTo>
                  <a:pt x="1135374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711152" y="3732678"/>
            <a:ext cx="435609" cy="344170"/>
          </a:xfrm>
          <a:custGeom>
            <a:avLst/>
            <a:gdLst/>
            <a:ahLst/>
            <a:cxnLst/>
            <a:rect l="l" t="t" r="r" b="b"/>
            <a:pathLst>
              <a:path w="435610" h="344170">
                <a:moveTo>
                  <a:pt x="0" y="0"/>
                </a:moveTo>
                <a:lnTo>
                  <a:pt x="435150" y="0"/>
                </a:lnTo>
                <a:lnTo>
                  <a:pt x="435150" y="343738"/>
                </a:lnTo>
                <a:lnTo>
                  <a:pt x="0" y="343738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987300" y="3731032"/>
            <a:ext cx="2644775" cy="347345"/>
          </a:xfrm>
          <a:custGeom>
            <a:avLst/>
            <a:gdLst/>
            <a:ahLst/>
            <a:cxnLst/>
            <a:rect l="l" t="t" r="r" b="b"/>
            <a:pathLst>
              <a:path w="2644775" h="347345">
                <a:moveTo>
                  <a:pt x="2596405" y="0"/>
                </a:moveTo>
                <a:lnTo>
                  <a:pt x="138329" y="0"/>
                </a:lnTo>
                <a:lnTo>
                  <a:pt x="122016" y="4535"/>
                </a:lnTo>
                <a:lnTo>
                  <a:pt x="110574" y="16069"/>
                </a:lnTo>
                <a:lnTo>
                  <a:pt x="101051" y="31488"/>
                </a:lnTo>
                <a:lnTo>
                  <a:pt x="90496" y="47682"/>
                </a:lnTo>
                <a:lnTo>
                  <a:pt x="0" y="164362"/>
                </a:lnTo>
                <a:lnTo>
                  <a:pt x="90496" y="299347"/>
                </a:lnTo>
                <a:lnTo>
                  <a:pt x="100431" y="315989"/>
                </a:lnTo>
                <a:lnTo>
                  <a:pt x="110023" y="331360"/>
                </a:lnTo>
                <a:lnTo>
                  <a:pt x="121811" y="342645"/>
                </a:lnTo>
                <a:lnTo>
                  <a:pt x="138329" y="347032"/>
                </a:lnTo>
                <a:lnTo>
                  <a:pt x="2596405" y="347032"/>
                </a:lnTo>
                <a:lnTo>
                  <a:pt x="2614978" y="343270"/>
                </a:lnTo>
                <a:lnTo>
                  <a:pt x="2630188" y="333026"/>
                </a:lnTo>
                <a:lnTo>
                  <a:pt x="2640464" y="317864"/>
                </a:lnTo>
                <a:lnTo>
                  <a:pt x="2644239" y="299347"/>
                </a:lnTo>
                <a:lnTo>
                  <a:pt x="2644239" y="47682"/>
                </a:lnTo>
                <a:lnTo>
                  <a:pt x="2640464" y="29166"/>
                </a:lnTo>
                <a:lnTo>
                  <a:pt x="2630188" y="14005"/>
                </a:lnTo>
                <a:lnTo>
                  <a:pt x="2614978" y="3761"/>
                </a:lnTo>
                <a:lnTo>
                  <a:pt x="2596405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711152" y="3165407"/>
            <a:ext cx="435609" cy="344170"/>
          </a:xfrm>
          <a:custGeom>
            <a:avLst/>
            <a:gdLst/>
            <a:ahLst/>
            <a:cxnLst/>
            <a:rect l="l" t="t" r="r" b="b"/>
            <a:pathLst>
              <a:path w="435610" h="344170">
                <a:moveTo>
                  <a:pt x="0" y="0"/>
                </a:moveTo>
                <a:lnTo>
                  <a:pt x="435150" y="0"/>
                </a:lnTo>
                <a:lnTo>
                  <a:pt x="435150" y="343739"/>
                </a:lnTo>
                <a:lnTo>
                  <a:pt x="0" y="343739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746254" y="2571011"/>
            <a:ext cx="537210" cy="368300"/>
          </a:xfrm>
          <a:custGeom>
            <a:avLst/>
            <a:gdLst/>
            <a:ahLst/>
            <a:cxnLst/>
            <a:rect l="l" t="t" r="r" b="b"/>
            <a:pathLst>
              <a:path w="537210" h="368300">
                <a:moveTo>
                  <a:pt x="0" y="0"/>
                </a:moveTo>
                <a:lnTo>
                  <a:pt x="536811" y="0"/>
                </a:lnTo>
                <a:lnTo>
                  <a:pt x="536811" y="368136"/>
                </a:lnTo>
                <a:lnTo>
                  <a:pt x="0" y="368136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746254" y="1955826"/>
            <a:ext cx="537210" cy="368300"/>
          </a:xfrm>
          <a:custGeom>
            <a:avLst/>
            <a:gdLst/>
            <a:ahLst/>
            <a:cxnLst/>
            <a:rect l="l" t="t" r="r" b="b"/>
            <a:pathLst>
              <a:path w="537210" h="368300">
                <a:moveTo>
                  <a:pt x="0" y="0"/>
                </a:moveTo>
                <a:lnTo>
                  <a:pt x="536811" y="0"/>
                </a:lnTo>
                <a:lnTo>
                  <a:pt x="536811" y="368134"/>
                </a:lnTo>
                <a:lnTo>
                  <a:pt x="0" y="368134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041998" y="1954062"/>
            <a:ext cx="4561840" cy="372110"/>
          </a:xfrm>
          <a:custGeom>
            <a:avLst/>
            <a:gdLst/>
            <a:ahLst/>
            <a:cxnLst/>
            <a:rect l="l" t="t" r="r" b="b"/>
            <a:pathLst>
              <a:path w="4561840" h="372110">
                <a:moveTo>
                  <a:pt x="4496868" y="0"/>
                </a:moveTo>
                <a:lnTo>
                  <a:pt x="165564" y="0"/>
                </a:lnTo>
                <a:lnTo>
                  <a:pt x="142231" y="3765"/>
                </a:lnTo>
                <a:lnTo>
                  <a:pt x="124711" y="13346"/>
                </a:lnTo>
                <a:lnTo>
                  <a:pt x="111392" y="26170"/>
                </a:lnTo>
                <a:lnTo>
                  <a:pt x="100664" y="39664"/>
                </a:lnTo>
                <a:lnTo>
                  <a:pt x="0" y="170610"/>
                </a:lnTo>
                <a:lnTo>
                  <a:pt x="100664" y="331998"/>
                </a:lnTo>
                <a:lnTo>
                  <a:pt x="110653" y="346003"/>
                </a:lnTo>
                <a:lnTo>
                  <a:pt x="124055" y="358771"/>
                </a:lnTo>
                <a:lnTo>
                  <a:pt x="141986" y="368068"/>
                </a:lnTo>
                <a:lnTo>
                  <a:pt x="165564" y="371662"/>
                </a:lnTo>
                <a:lnTo>
                  <a:pt x="4496868" y="371662"/>
                </a:lnTo>
                <a:lnTo>
                  <a:pt x="4522067" y="368533"/>
                </a:lnTo>
                <a:lnTo>
                  <a:pt x="4542703" y="360011"/>
                </a:lnTo>
                <a:lnTo>
                  <a:pt x="4556644" y="347399"/>
                </a:lnTo>
                <a:lnTo>
                  <a:pt x="4561765" y="331998"/>
                </a:lnTo>
                <a:lnTo>
                  <a:pt x="4561765" y="39664"/>
                </a:lnTo>
                <a:lnTo>
                  <a:pt x="4556644" y="24261"/>
                </a:lnTo>
                <a:lnTo>
                  <a:pt x="4542703" y="11649"/>
                </a:lnTo>
                <a:lnTo>
                  <a:pt x="4522067" y="3129"/>
                </a:lnTo>
                <a:lnTo>
                  <a:pt x="4496868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1448117" y="1946094"/>
            <a:ext cx="3853179" cy="37147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498475" marR="30480" indent="-461009">
              <a:lnSpc>
                <a:spcPct val="104099"/>
              </a:lnSpc>
              <a:spcBef>
                <a:spcPts val="70"/>
              </a:spcBef>
            </a:pPr>
            <a:r>
              <a:rPr sz="1100" spc="70">
                <a:solidFill>
                  <a:srgbClr val="FFFFFF"/>
                </a:solidFill>
                <a:latin typeface="Arial Narrow"/>
                <a:cs typeface="Arial Narrow"/>
              </a:rPr>
              <a:t>Unde</a:t>
            </a:r>
            <a:r>
              <a:rPr lang="en-US" sz="1100" spc="70" dirty="0">
                <a:solidFill>
                  <a:srgbClr val="FFFFFF"/>
                </a:solidFill>
                <a:latin typeface="Arial Narrow"/>
                <a:cs typeface="Arial Narrow"/>
              </a:rPr>
              <a:t>r</a:t>
            </a:r>
            <a:r>
              <a:rPr sz="1100" spc="70">
                <a:solidFill>
                  <a:srgbClr val="FFFFFF"/>
                </a:solidFill>
                <a:latin typeface="Arial Narrow"/>
                <a:cs typeface="Arial Narrow"/>
              </a:rPr>
              <a:t>take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Participatory </a:t>
            </a:r>
            <a:r>
              <a:rPr sz="1100" spc="75" dirty="0">
                <a:solidFill>
                  <a:srgbClr val="FFFFFF"/>
                </a:solidFill>
                <a:latin typeface="Arial Narrow"/>
                <a:cs typeface="Arial Narrow"/>
              </a:rPr>
              <a:t>Infrasturcture </a:t>
            </a:r>
            <a:r>
              <a:rPr sz="1100" spc="40" dirty="0">
                <a:solidFill>
                  <a:srgbClr val="FFFFFF"/>
                </a:solidFill>
                <a:latin typeface="Arial Narrow"/>
                <a:cs typeface="Arial Narrow"/>
              </a:rPr>
              <a:t>Needs </a:t>
            </a:r>
            <a:r>
              <a:rPr sz="1100" spc="55" dirty="0">
                <a:solidFill>
                  <a:srgbClr val="FFFFFF"/>
                </a:solidFill>
                <a:latin typeface="Arial Narrow"/>
                <a:cs typeface="Arial Narrow"/>
              </a:rPr>
              <a:t>Assessment</a:t>
            </a:r>
            <a:r>
              <a:rPr sz="1100" spc="-8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10" dirty="0">
                <a:solidFill>
                  <a:srgbClr val="FFFFFF"/>
                </a:solidFill>
                <a:latin typeface="Arial Narrow"/>
                <a:cs typeface="Arial Narrow"/>
              </a:rPr>
              <a:t>(PNA)</a:t>
            </a:r>
            <a:r>
              <a:rPr sz="825" spc="15" baseline="55555" dirty="0">
                <a:solidFill>
                  <a:srgbClr val="FFFFFF"/>
                </a:solidFill>
                <a:latin typeface="Arial Narrow"/>
                <a:cs typeface="Arial Narrow"/>
              </a:rPr>
              <a:t>b  </a:t>
            </a: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at</a:t>
            </a:r>
            <a:r>
              <a:rPr sz="1100" spc="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slum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5" dirty="0">
                <a:solidFill>
                  <a:srgbClr val="FFFFFF"/>
                </a:solidFill>
                <a:latin typeface="Arial Narrow"/>
                <a:cs typeface="Arial Narrow"/>
              </a:rPr>
              <a:t>level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for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primary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infrastructure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95" dirty="0">
                <a:solidFill>
                  <a:srgbClr val="FFFFFF"/>
                </a:solidFill>
                <a:latin typeface="Arial Narrow"/>
                <a:cs typeface="Arial Narrow"/>
              </a:rPr>
              <a:t>facilities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2801227" y="4598621"/>
            <a:ext cx="1186815" cy="72072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37465" marR="30480" algn="ctr">
              <a:lnSpc>
                <a:spcPct val="104099"/>
              </a:lnSpc>
              <a:spcBef>
                <a:spcPts val="70"/>
              </a:spcBef>
            </a:pP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Delisting</a:t>
            </a:r>
            <a:r>
              <a:rPr sz="1100" spc="-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55" dirty="0">
                <a:solidFill>
                  <a:srgbClr val="FFFFFF"/>
                </a:solidFill>
                <a:latin typeface="Arial Narrow"/>
                <a:cs typeface="Arial Narrow"/>
              </a:rPr>
              <a:t>Proposal</a:t>
            </a:r>
            <a:r>
              <a:rPr sz="825" spc="82" baseline="55555" dirty="0">
                <a:solidFill>
                  <a:srgbClr val="FFFFFF"/>
                </a:solidFill>
                <a:latin typeface="Arial Narrow"/>
                <a:cs typeface="Arial Narrow"/>
              </a:rPr>
              <a:t>d </a:t>
            </a:r>
            <a:r>
              <a:rPr sz="825" spc="22" baseline="5555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5" dirty="0">
                <a:solidFill>
                  <a:srgbClr val="FFFFFF"/>
                </a:solidFill>
                <a:latin typeface="Arial Narrow"/>
                <a:cs typeface="Arial Narrow"/>
              </a:rPr>
              <a:t>submitted </a:t>
            </a:r>
            <a:r>
              <a:rPr sz="1100" spc="50" dirty="0">
                <a:solidFill>
                  <a:srgbClr val="FFFFFF"/>
                </a:solidFill>
                <a:latin typeface="Arial Narrow"/>
                <a:cs typeface="Arial Narrow"/>
              </a:rPr>
              <a:t>by  </a:t>
            </a:r>
            <a:r>
              <a:rPr sz="1100" dirty="0">
                <a:solidFill>
                  <a:srgbClr val="FFFFFF"/>
                </a:solidFill>
                <a:latin typeface="Arial Narrow"/>
                <a:cs typeface="Arial Narrow"/>
              </a:rPr>
              <a:t>SDA/RWA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for  </a:t>
            </a:r>
            <a:r>
              <a:rPr sz="1100" spc="75" dirty="0">
                <a:solidFill>
                  <a:srgbClr val="FFFFFF"/>
                </a:solidFill>
                <a:latin typeface="Arial Narrow"/>
                <a:cs typeface="Arial Narrow"/>
              </a:rPr>
              <a:t>evaluation </a:t>
            </a:r>
            <a:r>
              <a:rPr sz="1100" spc="50" dirty="0">
                <a:solidFill>
                  <a:srgbClr val="FFFFFF"/>
                </a:solidFill>
                <a:latin typeface="Arial Narrow"/>
                <a:cs typeface="Arial Narrow"/>
              </a:rPr>
              <a:t>by</a:t>
            </a:r>
            <a:r>
              <a:rPr sz="1100" spc="-7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Narrow"/>
                <a:cs typeface="Arial Narrow"/>
              </a:rPr>
              <a:t>ULB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2699025" y="5924032"/>
            <a:ext cx="131318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Delisting</a:t>
            </a:r>
            <a:r>
              <a:rPr sz="1100" spc="2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60" dirty="0">
                <a:solidFill>
                  <a:srgbClr val="FFFFFF"/>
                </a:solidFill>
                <a:latin typeface="Arial Narrow"/>
                <a:cs typeface="Arial Narrow"/>
              </a:rPr>
              <a:t>procedure</a:t>
            </a:r>
            <a:r>
              <a:rPr sz="825" spc="89" baseline="55555" dirty="0">
                <a:solidFill>
                  <a:srgbClr val="FFFFFF"/>
                </a:solidFill>
                <a:latin typeface="Arial Narrow"/>
                <a:cs typeface="Arial Narrow"/>
              </a:rPr>
              <a:t>e,f</a:t>
            </a:r>
            <a:endParaRPr sz="825" baseline="55555">
              <a:latin typeface="Arial Narrow"/>
              <a:cs typeface="Arial Narrow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1828600" y="6412112"/>
            <a:ext cx="3093085" cy="37592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39065" marR="30480" indent="-101600">
              <a:lnSpc>
                <a:spcPct val="105700"/>
              </a:lnSpc>
              <a:spcBef>
                <a:spcPts val="60"/>
              </a:spcBef>
            </a:pPr>
            <a:r>
              <a:rPr sz="1100" spc="60" dirty="0">
                <a:solidFill>
                  <a:srgbClr val="FFFFFF"/>
                </a:solidFill>
                <a:latin typeface="Arial Narrow"/>
                <a:cs typeface="Arial Narrow"/>
              </a:rPr>
              <a:t>Renaming</a:t>
            </a:r>
            <a:r>
              <a:rPr sz="1100" spc="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95" dirty="0">
                <a:solidFill>
                  <a:srgbClr val="FFFFFF"/>
                </a:solidFill>
                <a:latin typeface="Arial Narrow"/>
                <a:cs typeface="Arial Narrow"/>
              </a:rPr>
              <a:t>of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the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habitation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(if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65" dirty="0">
                <a:solidFill>
                  <a:srgbClr val="FFFFFF"/>
                </a:solidFill>
                <a:latin typeface="Arial Narrow"/>
                <a:cs typeface="Arial Narrow"/>
              </a:rPr>
              <a:t>agreed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55" dirty="0">
                <a:solidFill>
                  <a:srgbClr val="FFFFFF"/>
                </a:solidFill>
                <a:latin typeface="Arial Narrow"/>
                <a:cs typeface="Arial Narrow"/>
              </a:rPr>
              <a:t>by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10" dirty="0">
                <a:solidFill>
                  <a:srgbClr val="FFFFFF"/>
                </a:solidFill>
                <a:latin typeface="Arial Narrow"/>
                <a:cs typeface="Arial Narrow"/>
              </a:rPr>
              <a:t>SDA/RWA)  </a:t>
            </a:r>
            <a:r>
              <a:rPr sz="1100" spc="65" dirty="0">
                <a:solidFill>
                  <a:srgbClr val="FFFFFF"/>
                </a:solidFill>
                <a:latin typeface="Arial Narrow"/>
                <a:cs typeface="Arial Narrow"/>
              </a:rPr>
              <a:t>and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incorporation </a:t>
            </a: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in</a:t>
            </a:r>
            <a:r>
              <a:rPr sz="1100" spc="-16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the </a:t>
            </a:r>
            <a:r>
              <a:rPr sz="1100" spc="5" dirty="0">
                <a:solidFill>
                  <a:srgbClr val="FFFFFF"/>
                </a:solidFill>
                <a:latin typeface="Arial Narrow"/>
                <a:cs typeface="Arial Narrow"/>
              </a:rPr>
              <a:t>ULB </a:t>
            </a:r>
            <a:r>
              <a:rPr sz="1100" spc="65" dirty="0">
                <a:solidFill>
                  <a:srgbClr val="FFFFFF"/>
                </a:solidFill>
                <a:latin typeface="Arial Narrow"/>
                <a:cs typeface="Arial Narrow"/>
              </a:rPr>
              <a:t>and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other </a:t>
            </a:r>
            <a:r>
              <a:rPr sz="1100" spc="65" dirty="0">
                <a:solidFill>
                  <a:srgbClr val="FFFFFF"/>
                </a:solidFill>
                <a:latin typeface="Arial Narrow"/>
                <a:cs typeface="Arial Narrow"/>
              </a:rPr>
              <a:t>records</a:t>
            </a:r>
            <a:r>
              <a:rPr sz="825" spc="97" baseline="55555" dirty="0">
                <a:solidFill>
                  <a:srgbClr val="FFFFFF"/>
                </a:solidFill>
                <a:latin typeface="Arial Narrow"/>
                <a:cs typeface="Arial Narrow"/>
              </a:rPr>
              <a:t>g</a:t>
            </a:r>
            <a:endParaRPr sz="825" baseline="55555">
              <a:latin typeface="Arial Narrow"/>
              <a:cs typeface="Arial Narrow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931994" y="2026302"/>
            <a:ext cx="10541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20" dirty="0">
                <a:solidFill>
                  <a:srgbClr val="FFFFFF"/>
                </a:solidFill>
                <a:latin typeface="Arial Narrow"/>
                <a:cs typeface="Arial Narrow"/>
              </a:rPr>
              <a:t>B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931994" y="2653213"/>
            <a:ext cx="10541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-25" dirty="0">
                <a:solidFill>
                  <a:srgbClr val="FFFFFF"/>
                </a:solidFill>
                <a:latin typeface="Arial Narrow"/>
                <a:cs typeface="Arial Narrow"/>
              </a:rPr>
              <a:t>C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1870575" y="3235502"/>
            <a:ext cx="12446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125" dirty="0">
                <a:solidFill>
                  <a:srgbClr val="FFFFFF"/>
                </a:solidFill>
                <a:latin typeface="Arial Narrow"/>
                <a:cs typeface="Arial Narrow"/>
              </a:rPr>
              <a:t>D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1711152" y="3794773"/>
            <a:ext cx="2854325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56210">
              <a:lnSpc>
                <a:spcPct val="100000"/>
              </a:lnSpc>
              <a:spcBef>
                <a:spcPts val="125"/>
              </a:spcBef>
              <a:tabLst>
                <a:tab pos="446405" algn="l"/>
              </a:tabLst>
            </a:pPr>
            <a:r>
              <a:rPr sz="1100" spc="95" dirty="0">
                <a:solidFill>
                  <a:srgbClr val="FFFFFF"/>
                </a:solidFill>
                <a:latin typeface="Arial Narrow"/>
                <a:cs typeface="Arial Narrow"/>
              </a:rPr>
              <a:t>E	</a:t>
            </a:r>
            <a:r>
              <a:rPr sz="1650" spc="97" baseline="2525" dirty="0">
                <a:solidFill>
                  <a:srgbClr val="FFFFFF"/>
                </a:solidFill>
                <a:latin typeface="Arial Narrow"/>
                <a:cs typeface="Arial Narrow"/>
              </a:rPr>
              <a:t>Completion </a:t>
            </a:r>
            <a:r>
              <a:rPr sz="1650" spc="135" baseline="2525" dirty="0">
                <a:solidFill>
                  <a:srgbClr val="FFFFFF"/>
                </a:solidFill>
                <a:latin typeface="Arial Narrow"/>
                <a:cs typeface="Arial Narrow"/>
              </a:rPr>
              <a:t>of </a:t>
            </a:r>
            <a:r>
              <a:rPr sz="1650" spc="104" baseline="2525" dirty="0">
                <a:solidFill>
                  <a:srgbClr val="FFFFFF"/>
                </a:solidFill>
                <a:latin typeface="Arial Narrow"/>
                <a:cs typeface="Arial Narrow"/>
              </a:rPr>
              <a:t>slum upgradation</a:t>
            </a:r>
            <a:r>
              <a:rPr sz="1650" spc="-202" baseline="25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650" spc="120" baseline="2525" dirty="0">
                <a:solidFill>
                  <a:srgbClr val="FFFFFF"/>
                </a:solidFill>
                <a:latin typeface="Arial Narrow"/>
                <a:cs typeface="Arial Narrow"/>
              </a:rPr>
              <a:t>projects</a:t>
            </a:r>
            <a:endParaRPr sz="1650" baseline="2525">
              <a:latin typeface="Arial Narrow"/>
              <a:cs typeface="Arial Narrow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2289027" y="4773473"/>
            <a:ext cx="435609" cy="392430"/>
          </a:xfrm>
          <a:prstGeom prst="rect">
            <a:avLst/>
          </a:prstGeom>
          <a:solidFill>
            <a:srgbClr val="28637D"/>
          </a:solidFill>
        </p:spPr>
        <p:txBody>
          <a:bodyPr vert="horz" wrap="square" lIns="0" tIns="109855" rIns="0" bIns="0" rtlCol="0">
            <a:spAutoFit/>
          </a:bodyPr>
          <a:lstStyle/>
          <a:p>
            <a:pPr marL="218440">
              <a:lnSpc>
                <a:spcPct val="100000"/>
              </a:lnSpc>
              <a:spcBef>
                <a:spcPts val="865"/>
              </a:spcBef>
            </a:pPr>
            <a:r>
              <a:rPr sz="1100" spc="145" dirty="0">
                <a:solidFill>
                  <a:srgbClr val="FFFFFF"/>
                </a:solidFill>
                <a:latin typeface="Arial Narrow"/>
                <a:cs typeface="Arial Narrow"/>
              </a:rPr>
              <a:t>F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1842743" y="5928579"/>
            <a:ext cx="12446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G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746254" y="6514079"/>
            <a:ext cx="56388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56210">
              <a:lnSpc>
                <a:spcPct val="100000"/>
              </a:lnSpc>
              <a:spcBef>
                <a:spcPts val="125"/>
              </a:spcBef>
            </a:pPr>
            <a:r>
              <a:rPr sz="1100" spc="125" dirty="0">
                <a:solidFill>
                  <a:srgbClr val="FFFFFF"/>
                </a:solidFill>
                <a:latin typeface="Arial Narrow"/>
                <a:cs typeface="Arial Narrow"/>
              </a:rPr>
              <a:t>H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5686047" y="3366435"/>
            <a:ext cx="337820" cy="949325"/>
          </a:xfrm>
          <a:prstGeom prst="rect">
            <a:avLst/>
          </a:prstGeom>
        </p:spPr>
        <p:txBody>
          <a:bodyPr vert="vert" wrap="square" lIns="0" tIns="9525" rIns="0" bIns="0" rtlCol="0">
            <a:spAutoFit/>
          </a:bodyPr>
          <a:lstStyle/>
          <a:p>
            <a:pPr marL="148590" marR="5080" indent="-136525">
              <a:lnSpc>
                <a:spcPct val="102099"/>
              </a:lnSpc>
              <a:spcBef>
                <a:spcPts val="75"/>
              </a:spcBef>
            </a:pPr>
            <a:r>
              <a:rPr sz="900" i="1" dirty="0">
                <a:solidFill>
                  <a:srgbClr val="231F20"/>
                </a:solidFill>
                <a:latin typeface="Calibri"/>
                <a:cs typeface="Calibri"/>
              </a:rPr>
              <a:t>Slum </a:t>
            </a:r>
            <a:r>
              <a:rPr sz="900" i="1" spc="-10" dirty="0">
                <a:solidFill>
                  <a:srgbClr val="231F20"/>
                </a:solidFill>
                <a:latin typeface="Calibri"/>
                <a:cs typeface="Calibri"/>
              </a:rPr>
              <a:t>with</a:t>
            </a:r>
            <a:r>
              <a:rPr sz="900" i="1" spc="-3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i="1" spc="-5" dirty="0">
                <a:solidFill>
                  <a:srgbClr val="231F20"/>
                </a:solidFill>
                <a:latin typeface="Calibri"/>
                <a:cs typeface="Calibri"/>
              </a:rPr>
              <a:t>adequate  </a:t>
            </a:r>
            <a:r>
              <a:rPr sz="900" i="1" spc="5" dirty="0">
                <a:solidFill>
                  <a:srgbClr val="231F20"/>
                </a:solidFill>
                <a:latin typeface="Calibri"/>
                <a:cs typeface="Calibri"/>
              </a:rPr>
              <a:t>infrastructure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1559269" y="4651472"/>
            <a:ext cx="187325" cy="1676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00" i="1" spc="-40" dirty="0">
                <a:solidFill>
                  <a:srgbClr val="231F20"/>
                </a:solidFill>
                <a:latin typeface="Calibri"/>
                <a:cs typeface="Calibri"/>
              </a:rPr>
              <a:t>No</a:t>
            </a:r>
            <a:r>
              <a:rPr sz="900" i="1" dirty="0">
                <a:solidFill>
                  <a:srgbClr val="231F20"/>
                </a:solidFill>
                <a:latin typeface="Calibri"/>
                <a:cs typeface="Calibri"/>
              </a:rPr>
              <a:t>t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1303473" y="4794886"/>
            <a:ext cx="699135" cy="1676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00" i="1" dirty="0">
                <a:solidFill>
                  <a:srgbClr val="231F20"/>
                </a:solidFill>
                <a:latin typeface="Calibri"/>
                <a:cs typeface="Calibri"/>
              </a:rPr>
              <a:t>recommended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9" name="object 59"/>
          <p:cNvSpPr/>
          <p:nvPr/>
        </p:nvSpPr>
        <p:spPr>
          <a:xfrm>
            <a:off x="4760686" y="4932438"/>
            <a:ext cx="89535" cy="120650"/>
          </a:xfrm>
          <a:custGeom>
            <a:avLst/>
            <a:gdLst/>
            <a:ahLst/>
            <a:cxnLst/>
            <a:rect l="l" t="t" r="r" b="b"/>
            <a:pathLst>
              <a:path w="89535" h="120650">
                <a:moveTo>
                  <a:pt x="89406" y="0"/>
                </a:moveTo>
                <a:lnTo>
                  <a:pt x="0" y="54987"/>
                </a:lnTo>
                <a:lnTo>
                  <a:pt x="88082" y="120535"/>
                </a:lnTo>
                <a:lnTo>
                  <a:pt x="89406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459631" y="3801178"/>
            <a:ext cx="89535" cy="120650"/>
          </a:xfrm>
          <a:custGeom>
            <a:avLst/>
            <a:gdLst/>
            <a:ahLst/>
            <a:cxnLst/>
            <a:rect l="l" t="t" r="r" b="b"/>
            <a:pathLst>
              <a:path w="89534" h="120650">
                <a:moveTo>
                  <a:pt x="0" y="0"/>
                </a:moveTo>
                <a:lnTo>
                  <a:pt x="1324" y="120535"/>
                </a:lnTo>
                <a:lnTo>
                  <a:pt x="89405" y="54983"/>
                </a:lnTo>
                <a:lnTo>
                  <a:pt x="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042729" y="4361781"/>
            <a:ext cx="120650" cy="89535"/>
          </a:xfrm>
          <a:custGeom>
            <a:avLst/>
            <a:gdLst/>
            <a:ahLst/>
            <a:cxnLst/>
            <a:rect l="l" t="t" r="r" b="b"/>
            <a:pathLst>
              <a:path w="120650" h="89535">
                <a:moveTo>
                  <a:pt x="54985" y="0"/>
                </a:moveTo>
                <a:lnTo>
                  <a:pt x="0" y="89405"/>
                </a:lnTo>
                <a:lnTo>
                  <a:pt x="120534" y="88080"/>
                </a:lnTo>
                <a:lnTo>
                  <a:pt x="54985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1890669" y="1389844"/>
            <a:ext cx="396875" cy="363220"/>
          </a:xfrm>
          <a:custGeom>
            <a:avLst/>
            <a:gdLst/>
            <a:ahLst/>
            <a:cxnLst/>
            <a:rect l="l" t="t" r="r" b="b"/>
            <a:pathLst>
              <a:path w="396875" h="363219">
                <a:moveTo>
                  <a:pt x="396494" y="0"/>
                </a:moveTo>
                <a:lnTo>
                  <a:pt x="0" y="0"/>
                </a:lnTo>
                <a:lnTo>
                  <a:pt x="0" y="327938"/>
                </a:lnTo>
                <a:lnTo>
                  <a:pt x="29408" y="328338"/>
                </a:lnTo>
                <a:lnTo>
                  <a:pt x="29408" y="361346"/>
                </a:lnTo>
                <a:lnTo>
                  <a:pt x="396494" y="362628"/>
                </a:lnTo>
                <a:lnTo>
                  <a:pt x="359644" y="332969"/>
                </a:lnTo>
                <a:lnTo>
                  <a:pt x="330136" y="299640"/>
                </a:lnTo>
                <a:lnTo>
                  <a:pt x="308286" y="263467"/>
                </a:lnTo>
                <a:lnTo>
                  <a:pt x="294413" y="225275"/>
                </a:lnTo>
                <a:lnTo>
                  <a:pt x="288835" y="185890"/>
                </a:lnTo>
                <a:lnTo>
                  <a:pt x="291869" y="146140"/>
                </a:lnTo>
                <a:lnTo>
                  <a:pt x="303834" y="106849"/>
                </a:lnTo>
                <a:lnTo>
                  <a:pt x="325048" y="68845"/>
                </a:lnTo>
                <a:lnTo>
                  <a:pt x="355829" y="32953"/>
                </a:lnTo>
                <a:lnTo>
                  <a:pt x="396494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2191734" y="1411038"/>
            <a:ext cx="2353310" cy="343535"/>
          </a:xfrm>
          <a:custGeom>
            <a:avLst/>
            <a:gdLst/>
            <a:ahLst/>
            <a:cxnLst/>
            <a:rect l="l" t="t" r="r" b="b"/>
            <a:pathLst>
              <a:path w="2353310" h="343535">
                <a:moveTo>
                  <a:pt x="2308647" y="0"/>
                </a:moveTo>
                <a:lnTo>
                  <a:pt x="44067" y="0"/>
                </a:lnTo>
                <a:lnTo>
                  <a:pt x="26954" y="3720"/>
                </a:lnTo>
                <a:lnTo>
                  <a:pt x="12942" y="13851"/>
                </a:lnTo>
                <a:lnTo>
                  <a:pt x="3476" y="28845"/>
                </a:lnTo>
                <a:lnTo>
                  <a:pt x="0" y="47156"/>
                </a:lnTo>
                <a:lnTo>
                  <a:pt x="0" y="296045"/>
                </a:lnTo>
                <a:lnTo>
                  <a:pt x="3476" y="314356"/>
                </a:lnTo>
                <a:lnTo>
                  <a:pt x="12942" y="329352"/>
                </a:lnTo>
                <a:lnTo>
                  <a:pt x="26954" y="339484"/>
                </a:lnTo>
                <a:lnTo>
                  <a:pt x="44067" y="343206"/>
                </a:lnTo>
                <a:lnTo>
                  <a:pt x="2308647" y="343206"/>
                </a:lnTo>
                <a:lnTo>
                  <a:pt x="2325760" y="339484"/>
                </a:lnTo>
                <a:lnTo>
                  <a:pt x="2339771" y="329352"/>
                </a:lnTo>
                <a:lnTo>
                  <a:pt x="2349237" y="314356"/>
                </a:lnTo>
                <a:lnTo>
                  <a:pt x="2352714" y="296045"/>
                </a:lnTo>
                <a:lnTo>
                  <a:pt x="2352714" y="47156"/>
                </a:lnTo>
                <a:lnTo>
                  <a:pt x="2349237" y="28845"/>
                </a:lnTo>
                <a:lnTo>
                  <a:pt x="2339771" y="13851"/>
                </a:lnTo>
                <a:lnTo>
                  <a:pt x="2325760" y="3720"/>
                </a:lnTo>
                <a:lnTo>
                  <a:pt x="2308647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2105751" y="1389844"/>
            <a:ext cx="2416175" cy="343535"/>
          </a:xfrm>
          <a:custGeom>
            <a:avLst/>
            <a:gdLst/>
            <a:ahLst/>
            <a:cxnLst/>
            <a:rect l="l" t="t" r="r" b="b"/>
            <a:pathLst>
              <a:path w="2416175" h="343535">
                <a:moveTo>
                  <a:pt x="2372112" y="0"/>
                </a:moveTo>
                <a:lnTo>
                  <a:pt x="160512" y="0"/>
                </a:lnTo>
                <a:lnTo>
                  <a:pt x="134239" y="14631"/>
                </a:lnTo>
                <a:lnTo>
                  <a:pt x="93200" y="50589"/>
                </a:lnTo>
                <a:lnTo>
                  <a:pt x="49246" y="95970"/>
                </a:lnTo>
                <a:lnTo>
                  <a:pt x="14229" y="138871"/>
                </a:lnTo>
                <a:lnTo>
                  <a:pt x="0" y="167389"/>
                </a:lnTo>
                <a:lnTo>
                  <a:pt x="13735" y="198264"/>
                </a:lnTo>
                <a:lnTo>
                  <a:pt x="47470" y="243440"/>
                </a:lnTo>
                <a:lnTo>
                  <a:pt x="90389" y="290760"/>
                </a:lnTo>
                <a:lnTo>
                  <a:pt x="131675" y="328068"/>
                </a:lnTo>
                <a:lnTo>
                  <a:pt x="160512" y="343206"/>
                </a:lnTo>
                <a:lnTo>
                  <a:pt x="2372112" y="343206"/>
                </a:lnTo>
                <a:lnTo>
                  <a:pt x="2389223" y="339484"/>
                </a:lnTo>
                <a:lnTo>
                  <a:pt x="2403235" y="329351"/>
                </a:lnTo>
                <a:lnTo>
                  <a:pt x="2412703" y="314355"/>
                </a:lnTo>
                <a:lnTo>
                  <a:pt x="2416180" y="296045"/>
                </a:lnTo>
                <a:lnTo>
                  <a:pt x="2416180" y="47156"/>
                </a:lnTo>
                <a:lnTo>
                  <a:pt x="2412703" y="28846"/>
                </a:lnTo>
                <a:lnTo>
                  <a:pt x="2403236" y="13852"/>
                </a:lnTo>
                <a:lnTo>
                  <a:pt x="2389224" y="3721"/>
                </a:lnTo>
                <a:lnTo>
                  <a:pt x="2372112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 txBox="1"/>
          <p:nvPr/>
        </p:nvSpPr>
        <p:spPr>
          <a:xfrm>
            <a:off x="1936654" y="1453603"/>
            <a:ext cx="248539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  <a:tabLst>
                <a:tab pos="385445" algn="l"/>
              </a:tabLst>
            </a:pPr>
            <a:r>
              <a:rPr sz="1100" spc="20" dirty="0">
                <a:solidFill>
                  <a:srgbClr val="FFFFFF"/>
                </a:solidFill>
                <a:latin typeface="Arial Narrow"/>
                <a:cs typeface="Arial Narrow"/>
              </a:rPr>
              <a:t>A	</a:t>
            </a:r>
            <a:r>
              <a:rPr sz="1650" spc="127" baseline="2525" dirty="0">
                <a:solidFill>
                  <a:srgbClr val="FFFFFF"/>
                </a:solidFill>
                <a:latin typeface="Arial Narrow"/>
                <a:cs typeface="Arial Narrow"/>
              </a:rPr>
              <a:t>Identification </a:t>
            </a:r>
            <a:r>
              <a:rPr sz="1650" spc="89" baseline="2525" dirty="0">
                <a:solidFill>
                  <a:srgbClr val="FFFFFF"/>
                </a:solidFill>
                <a:latin typeface="Arial Narrow"/>
                <a:cs typeface="Arial Narrow"/>
              </a:rPr>
              <a:t>and </a:t>
            </a:r>
            <a:r>
              <a:rPr sz="1650" spc="104" baseline="2525" dirty="0">
                <a:solidFill>
                  <a:srgbClr val="FFFFFF"/>
                </a:solidFill>
                <a:latin typeface="Arial Narrow"/>
                <a:cs typeface="Arial Narrow"/>
              </a:rPr>
              <a:t>Listing </a:t>
            </a:r>
            <a:r>
              <a:rPr sz="1650" spc="135" baseline="2525" dirty="0">
                <a:solidFill>
                  <a:srgbClr val="FFFFFF"/>
                </a:solidFill>
                <a:latin typeface="Arial Narrow"/>
                <a:cs typeface="Arial Narrow"/>
              </a:rPr>
              <a:t>of</a:t>
            </a:r>
            <a:r>
              <a:rPr sz="1650" spc="-150" baseline="25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650" spc="82" baseline="2525" dirty="0">
                <a:solidFill>
                  <a:srgbClr val="FFFFFF"/>
                </a:solidFill>
                <a:latin typeface="Arial Narrow"/>
                <a:cs typeface="Arial Narrow"/>
              </a:rPr>
              <a:t>slums</a:t>
            </a:r>
            <a:r>
              <a:rPr sz="825" spc="82" baseline="60606" dirty="0">
                <a:solidFill>
                  <a:srgbClr val="FFFFFF"/>
                </a:solidFill>
                <a:latin typeface="Arial Narrow"/>
                <a:cs typeface="Arial Narrow"/>
              </a:rPr>
              <a:t>a</a:t>
            </a:r>
            <a:endParaRPr sz="825" baseline="60606">
              <a:latin typeface="Arial Narrow"/>
              <a:cs typeface="Arial Narrow"/>
            </a:endParaRPr>
          </a:p>
        </p:txBody>
      </p:sp>
      <p:sp>
        <p:nvSpPr>
          <p:cNvPr id="66" name="object 66"/>
          <p:cNvSpPr/>
          <p:nvPr/>
        </p:nvSpPr>
        <p:spPr>
          <a:xfrm>
            <a:off x="1043322" y="2569247"/>
            <a:ext cx="4560570" cy="372110"/>
          </a:xfrm>
          <a:custGeom>
            <a:avLst/>
            <a:gdLst/>
            <a:ahLst/>
            <a:cxnLst/>
            <a:rect l="l" t="t" r="r" b="b"/>
            <a:pathLst>
              <a:path w="4560570" h="372110">
                <a:moveTo>
                  <a:pt x="4495543" y="0"/>
                </a:moveTo>
                <a:lnTo>
                  <a:pt x="164240" y="0"/>
                </a:lnTo>
                <a:lnTo>
                  <a:pt x="140816" y="3697"/>
                </a:lnTo>
                <a:lnTo>
                  <a:pt x="123144" y="13166"/>
                </a:lnTo>
                <a:lnTo>
                  <a:pt x="109795" y="25967"/>
                </a:lnTo>
                <a:lnTo>
                  <a:pt x="99339" y="39664"/>
                </a:lnTo>
                <a:lnTo>
                  <a:pt x="0" y="179290"/>
                </a:lnTo>
                <a:lnTo>
                  <a:pt x="99339" y="331999"/>
                </a:lnTo>
                <a:lnTo>
                  <a:pt x="109477" y="345912"/>
                </a:lnTo>
                <a:lnTo>
                  <a:pt x="122862" y="358689"/>
                </a:lnTo>
                <a:lnTo>
                  <a:pt x="140711" y="368038"/>
                </a:lnTo>
                <a:lnTo>
                  <a:pt x="164240" y="371664"/>
                </a:lnTo>
                <a:lnTo>
                  <a:pt x="4495543" y="371664"/>
                </a:lnTo>
                <a:lnTo>
                  <a:pt x="4520743" y="368534"/>
                </a:lnTo>
                <a:lnTo>
                  <a:pt x="4541378" y="360012"/>
                </a:lnTo>
                <a:lnTo>
                  <a:pt x="4555320" y="347400"/>
                </a:lnTo>
                <a:lnTo>
                  <a:pt x="4560440" y="331999"/>
                </a:lnTo>
                <a:lnTo>
                  <a:pt x="4560440" y="39664"/>
                </a:lnTo>
                <a:lnTo>
                  <a:pt x="4555320" y="24263"/>
                </a:lnTo>
                <a:lnTo>
                  <a:pt x="4541378" y="11651"/>
                </a:lnTo>
                <a:lnTo>
                  <a:pt x="4520743" y="3129"/>
                </a:lnTo>
                <a:lnTo>
                  <a:pt x="4495543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 txBox="1"/>
          <p:nvPr/>
        </p:nvSpPr>
        <p:spPr>
          <a:xfrm>
            <a:off x="1950090" y="2554969"/>
            <a:ext cx="284734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1100" spc="55" dirty="0">
                <a:solidFill>
                  <a:srgbClr val="FFFFFF"/>
                </a:solidFill>
                <a:latin typeface="Arial Narrow"/>
                <a:cs typeface="Arial Narrow"/>
              </a:rPr>
              <a:t>Prepare </a:t>
            </a:r>
            <a:r>
              <a:rPr sz="1100" spc="25" dirty="0">
                <a:solidFill>
                  <a:srgbClr val="FFFFFF"/>
                </a:solidFill>
                <a:latin typeface="Arial Narrow"/>
                <a:cs typeface="Arial Narrow"/>
              </a:rPr>
              <a:t>I-GAP</a:t>
            </a:r>
            <a:r>
              <a:rPr sz="825" spc="37" baseline="55555" dirty="0">
                <a:solidFill>
                  <a:srgbClr val="FFFFFF"/>
                </a:solidFill>
                <a:latin typeface="Arial Narrow"/>
                <a:cs typeface="Arial Narrow"/>
              </a:rPr>
              <a:t>c </a:t>
            </a: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to </a:t>
            </a:r>
            <a:r>
              <a:rPr sz="1100" spc="50" dirty="0">
                <a:solidFill>
                  <a:srgbClr val="FFFFFF"/>
                </a:solidFill>
                <a:latin typeface="Arial Narrow"/>
                <a:cs typeface="Arial Narrow"/>
              </a:rPr>
              <a:t>assess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the infrastructure</a:t>
            </a:r>
            <a:r>
              <a:rPr sz="1100" spc="-15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60" dirty="0">
                <a:solidFill>
                  <a:srgbClr val="FFFFFF"/>
                </a:solidFill>
                <a:latin typeface="Arial Narrow"/>
                <a:cs typeface="Arial Narrow"/>
              </a:rPr>
              <a:t>gap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1749532" y="2669991"/>
            <a:ext cx="3848100" cy="443230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at</a:t>
            </a:r>
            <a:r>
              <a:rPr sz="1100" spc="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slum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5" dirty="0">
                <a:solidFill>
                  <a:srgbClr val="FFFFFF"/>
                </a:solidFill>
                <a:latin typeface="Arial Narrow"/>
                <a:cs typeface="Arial Narrow"/>
              </a:rPr>
              <a:t>level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60" dirty="0">
                <a:solidFill>
                  <a:srgbClr val="FFFFFF"/>
                </a:solidFill>
                <a:latin typeface="Arial Narrow"/>
                <a:cs typeface="Arial Narrow"/>
              </a:rPr>
              <a:t>and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to</a:t>
            </a:r>
            <a:r>
              <a:rPr sz="1100" spc="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plan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for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slum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upgradation</a:t>
            </a:r>
            <a:r>
              <a:rPr sz="1100" spc="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projects</a:t>
            </a:r>
            <a:endParaRPr sz="1100">
              <a:latin typeface="Arial Narrow"/>
              <a:cs typeface="Arial Narrow"/>
            </a:endParaRPr>
          </a:p>
          <a:p>
            <a:pPr marL="2505710">
              <a:lnSpc>
                <a:spcPct val="100000"/>
              </a:lnSpc>
              <a:spcBef>
                <a:spcPts val="395"/>
              </a:spcBef>
            </a:pPr>
            <a:r>
              <a:rPr sz="900" i="1" spc="10" dirty="0">
                <a:solidFill>
                  <a:srgbClr val="231F20"/>
                </a:solidFill>
                <a:latin typeface="Calibri"/>
                <a:cs typeface="Calibri"/>
              </a:rPr>
              <a:t>Slums </a:t>
            </a:r>
            <a:r>
              <a:rPr sz="900" i="1" dirty="0">
                <a:solidFill>
                  <a:srgbClr val="231F20"/>
                </a:solidFill>
                <a:latin typeface="Calibri"/>
                <a:cs typeface="Calibri"/>
              </a:rPr>
              <a:t>requiring</a:t>
            </a:r>
            <a:r>
              <a:rPr sz="900" i="1" spc="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i="1" dirty="0">
                <a:solidFill>
                  <a:srgbClr val="231F20"/>
                </a:solidFill>
                <a:latin typeface="Calibri"/>
                <a:cs typeface="Calibri"/>
              </a:rPr>
              <a:t>intervention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9" name="object 69"/>
          <p:cNvSpPr/>
          <p:nvPr/>
        </p:nvSpPr>
        <p:spPr>
          <a:xfrm>
            <a:off x="2000973" y="3163758"/>
            <a:ext cx="2630805" cy="347345"/>
          </a:xfrm>
          <a:custGeom>
            <a:avLst/>
            <a:gdLst/>
            <a:ahLst/>
            <a:cxnLst/>
            <a:rect l="l" t="t" r="r" b="b"/>
            <a:pathLst>
              <a:path w="2630804" h="347345">
                <a:moveTo>
                  <a:pt x="2582732" y="0"/>
                </a:moveTo>
                <a:lnTo>
                  <a:pt x="124656" y="0"/>
                </a:lnTo>
                <a:lnTo>
                  <a:pt x="108073" y="4345"/>
                </a:lnTo>
                <a:lnTo>
                  <a:pt x="96181" y="15560"/>
                </a:lnTo>
                <a:lnTo>
                  <a:pt x="86567" y="30917"/>
                </a:lnTo>
                <a:lnTo>
                  <a:pt x="76823" y="47685"/>
                </a:lnTo>
                <a:lnTo>
                  <a:pt x="0" y="167584"/>
                </a:lnTo>
                <a:lnTo>
                  <a:pt x="76823" y="299350"/>
                </a:lnTo>
                <a:lnTo>
                  <a:pt x="86170" y="316361"/>
                </a:lnTo>
                <a:lnTo>
                  <a:pt x="95828" y="331691"/>
                </a:lnTo>
                <a:lnTo>
                  <a:pt x="107942" y="342772"/>
                </a:lnTo>
                <a:lnTo>
                  <a:pt x="124656" y="347036"/>
                </a:lnTo>
                <a:lnTo>
                  <a:pt x="2582732" y="347036"/>
                </a:lnTo>
                <a:lnTo>
                  <a:pt x="2601306" y="343274"/>
                </a:lnTo>
                <a:lnTo>
                  <a:pt x="2616515" y="333029"/>
                </a:lnTo>
                <a:lnTo>
                  <a:pt x="2626792" y="317867"/>
                </a:lnTo>
                <a:lnTo>
                  <a:pt x="2630566" y="299350"/>
                </a:lnTo>
                <a:lnTo>
                  <a:pt x="2630566" y="47685"/>
                </a:lnTo>
                <a:lnTo>
                  <a:pt x="2626792" y="29169"/>
                </a:lnTo>
                <a:lnTo>
                  <a:pt x="2616515" y="14006"/>
                </a:lnTo>
                <a:lnTo>
                  <a:pt x="2601306" y="3762"/>
                </a:lnTo>
                <a:lnTo>
                  <a:pt x="2582732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 txBox="1"/>
          <p:nvPr/>
        </p:nvSpPr>
        <p:spPr>
          <a:xfrm>
            <a:off x="2188833" y="3222053"/>
            <a:ext cx="2332355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65" dirty="0">
                <a:solidFill>
                  <a:srgbClr val="FFFFFF"/>
                </a:solidFill>
                <a:latin typeface="Arial Narrow"/>
                <a:cs typeface="Arial Narrow"/>
              </a:rPr>
              <a:t>Execution </a:t>
            </a: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of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slum upgradation</a:t>
            </a:r>
            <a:r>
              <a:rPr sz="1100" spc="-16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projects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71" name="object 71"/>
          <p:cNvSpPr/>
          <p:nvPr/>
        </p:nvSpPr>
        <p:spPr>
          <a:xfrm>
            <a:off x="6401005" y="4641968"/>
            <a:ext cx="1201042" cy="19552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6401005" y="2302009"/>
            <a:ext cx="1201042" cy="19552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 txBox="1"/>
          <p:nvPr/>
        </p:nvSpPr>
        <p:spPr>
          <a:xfrm>
            <a:off x="6440862" y="2224606"/>
            <a:ext cx="3557904" cy="2875659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Execution:</a:t>
            </a:r>
            <a:endParaRPr sz="1100" dirty="0">
              <a:latin typeface="Arial"/>
              <a:cs typeface="Arial"/>
            </a:endParaRPr>
          </a:p>
          <a:p>
            <a:pPr marL="239395" marR="5080" algn="just">
              <a:lnSpc>
                <a:spcPct val="139500"/>
              </a:lnSpc>
            </a:pPr>
            <a:r>
              <a:rPr sz="1100" spc="-5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slum </a:t>
            </a:r>
            <a:r>
              <a:rPr sz="1100" spc="-5" dirty="0">
                <a:solidFill>
                  <a:srgbClr val="231F20"/>
                </a:solidFill>
                <a:latin typeface="Arial"/>
                <a:cs typeface="Arial"/>
              </a:rPr>
              <a:t>upgradation projects shall be executed  under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1100" spc="5" dirty="0">
                <a:solidFill>
                  <a:srgbClr val="231F20"/>
                </a:solidFill>
                <a:latin typeface="Arial"/>
                <a:cs typeface="Arial"/>
              </a:rPr>
              <a:t>supervision</a:t>
            </a:r>
            <a:r>
              <a:rPr sz="1100" spc="3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5" dirty="0">
                <a:solidFill>
                  <a:srgbClr val="231F20"/>
                </a:solidFill>
                <a:latin typeface="Arial"/>
                <a:cs typeface="Arial"/>
              </a:rPr>
              <a:t>of  the  </a:t>
            </a:r>
            <a:r>
              <a:rPr sz="1100" spc="-5" dirty="0">
                <a:solidFill>
                  <a:srgbClr val="231F20"/>
                </a:solidFill>
                <a:latin typeface="Arial"/>
                <a:cs typeface="Arial"/>
              </a:rPr>
              <a:t>Ward </a:t>
            </a:r>
            <a:r>
              <a:rPr sz="1100" spc="5" dirty="0">
                <a:solidFill>
                  <a:srgbClr val="231F20"/>
                </a:solidFill>
                <a:latin typeface="Arial"/>
                <a:cs typeface="Arial"/>
              </a:rPr>
              <a:t>Officer  and 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SDA/RWA </a:t>
            </a:r>
            <a:r>
              <a:rPr sz="1100" spc="-5" dirty="0">
                <a:solidFill>
                  <a:srgbClr val="231F20"/>
                </a:solidFill>
                <a:latin typeface="Arial"/>
                <a:cs typeface="Arial"/>
              </a:rPr>
              <a:t>will be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1100" spc="-5" dirty="0">
                <a:solidFill>
                  <a:srgbClr val="231F20"/>
                </a:solidFill>
                <a:latin typeface="Arial"/>
                <a:cs typeface="Arial"/>
              </a:rPr>
              <a:t>Implementation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Partner.</a:t>
            </a:r>
            <a:endParaRPr sz="11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600" dirty="0">
              <a:latin typeface="Times New Roman"/>
              <a:cs typeface="Times New Roman"/>
            </a:endParaRPr>
          </a:p>
          <a:p>
            <a:pPr marL="239395" marR="5080" algn="just">
              <a:lnSpc>
                <a:spcPct val="139500"/>
              </a:lnSpc>
            </a:pPr>
            <a:r>
              <a:rPr sz="1100" spc="-5" dirty="0">
                <a:solidFill>
                  <a:srgbClr val="231F20"/>
                </a:solidFill>
                <a:latin typeface="Arial"/>
                <a:cs typeface="Arial"/>
              </a:rPr>
              <a:t>The details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of the </a:t>
            </a:r>
            <a:r>
              <a:rPr sz="1100" spc="-5" dirty="0">
                <a:solidFill>
                  <a:srgbClr val="231F20"/>
                </a:solidFill>
                <a:latin typeface="Arial"/>
                <a:cs typeface="Arial"/>
              </a:rPr>
              <a:t>execution modalities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sz="1100" spc="-5" dirty="0">
                <a:solidFill>
                  <a:srgbClr val="231F20"/>
                </a:solidFill>
                <a:latin typeface="Arial"/>
                <a:cs typeface="Arial"/>
              </a:rPr>
              <a:t>slum  upgradation projects and involvement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of IP </a:t>
            </a:r>
            <a:r>
              <a:rPr sz="1100" spc="-5" dirty="0">
                <a:solidFill>
                  <a:srgbClr val="231F20"/>
                </a:solidFill>
                <a:latin typeface="Arial"/>
                <a:cs typeface="Arial"/>
              </a:rPr>
              <a:t>will be  shared by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the State Government from time to  time.</a:t>
            </a:r>
            <a:endParaRPr sz="11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9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100" spc="-5" dirty="0">
                <a:solidFill>
                  <a:srgbClr val="FFFFFF"/>
                </a:solidFill>
                <a:latin typeface="Arial"/>
                <a:cs typeface="Arial"/>
              </a:rPr>
              <a:t>Completion:</a:t>
            </a:r>
            <a:endParaRPr sz="1100" dirty="0">
              <a:latin typeface="Arial"/>
              <a:cs typeface="Arial"/>
            </a:endParaRPr>
          </a:p>
          <a:p>
            <a:pPr marL="239395" marR="428625">
              <a:lnSpc>
                <a:spcPct val="139500"/>
              </a:lnSpc>
            </a:pPr>
            <a:r>
              <a:rPr sz="1100" spc="-5" dirty="0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sz="1100" spc="-1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5" dirty="0">
                <a:solidFill>
                  <a:srgbClr val="231F20"/>
                </a:solidFill>
                <a:latin typeface="Arial"/>
                <a:cs typeface="Arial"/>
              </a:rPr>
              <a:t>Ward</a:t>
            </a:r>
            <a:r>
              <a:rPr sz="1100" spc="-1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Arial"/>
                <a:cs typeface="Arial"/>
              </a:rPr>
              <a:t>Officer</a:t>
            </a:r>
            <a:r>
              <a:rPr sz="1100" spc="-1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Arial"/>
                <a:cs typeface="Arial"/>
              </a:rPr>
              <a:t>on</a:t>
            </a:r>
            <a:r>
              <a:rPr sz="1100" spc="-1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Arial"/>
                <a:cs typeface="Arial"/>
              </a:rPr>
              <a:t>behalf</a:t>
            </a:r>
            <a:r>
              <a:rPr sz="1100" spc="-1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of</a:t>
            </a:r>
            <a:r>
              <a:rPr sz="1100" spc="-1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ULB,</a:t>
            </a:r>
            <a:r>
              <a:rPr sz="1100" spc="-1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Arial"/>
                <a:cs typeface="Arial"/>
              </a:rPr>
              <a:t>shall</a:t>
            </a:r>
            <a:r>
              <a:rPr sz="1100" spc="-1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Arial"/>
                <a:cs typeface="Arial"/>
              </a:rPr>
              <a:t>ensure</a:t>
            </a:r>
            <a:r>
              <a:rPr lang="en-US" sz="11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sz="1100" spc="-1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Arial"/>
                <a:cs typeface="Arial"/>
              </a:rPr>
              <a:t>completion</a:t>
            </a:r>
            <a:r>
              <a:rPr sz="1100" spc="2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of</a:t>
            </a:r>
            <a:r>
              <a:rPr sz="1100" spc="-11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sz="1100" spc="-11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Arial"/>
                <a:cs typeface="Arial"/>
              </a:rPr>
              <a:t>slum</a:t>
            </a:r>
            <a:r>
              <a:rPr sz="1100" spc="-11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Arial"/>
                <a:cs typeface="Arial"/>
              </a:rPr>
              <a:t>upgradation</a:t>
            </a:r>
            <a:r>
              <a:rPr sz="1100" spc="-11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Arial"/>
                <a:cs typeface="Arial"/>
              </a:rPr>
              <a:t>projects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74" name="object 74"/>
          <p:cNvSpPr/>
          <p:nvPr/>
        </p:nvSpPr>
        <p:spPr>
          <a:xfrm>
            <a:off x="6460797" y="2545390"/>
            <a:ext cx="147420" cy="140197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6460797" y="3478855"/>
            <a:ext cx="147420" cy="14019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 txBox="1"/>
          <p:nvPr/>
        </p:nvSpPr>
        <p:spPr>
          <a:xfrm>
            <a:off x="505904" y="7006521"/>
            <a:ext cx="325120" cy="246379"/>
          </a:xfrm>
          <a:prstGeom prst="rect">
            <a:avLst/>
          </a:prstGeom>
          <a:solidFill>
            <a:srgbClr val="5698D2"/>
          </a:solidFill>
        </p:spPr>
        <p:txBody>
          <a:bodyPr vert="horz" wrap="square" lIns="0" tIns="31750" rIns="0" bIns="0" rtlCol="0">
            <a:spAutoFit/>
          </a:bodyPr>
          <a:lstStyle/>
          <a:p>
            <a:pPr marL="99060">
              <a:lnSpc>
                <a:spcPct val="100000"/>
              </a:lnSpc>
              <a:spcBef>
                <a:spcPts val="250"/>
              </a:spcBef>
            </a:pPr>
            <a:r>
              <a:rPr sz="1100" spc="-65" dirty="0">
                <a:solidFill>
                  <a:srgbClr val="FFFFFF"/>
                </a:solidFill>
                <a:latin typeface="Arial"/>
                <a:cs typeface="Arial"/>
              </a:rPr>
              <a:t>06</a:t>
            </a:r>
            <a:endParaRPr sz="1100">
              <a:latin typeface="Arial"/>
              <a:cs typeface="Arial"/>
            </a:endParaRPr>
          </a:p>
        </p:txBody>
      </p:sp>
      <p:sp>
        <p:nvSpPr>
          <p:cNvPr id="78" name="object 78"/>
          <p:cNvSpPr/>
          <p:nvPr/>
        </p:nvSpPr>
        <p:spPr>
          <a:xfrm>
            <a:off x="505904" y="7252739"/>
            <a:ext cx="325120" cy="27940"/>
          </a:xfrm>
          <a:custGeom>
            <a:avLst/>
            <a:gdLst/>
            <a:ahLst/>
            <a:cxnLst/>
            <a:rect l="l" t="t" r="r" b="b"/>
            <a:pathLst>
              <a:path w="325119" h="27940">
                <a:moveTo>
                  <a:pt x="0" y="27504"/>
                </a:moveTo>
                <a:lnTo>
                  <a:pt x="324669" y="27504"/>
                </a:lnTo>
                <a:lnTo>
                  <a:pt x="324669" y="0"/>
                </a:lnTo>
                <a:lnTo>
                  <a:pt x="0" y="0"/>
                </a:lnTo>
                <a:lnTo>
                  <a:pt x="0" y="27504"/>
                </a:lnTo>
                <a:close/>
              </a:path>
            </a:pathLst>
          </a:custGeom>
          <a:solidFill>
            <a:srgbClr val="00445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94165" y="522361"/>
            <a:ext cx="430974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>
                <a:solidFill>
                  <a:srgbClr val="231F20"/>
                </a:solidFill>
              </a:rPr>
              <a:t>Step </a:t>
            </a:r>
            <a:r>
              <a:rPr dirty="0">
                <a:solidFill>
                  <a:srgbClr val="231F20"/>
                </a:solidFill>
              </a:rPr>
              <a:t>F: </a:t>
            </a:r>
            <a:r>
              <a:rPr spc="-5" dirty="0">
                <a:solidFill>
                  <a:srgbClr val="231F20"/>
                </a:solidFill>
              </a:rPr>
              <a:t>DELISTING</a:t>
            </a:r>
            <a:r>
              <a:rPr spc="-70" dirty="0">
                <a:solidFill>
                  <a:srgbClr val="231F20"/>
                </a:solidFill>
              </a:rPr>
              <a:t> </a:t>
            </a:r>
            <a:r>
              <a:rPr spc="-10" dirty="0">
                <a:solidFill>
                  <a:srgbClr val="231F20"/>
                </a:solidFill>
              </a:rPr>
              <a:t>PROPOSAL</a:t>
            </a:r>
          </a:p>
        </p:txBody>
      </p:sp>
      <p:sp>
        <p:nvSpPr>
          <p:cNvPr id="3" name="object 3"/>
          <p:cNvSpPr/>
          <p:nvPr/>
        </p:nvSpPr>
        <p:spPr>
          <a:xfrm>
            <a:off x="4007358" y="4986979"/>
            <a:ext cx="1969135" cy="0"/>
          </a:xfrm>
          <a:custGeom>
            <a:avLst/>
            <a:gdLst/>
            <a:ahLst/>
            <a:cxnLst/>
            <a:rect l="l" t="t" r="r" b="b"/>
            <a:pathLst>
              <a:path w="1969135">
                <a:moveTo>
                  <a:pt x="0" y="0"/>
                </a:moveTo>
                <a:lnTo>
                  <a:pt x="1969023" y="0"/>
                </a:lnTo>
              </a:path>
            </a:pathLst>
          </a:custGeom>
          <a:ln w="10159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970974" y="2732729"/>
            <a:ext cx="0" cy="2249170"/>
          </a:xfrm>
          <a:custGeom>
            <a:avLst/>
            <a:gdLst/>
            <a:ahLst/>
            <a:cxnLst/>
            <a:rect l="l" t="t" r="r" b="b"/>
            <a:pathLst>
              <a:path h="2249170">
                <a:moveTo>
                  <a:pt x="0" y="0"/>
                </a:moveTo>
                <a:lnTo>
                  <a:pt x="0" y="2249170"/>
                </a:lnTo>
              </a:path>
            </a:pathLst>
          </a:custGeom>
          <a:ln w="10814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491900" y="2727014"/>
            <a:ext cx="484505" cy="0"/>
          </a:xfrm>
          <a:custGeom>
            <a:avLst/>
            <a:gdLst/>
            <a:ahLst/>
            <a:cxnLst/>
            <a:rect l="l" t="t" r="r" b="b"/>
            <a:pathLst>
              <a:path w="484504">
                <a:moveTo>
                  <a:pt x="0" y="0"/>
                </a:moveTo>
                <a:lnTo>
                  <a:pt x="484480" y="0"/>
                </a:lnTo>
              </a:path>
            </a:pathLst>
          </a:custGeom>
          <a:ln w="11429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324992" y="1717195"/>
            <a:ext cx="48260" cy="211454"/>
          </a:xfrm>
          <a:custGeom>
            <a:avLst/>
            <a:gdLst/>
            <a:ahLst/>
            <a:cxnLst/>
            <a:rect l="l" t="t" r="r" b="b"/>
            <a:pathLst>
              <a:path w="48260" h="211455">
                <a:moveTo>
                  <a:pt x="47962" y="174762"/>
                </a:moveTo>
                <a:lnTo>
                  <a:pt x="0" y="174762"/>
                </a:lnTo>
                <a:lnTo>
                  <a:pt x="23983" y="211126"/>
                </a:lnTo>
                <a:lnTo>
                  <a:pt x="47962" y="174762"/>
                </a:lnTo>
                <a:close/>
              </a:path>
              <a:path w="48260" h="211455">
                <a:moveTo>
                  <a:pt x="29390" y="0"/>
                </a:moveTo>
                <a:lnTo>
                  <a:pt x="18576" y="4982"/>
                </a:lnTo>
                <a:lnTo>
                  <a:pt x="18576" y="174762"/>
                </a:lnTo>
                <a:lnTo>
                  <a:pt x="29390" y="174762"/>
                </a:lnTo>
                <a:lnTo>
                  <a:pt x="2939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324992" y="2329141"/>
            <a:ext cx="48260" cy="211454"/>
          </a:xfrm>
          <a:custGeom>
            <a:avLst/>
            <a:gdLst/>
            <a:ahLst/>
            <a:cxnLst/>
            <a:rect l="l" t="t" r="r" b="b"/>
            <a:pathLst>
              <a:path w="48260" h="211455">
                <a:moveTo>
                  <a:pt x="47962" y="174759"/>
                </a:moveTo>
                <a:lnTo>
                  <a:pt x="0" y="174759"/>
                </a:lnTo>
                <a:lnTo>
                  <a:pt x="23983" y="211126"/>
                </a:lnTo>
                <a:lnTo>
                  <a:pt x="47962" y="174759"/>
                </a:lnTo>
                <a:close/>
              </a:path>
              <a:path w="48260" h="211455">
                <a:moveTo>
                  <a:pt x="29390" y="0"/>
                </a:moveTo>
                <a:lnTo>
                  <a:pt x="18576" y="4983"/>
                </a:lnTo>
                <a:lnTo>
                  <a:pt x="18576" y="174759"/>
                </a:lnTo>
                <a:lnTo>
                  <a:pt x="29390" y="174759"/>
                </a:lnTo>
                <a:lnTo>
                  <a:pt x="2939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324992" y="2941084"/>
            <a:ext cx="48260" cy="211454"/>
          </a:xfrm>
          <a:custGeom>
            <a:avLst/>
            <a:gdLst/>
            <a:ahLst/>
            <a:cxnLst/>
            <a:rect l="l" t="t" r="r" b="b"/>
            <a:pathLst>
              <a:path w="48260" h="211455">
                <a:moveTo>
                  <a:pt x="47962" y="174762"/>
                </a:moveTo>
                <a:lnTo>
                  <a:pt x="0" y="174762"/>
                </a:lnTo>
                <a:lnTo>
                  <a:pt x="23983" y="211126"/>
                </a:lnTo>
                <a:lnTo>
                  <a:pt x="47962" y="174762"/>
                </a:lnTo>
                <a:close/>
              </a:path>
              <a:path w="48260" h="211455">
                <a:moveTo>
                  <a:pt x="29390" y="0"/>
                </a:moveTo>
                <a:lnTo>
                  <a:pt x="18576" y="4982"/>
                </a:lnTo>
                <a:lnTo>
                  <a:pt x="18576" y="174762"/>
                </a:lnTo>
                <a:lnTo>
                  <a:pt x="29390" y="174762"/>
                </a:lnTo>
                <a:lnTo>
                  <a:pt x="2939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324992" y="3504023"/>
            <a:ext cx="48260" cy="211454"/>
          </a:xfrm>
          <a:custGeom>
            <a:avLst/>
            <a:gdLst/>
            <a:ahLst/>
            <a:cxnLst/>
            <a:rect l="l" t="t" r="r" b="b"/>
            <a:pathLst>
              <a:path w="48260" h="211454">
                <a:moveTo>
                  <a:pt x="47962" y="174758"/>
                </a:moveTo>
                <a:lnTo>
                  <a:pt x="0" y="174758"/>
                </a:lnTo>
                <a:lnTo>
                  <a:pt x="23983" y="211126"/>
                </a:lnTo>
                <a:lnTo>
                  <a:pt x="47962" y="174758"/>
                </a:lnTo>
                <a:close/>
              </a:path>
              <a:path w="48260" h="211454">
                <a:moveTo>
                  <a:pt x="29390" y="0"/>
                </a:moveTo>
                <a:lnTo>
                  <a:pt x="18576" y="4978"/>
                </a:lnTo>
                <a:lnTo>
                  <a:pt x="18576" y="174758"/>
                </a:lnTo>
                <a:lnTo>
                  <a:pt x="29390" y="174758"/>
                </a:lnTo>
                <a:lnTo>
                  <a:pt x="2939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324992" y="4070930"/>
            <a:ext cx="48260" cy="211454"/>
          </a:xfrm>
          <a:custGeom>
            <a:avLst/>
            <a:gdLst/>
            <a:ahLst/>
            <a:cxnLst/>
            <a:rect l="l" t="t" r="r" b="b"/>
            <a:pathLst>
              <a:path w="48260" h="211454">
                <a:moveTo>
                  <a:pt x="47962" y="174758"/>
                </a:moveTo>
                <a:lnTo>
                  <a:pt x="0" y="174758"/>
                </a:lnTo>
                <a:lnTo>
                  <a:pt x="23983" y="211126"/>
                </a:lnTo>
                <a:lnTo>
                  <a:pt x="47962" y="174758"/>
                </a:lnTo>
                <a:close/>
              </a:path>
              <a:path w="48260" h="211454">
                <a:moveTo>
                  <a:pt x="29390" y="0"/>
                </a:moveTo>
                <a:lnTo>
                  <a:pt x="18576" y="4978"/>
                </a:lnTo>
                <a:lnTo>
                  <a:pt x="18576" y="174758"/>
                </a:lnTo>
                <a:lnTo>
                  <a:pt x="29390" y="174758"/>
                </a:lnTo>
                <a:lnTo>
                  <a:pt x="2939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324992" y="6200812"/>
            <a:ext cx="48260" cy="211454"/>
          </a:xfrm>
          <a:custGeom>
            <a:avLst/>
            <a:gdLst/>
            <a:ahLst/>
            <a:cxnLst/>
            <a:rect l="l" t="t" r="r" b="b"/>
            <a:pathLst>
              <a:path w="48260" h="211454">
                <a:moveTo>
                  <a:pt x="47962" y="174758"/>
                </a:moveTo>
                <a:lnTo>
                  <a:pt x="0" y="174758"/>
                </a:lnTo>
                <a:lnTo>
                  <a:pt x="23983" y="211122"/>
                </a:lnTo>
                <a:lnTo>
                  <a:pt x="47962" y="174758"/>
                </a:lnTo>
                <a:close/>
              </a:path>
              <a:path w="48260" h="211454">
                <a:moveTo>
                  <a:pt x="29390" y="0"/>
                </a:moveTo>
                <a:lnTo>
                  <a:pt x="18576" y="4978"/>
                </a:lnTo>
                <a:lnTo>
                  <a:pt x="18576" y="174758"/>
                </a:lnTo>
                <a:lnTo>
                  <a:pt x="29390" y="174758"/>
                </a:lnTo>
                <a:lnTo>
                  <a:pt x="2939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324992" y="5628606"/>
            <a:ext cx="48260" cy="211454"/>
          </a:xfrm>
          <a:custGeom>
            <a:avLst/>
            <a:gdLst/>
            <a:ahLst/>
            <a:cxnLst/>
            <a:rect l="l" t="t" r="r" b="b"/>
            <a:pathLst>
              <a:path w="48260" h="211454">
                <a:moveTo>
                  <a:pt x="47962" y="174758"/>
                </a:moveTo>
                <a:lnTo>
                  <a:pt x="0" y="174758"/>
                </a:lnTo>
                <a:lnTo>
                  <a:pt x="23983" y="211126"/>
                </a:lnTo>
                <a:lnTo>
                  <a:pt x="47962" y="174758"/>
                </a:lnTo>
                <a:close/>
              </a:path>
              <a:path w="48260" h="211454">
                <a:moveTo>
                  <a:pt x="29390" y="0"/>
                </a:moveTo>
                <a:lnTo>
                  <a:pt x="18576" y="4982"/>
                </a:lnTo>
                <a:lnTo>
                  <a:pt x="18576" y="174758"/>
                </a:lnTo>
                <a:lnTo>
                  <a:pt x="29390" y="174758"/>
                </a:lnTo>
                <a:lnTo>
                  <a:pt x="2939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677504" y="4324582"/>
            <a:ext cx="1337310" cy="1336040"/>
          </a:xfrm>
          <a:custGeom>
            <a:avLst/>
            <a:gdLst/>
            <a:ahLst/>
            <a:cxnLst/>
            <a:rect l="l" t="t" r="r" b="b"/>
            <a:pathLst>
              <a:path w="1337310" h="1336039">
                <a:moveTo>
                  <a:pt x="1135374" y="0"/>
                </a:moveTo>
                <a:lnTo>
                  <a:pt x="201606" y="0"/>
                </a:lnTo>
                <a:lnTo>
                  <a:pt x="155523" y="5344"/>
                </a:lnTo>
                <a:lnTo>
                  <a:pt x="113145" y="20556"/>
                </a:lnTo>
                <a:lnTo>
                  <a:pt x="75703" y="44402"/>
                </a:lnTo>
                <a:lnTo>
                  <a:pt x="44434" y="75649"/>
                </a:lnTo>
                <a:lnTo>
                  <a:pt x="20571" y="113063"/>
                </a:lnTo>
                <a:lnTo>
                  <a:pt x="5348" y="155411"/>
                </a:lnTo>
                <a:lnTo>
                  <a:pt x="0" y="201460"/>
                </a:lnTo>
                <a:lnTo>
                  <a:pt x="0" y="1134550"/>
                </a:lnTo>
                <a:lnTo>
                  <a:pt x="5348" y="1180599"/>
                </a:lnTo>
                <a:lnTo>
                  <a:pt x="20571" y="1222947"/>
                </a:lnTo>
                <a:lnTo>
                  <a:pt x="44434" y="1260361"/>
                </a:lnTo>
                <a:lnTo>
                  <a:pt x="75703" y="1291607"/>
                </a:lnTo>
                <a:lnTo>
                  <a:pt x="113145" y="1315453"/>
                </a:lnTo>
                <a:lnTo>
                  <a:pt x="155523" y="1330666"/>
                </a:lnTo>
                <a:lnTo>
                  <a:pt x="201606" y="1336010"/>
                </a:lnTo>
                <a:lnTo>
                  <a:pt x="1135374" y="1336010"/>
                </a:lnTo>
                <a:lnTo>
                  <a:pt x="1181457" y="1330666"/>
                </a:lnTo>
                <a:lnTo>
                  <a:pt x="1223836" y="1315453"/>
                </a:lnTo>
                <a:lnTo>
                  <a:pt x="1261278" y="1291607"/>
                </a:lnTo>
                <a:lnTo>
                  <a:pt x="1292547" y="1260361"/>
                </a:lnTo>
                <a:lnTo>
                  <a:pt x="1316410" y="1222947"/>
                </a:lnTo>
                <a:lnTo>
                  <a:pt x="1331633" y="1180599"/>
                </a:lnTo>
                <a:lnTo>
                  <a:pt x="1336982" y="1134550"/>
                </a:lnTo>
                <a:lnTo>
                  <a:pt x="1336982" y="201460"/>
                </a:lnTo>
                <a:lnTo>
                  <a:pt x="1331633" y="155411"/>
                </a:lnTo>
                <a:lnTo>
                  <a:pt x="1316410" y="113063"/>
                </a:lnTo>
                <a:lnTo>
                  <a:pt x="1292547" y="75649"/>
                </a:lnTo>
                <a:lnTo>
                  <a:pt x="1261278" y="44402"/>
                </a:lnTo>
                <a:lnTo>
                  <a:pt x="1223836" y="20556"/>
                </a:lnTo>
                <a:lnTo>
                  <a:pt x="1181457" y="5344"/>
                </a:lnTo>
                <a:lnTo>
                  <a:pt x="1135374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04890" y="1984121"/>
            <a:ext cx="537210" cy="368300"/>
          </a:xfrm>
          <a:custGeom>
            <a:avLst/>
            <a:gdLst/>
            <a:ahLst/>
            <a:cxnLst/>
            <a:rect l="l" t="t" r="r" b="b"/>
            <a:pathLst>
              <a:path w="537210" h="368300">
                <a:moveTo>
                  <a:pt x="0" y="0"/>
                </a:moveTo>
                <a:lnTo>
                  <a:pt x="536813" y="0"/>
                </a:lnTo>
                <a:lnTo>
                  <a:pt x="536813" y="368132"/>
                </a:lnTo>
                <a:lnTo>
                  <a:pt x="0" y="368132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000634" y="1982357"/>
            <a:ext cx="4561840" cy="372110"/>
          </a:xfrm>
          <a:custGeom>
            <a:avLst/>
            <a:gdLst/>
            <a:ahLst/>
            <a:cxnLst/>
            <a:rect l="l" t="t" r="r" b="b"/>
            <a:pathLst>
              <a:path w="4561840" h="372110">
                <a:moveTo>
                  <a:pt x="4496868" y="0"/>
                </a:moveTo>
                <a:lnTo>
                  <a:pt x="165563" y="0"/>
                </a:lnTo>
                <a:lnTo>
                  <a:pt x="142233" y="3765"/>
                </a:lnTo>
                <a:lnTo>
                  <a:pt x="124713" y="13345"/>
                </a:lnTo>
                <a:lnTo>
                  <a:pt x="111394" y="26169"/>
                </a:lnTo>
                <a:lnTo>
                  <a:pt x="100662" y="39664"/>
                </a:lnTo>
                <a:lnTo>
                  <a:pt x="0" y="170607"/>
                </a:lnTo>
                <a:lnTo>
                  <a:pt x="100662" y="331995"/>
                </a:lnTo>
                <a:lnTo>
                  <a:pt x="110654" y="346002"/>
                </a:lnTo>
                <a:lnTo>
                  <a:pt x="124057" y="358769"/>
                </a:lnTo>
                <a:lnTo>
                  <a:pt x="141988" y="368066"/>
                </a:lnTo>
                <a:lnTo>
                  <a:pt x="165563" y="371660"/>
                </a:lnTo>
                <a:lnTo>
                  <a:pt x="4496868" y="371660"/>
                </a:lnTo>
                <a:lnTo>
                  <a:pt x="4522068" y="368530"/>
                </a:lnTo>
                <a:lnTo>
                  <a:pt x="4542704" y="360009"/>
                </a:lnTo>
                <a:lnTo>
                  <a:pt x="4556648" y="347397"/>
                </a:lnTo>
                <a:lnTo>
                  <a:pt x="4561768" y="331995"/>
                </a:lnTo>
                <a:lnTo>
                  <a:pt x="4561768" y="39664"/>
                </a:lnTo>
                <a:lnTo>
                  <a:pt x="4556648" y="24261"/>
                </a:lnTo>
                <a:lnTo>
                  <a:pt x="4542704" y="11649"/>
                </a:lnTo>
                <a:lnTo>
                  <a:pt x="4522068" y="3129"/>
                </a:lnTo>
                <a:lnTo>
                  <a:pt x="4496868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04890" y="2599307"/>
            <a:ext cx="537210" cy="368300"/>
          </a:xfrm>
          <a:custGeom>
            <a:avLst/>
            <a:gdLst/>
            <a:ahLst/>
            <a:cxnLst/>
            <a:rect l="l" t="t" r="r" b="b"/>
            <a:pathLst>
              <a:path w="537210" h="368300">
                <a:moveTo>
                  <a:pt x="0" y="0"/>
                </a:moveTo>
                <a:lnTo>
                  <a:pt x="536813" y="0"/>
                </a:lnTo>
                <a:lnTo>
                  <a:pt x="536813" y="368132"/>
                </a:lnTo>
                <a:lnTo>
                  <a:pt x="0" y="368132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001958" y="2597543"/>
            <a:ext cx="4560570" cy="372110"/>
          </a:xfrm>
          <a:custGeom>
            <a:avLst/>
            <a:gdLst/>
            <a:ahLst/>
            <a:cxnLst/>
            <a:rect l="l" t="t" r="r" b="b"/>
            <a:pathLst>
              <a:path w="4560570" h="372110">
                <a:moveTo>
                  <a:pt x="4495543" y="0"/>
                </a:moveTo>
                <a:lnTo>
                  <a:pt x="164238" y="0"/>
                </a:lnTo>
                <a:lnTo>
                  <a:pt x="140817" y="3697"/>
                </a:lnTo>
                <a:lnTo>
                  <a:pt x="123146" y="13166"/>
                </a:lnTo>
                <a:lnTo>
                  <a:pt x="109795" y="25967"/>
                </a:lnTo>
                <a:lnTo>
                  <a:pt x="99338" y="39664"/>
                </a:lnTo>
                <a:lnTo>
                  <a:pt x="0" y="179287"/>
                </a:lnTo>
                <a:lnTo>
                  <a:pt x="99338" y="331995"/>
                </a:lnTo>
                <a:lnTo>
                  <a:pt x="109477" y="345908"/>
                </a:lnTo>
                <a:lnTo>
                  <a:pt x="122864" y="358686"/>
                </a:lnTo>
                <a:lnTo>
                  <a:pt x="140712" y="368034"/>
                </a:lnTo>
                <a:lnTo>
                  <a:pt x="164238" y="371660"/>
                </a:lnTo>
                <a:lnTo>
                  <a:pt x="4495543" y="371660"/>
                </a:lnTo>
                <a:lnTo>
                  <a:pt x="4520743" y="368530"/>
                </a:lnTo>
                <a:lnTo>
                  <a:pt x="4541380" y="360009"/>
                </a:lnTo>
                <a:lnTo>
                  <a:pt x="4555323" y="347397"/>
                </a:lnTo>
                <a:lnTo>
                  <a:pt x="4560444" y="331995"/>
                </a:lnTo>
                <a:lnTo>
                  <a:pt x="4560444" y="39664"/>
                </a:lnTo>
                <a:lnTo>
                  <a:pt x="4555323" y="24262"/>
                </a:lnTo>
                <a:lnTo>
                  <a:pt x="4541380" y="11650"/>
                </a:lnTo>
                <a:lnTo>
                  <a:pt x="4520743" y="3129"/>
                </a:lnTo>
                <a:lnTo>
                  <a:pt x="4495543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669788" y="3193700"/>
            <a:ext cx="435609" cy="344170"/>
          </a:xfrm>
          <a:custGeom>
            <a:avLst/>
            <a:gdLst/>
            <a:ahLst/>
            <a:cxnLst/>
            <a:rect l="l" t="t" r="r" b="b"/>
            <a:pathLst>
              <a:path w="435610" h="344170">
                <a:moveTo>
                  <a:pt x="0" y="0"/>
                </a:moveTo>
                <a:lnTo>
                  <a:pt x="435152" y="0"/>
                </a:lnTo>
                <a:lnTo>
                  <a:pt x="435152" y="343738"/>
                </a:lnTo>
                <a:lnTo>
                  <a:pt x="0" y="343738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959610" y="3192054"/>
            <a:ext cx="2630805" cy="347345"/>
          </a:xfrm>
          <a:custGeom>
            <a:avLst/>
            <a:gdLst/>
            <a:ahLst/>
            <a:cxnLst/>
            <a:rect l="l" t="t" r="r" b="b"/>
            <a:pathLst>
              <a:path w="2630804" h="347345">
                <a:moveTo>
                  <a:pt x="2582732" y="0"/>
                </a:moveTo>
                <a:lnTo>
                  <a:pt x="124660" y="0"/>
                </a:lnTo>
                <a:lnTo>
                  <a:pt x="108075" y="4345"/>
                </a:lnTo>
                <a:lnTo>
                  <a:pt x="96181" y="15560"/>
                </a:lnTo>
                <a:lnTo>
                  <a:pt x="86568" y="30916"/>
                </a:lnTo>
                <a:lnTo>
                  <a:pt x="76823" y="47682"/>
                </a:lnTo>
                <a:lnTo>
                  <a:pt x="0" y="167580"/>
                </a:lnTo>
                <a:lnTo>
                  <a:pt x="76823" y="299347"/>
                </a:lnTo>
                <a:lnTo>
                  <a:pt x="86170" y="316359"/>
                </a:lnTo>
                <a:lnTo>
                  <a:pt x="95829" y="331689"/>
                </a:lnTo>
                <a:lnTo>
                  <a:pt x="107944" y="342769"/>
                </a:lnTo>
                <a:lnTo>
                  <a:pt x="124660" y="347033"/>
                </a:lnTo>
                <a:lnTo>
                  <a:pt x="2582732" y="347033"/>
                </a:lnTo>
                <a:lnTo>
                  <a:pt x="2601307" y="343271"/>
                </a:lnTo>
                <a:lnTo>
                  <a:pt x="2616517" y="333026"/>
                </a:lnTo>
                <a:lnTo>
                  <a:pt x="2626792" y="317864"/>
                </a:lnTo>
                <a:lnTo>
                  <a:pt x="2630566" y="299347"/>
                </a:lnTo>
                <a:lnTo>
                  <a:pt x="2630566" y="47682"/>
                </a:lnTo>
                <a:lnTo>
                  <a:pt x="2626792" y="29166"/>
                </a:lnTo>
                <a:lnTo>
                  <a:pt x="2616517" y="14005"/>
                </a:lnTo>
                <a:lnTo>
                  <a:pt x="2601307" y="3761"/>
                </a:lnTo>
                <a:lnTo>
                  <a:pt x="2582732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669788" y="3760970"/>
            <a:ext cx="435609" cy="344170"/>
          </a:xfrm>
          <a:custGeom>
            <a:avLst/>
            <a:gdLst/>
            <a:ahLst/>
            <a:cxnLst/>
            <a:rect l="l" t="t" r="r" b="b"/>
            <a:pathLst>
              <a:path w="435610" h="344170">
                <a:moveTo>
                  <a:pt x="0" y="0"/>
                </a:moveTo>
                <a:lnTo>
                  <a:pt x="435152" y="0"/>
                </a:lnTo>
                <a:lnTo>
                  <a:pt x="435152" y="343742"/>
                </a:lnTo>
                <a:lnTo>
                  <a:pt x="0" y="343742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945940" y="3759325"/>
            <a:ext cx="2644775" cy="347345"/>
          </a:xfrm>
          <a:custGeom>
            <a:avLst/>
            <a:gdLst/>
            <a:ahLst/>
            <a:cxnLst/>
            <a:rect l="l" t="t" r="r" b="b"/>
            <a:pathLst>
              <a:path w="2644775" h="347345">
                <a:moveTo>
                  <a:pt x="2596401" y="0"/>
                </a:moveTo>
                <a:lnTo>
                  <a:pt x="138329" y="0"/>
                </a:lnTo>
                <a:lnTo>
                  <a:pt x="122015" y="4535"/>
                </a:lnTo>
                <a:lnTo>
                  <a:pt x="110573" y="16069"/>
                </a:lnTo>
                <a:lnTo>
                  <a:pt x="101049" y="31488"/>
                </a:lnTo>
                <a:lnTo>
                  <a:pt x="90492" y="47682"/>
                </a:lnTo>
                <a:lnTo>
                  <a:pt x="0" y="164364"/>
                </a:lnTo>
                <a:lnTo>
                  <a:pt x="90492" y="299350"/>
                </a:lnTo>
                <a:lnTo>
                  <a:pt x="100427" y="315990"/>
                </a:lnTo>
                <a:lnTo>
                  <a:pt x="110020" y="331360"/>
                </a:lnTo>
                <a:lnTo>
                  <a:pt x="121809" y="342645"/>
                </a:lnTo>
                <a:lnTo>
                  <a:pt x="138329" y="347032"/>
                </a:lnTo>
                <a:lnTo>
                  <a:pt x="2596401" y="347032"/>
                </a:lnTo>
                <a:lnTo>
                  <a:pt x="2614976" y="343270"/>
                </a:lnTo>
                <a:lnTo>
                  <a:pt x="2630186" y="333026"/>
                </a:lnTo>
                <a:lnTo>
                  <a:pt x="2640461" y="317864"/>
                </a:lnTo>
                <a:lnTo>
                  <a:pt x="2644235" y="299350"/>
                </a:lnTo>
                <a:lnTo>
                  <a:pt x="2644235" y="47682"/>
                </a:lnTo>
                <a:lnTo>
                  <a:pt x="2640461" y="29167"/>
                </a:lnTo>
                <a:lnTo>
                  <a:pt x="2630186" y="14006"/>
                </a:lnTo>
                <a:lnTo>
                  <a:pt x="2614976" y="3762"/>
                </a:lnTo>
                <a:lnTo>
                  <a:pt x="2596401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669788" y="5886920"/>
            <a:ext cx="435609" cy="344170"/>
          </a:xfrm>
          <a:custGeom>
            <a:avLst/>
            <a:gdLst/>
            <a:ahLst/>
            <a:cxnLst/>
            <a:rect l="l" t="t" r="r" b="b"/>
            <a:pathLst>
              <a:path w="435610" h="344170">
                <a:moveTo>
                  <a:pt x="0" y="0"/>
                </a:moveTo>
                <a:lnTo>
                  <a:pt x="435152" y="0"/>
                </a:lnTo>
                <a:lnTo>
                  <a:pt x="435152" y="343739"/>
                </a:lnTo>
                <a:lnTo>
                  <a:pt x="0" y="343739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945044" y="5885272"/>
            <a:ext cx="2645410" cy="347345"/>
          </a:xfrm>
          <a:custGeom>
            <a:avLst/>
            <a:gdLst/>
            <a:ahLst/>
            <a:cxnLst/>
            <a:rect l="l" t="t" r="r" b="b"/>
            <a:pathLst>
              <a:path w="2645410" h="347345">
                <a:moveTo>
                  <a:pt x="2597298" y="0"/>
                </a:moveTo>
                <a:lnTo>
                  <a:pt x="139226" y="0"/>
                </a:lnTo>
                <a:lnTo>
                  <a:pt x="122815" y="4463"/>
                </a:lnTo>
                <a:lnTo>
                  <a:pt x="111212" y="15877"/>
                </a:lnTo>
                <a:lnTo>
                  <a:pt x="101657" y="31274"/>
                </a:lnTo>
                <a:lnTo>
                  <a:pt x="91389" y="47685"/>
                </a:lnTo>
                <a:lnTo>
                  <a:pt x="0" y="173808"/>
                </a:lnTo>
                <a:lnTo>
                  <a:pt x="91389" y="299350"/>
                </a:lnTo>
                <a:lnTo>
                  <a:pt x="101674" y="315748"/>
                </a:lnTo>
                <a:lnTo>
                  <a:pt x="111229" y="331146"/>
                </a:lnTo>
                <a:lnTo>
                  <a:pt x="122822" y="342567"/>
                </a:lnTo>
                <a:lnTo>
                  <a:pt x="139226" y="347036"/>
                </a:lnTo>
                <a:lnTo>
                  <a:pt x="2597298" y="347036"/>
                </a:lnTo>
                <a:lnTo>
                  <a:pt x="2615873" y="343274"/>
                </a:lnTo>
                <a:lnTo>
                  <a:pt x="2631082" y="333029"/>
                </a:lnTo>
                <a:lnTo>
                  <a:pt x="2641358" y="317867"/>
                </a:lnTo>
                <a:lnTo>
                  <a:pt x="2645131" y="299350"/>
                </a:lnTo>
                <a:lnTo>
                  <a:pt x="2645131" y="47685"/>
                </a:lnTo>
                <a:lnTo>
                  <a:pt x="2641358" y="29169"/>
                </a:lnTo>
                <a:lnTo>
                  <a:pt x="2631082" y="14006"/>
                </a:lnTo>
                <a:lnTo>
                  <a:pt x="2615873" y="3762"/>
                </a:lnTo>
                <a:lnTo>
                  <a:pt x="2597298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002772" y="6458367"/>
            <a:ext cx="4559935" cy="372110"/>
          </a:xfrm>
          <a:custGeom>
            <a:avLst/>
            <a:gdLst/>
            <a:ahLst/>
            <a:cxnLst/>
            <a:rect l="l" t="t" r="r" b="b"/>
            <a:pathLst>
              <a:path w="4559935" h="372109">
                <a:moveTo>
                  <a:pt x="4494729" y="0"/>
                </a:moveTo>
                <a:lnTo>
                  <a:pt x="163424" y="0"/>
                </a:lnTo>
                <a:lnTo>
                  <a:pt x="139883" y="3616"/>
                </a:lnTo>
                <a:lnTo>
                  <a:pt x="122013" y="12950"/>
                </a:lnTo>
                <a:lnTo>
                  <a:pt x="108623" y="25724"/>
                </a:lnTo>
                <a:lnTo>
                  <a:pt x="98524" y="39664"/>
                </a:lnTo>
                <a:lnTo>
                  <a:pt x="0" y="192924"/>
                </a:lnTo>
                <a:lnTo>
                  <a:pt x="98524" y="331995"/>
                </a:lnTo>
                <a:lnTo>
                  <a:pt x="108966" y="345703"/>
                </a:lnTo>
                <a:lnTo>
                  <a:pt x="122320" y="358503"/>
                </a:lnTo>
                <a:lnTo>
                  <a:pt x="140001" y="367966"/>
                </a:lnTo>
                <a:lnTo>
                  <a:pt x="163424" y="371660"/>
                </a:lnTo>
                <a:lnTo>
                  <a:pt x="4494729" y="371660"/>
                </a:lnTo>
                <a:lnTo>
                  <a:pt x="4519929" y="368530"/>
                </a:lnTo>
                <a:lnTo>
                  <a:pt x="4540566" y="360009"/>
                </a:lnTo>
                <a:lnTo>
                  <a:pt x="4554509" y="347397"/>
                </a:lnTo>
                <a:lnTo>
                  <a:pt x="4559630" y="331995"/>
                </a:lnTo>
                <a:lnTo>
                  <a:pt x="4559630" y="39664"/>
                </a:lnTo>
                <a:lnTo>
                  <a:pt x="4554509" y="24261"/>
                </a:lnTo>
                <a:lnTo>
                  <a:pt x="4540566" y="11649"/>
                </a:lnTo>
                <a:lnTo>
                  <a:pt x="4519929" y="3129"/>
                </a:lnTo>
                <a:lnTo>
                  <a:pt x="4494729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704890" y="6460131"/>
            <a:ext cx="537210" cy="368300"/>
          </a:xfrm>
          <a:custGeom>
            <a:avLst/>
            <a:gdLst/>
            <a:ahLst/>
            <a:cxnLst/>
            <a:rect l="l" t="t" r="r" b="b"/>
            <a:pathLst>
              <a:path w="537210" h="368300">
                <a:moveTo>
                  <a:pt x="0" y="0"/>
                </a:moveTo>
                <a:lnTo>
                  <a:pt x="536813" y="0"/>
                </a:lnTo>
                <a:lnTo>
                  <a:pt x="536813" y="368132"/>
                </a:lnTo>
                <a:lnTo>
                  <a:pt x="0" y="368132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025723" y="4986979"/>
            <a:ext cx="1204595" cy="0"/>
          </a:xfrm>
          <a:custGeom>
            <a:avLst/>
            <a:gdLst/>
            <a:ahLst/>
            <a:cxnLst/>
            <a:rect l="l" t="t" r="r" b="b"/>
            <a:pathLst>
              <a:path w="1204595">
                <a:moveTo>
                  <a:pt x="0" y="0"/>
                </a:moveTo>
                <a:lnTo>
                  <a:pt x="1204080" y="0"/>
                </a:lnTo>
              </a:path>
            </a:pathLst>
          </a:custGeom>
          <a:ln w="10159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031130" y="3865569"/>
            <a:ext cx="0" cy="1116330"/>
          </a:xfrm>
          <a:custGeom>
            <a:avLst/>
            <a:gdLst/>
            <a:ahLst/>
            <a:cxnLst/>
            <a:rect l="l" t="t" r="r" b="b"/>
            <a:pathLst>
              <a:path h="1116329">
                <a:moveTo>
                  <a:pt x="0" y="0"/>
                </a:moveTo>
                <a:lnTo>
                  <a:pt x="0" y="1116330"/>
                </a:lnTo>
              </a:path>
            </a:pathLst>
          </a:custGeom>
          <a:ln w="10814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025723" y="3860489"/>
            <a:ext cx="617855" cy="0"/>
          </a:xfrm>
          <a:custGeom>
            <a:avLst/>
            <a:gdLst/>
            <a:ahLst/>
            <a:cxnLst/>
            <a:rect l="l" t="t" r="r" b="b"/>
            <a:pathLst>
              <a:path w="617855">
                <a:moveTo>
                  <a:pt x="0" y="0"/>
                </a:moveTo>
                <a:lnTo>
                  <a:pt x="617557" y="0"/>
                </a:lnTo>
              </a:path>
            </a:pathLst>
          </a:custGeom>
          <a:ln w="10159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78384" y="6433623"/>
            <a:ext cx="537210" cy="368300"/>
          </a:xfrm>
          <a:custGeom>
            <a:avLst/>
            <a:gdLst/>
            <a:ahLst/>
            <a:cxnLst/>
            <a:rect l="l" t="t" r="r" b="b"/>
            <a:pathLst>
              <a:path w="537210" h="368300">
                <a:moveTo>
                  <a:pt x="0" y="0"/>
                </a:moveTo>
                <a:lnTo>
                  <a:pt x="536809" y="0"/>
                </a:lnTo>
                <a:lnTo>
                  <a:pt x="536809" y="368132"/>
                </a:lnTo>
                <a:lnTo>
                  <a:pt x="0" y="368132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976265" y="6431860"/>
            <a:ext cx="4559935" cy="372110"/>
          </a:xfrm>
          <a:custGeom>
            <a:avLst/>
            <a:gdLst/>
            <a:ahLst/>
            <a:cxnLst/>
            <a:rect l="l" t="t" r="r" b="b"/>
            <a:pathLst>
              <a:path w="4559935" h="372109">
                <a:moveTo>
                  <a:pt x="4494730" y="0"/>
                </a:moveTo>
                <a:lnTo>
                  <a:pt x="163426" y="0"/>
                </a:lnTo>
                <a:lnTo>
                  <a:pt x="139882" y="3616"/>
                </a:lnTo>
                <a:lnTo>
                  <a:pt x="122011" y="12950"/>
                </a:lnTo>
                <a:lnTo>
                  <a:pt x="108622" y="25725"/>
                </a:lnTo>
                <a:lnTo>
                  <a:pt x="98525" y="39665"/>
                </a:lnTo>
                <a:lnTo>
                  <a:pt x="0" y="192924"/>
                </a:lnTo>
                <a:lnTo>
                  <a:pt x="98525" y="331995"/>
                </a:lnTo>
                <a:lnTo>
                  <a:pt x="108965" y="345703"/>
                </a:lnTo>
                <a:lnTo>
                  <a:pt x="122317" y="358504"/>
                </a:lnTo>
                <a:lnTo>
                  <a:pt x="139999" y="367966"/>
                </a:lnTo>
                <a:lnTo>
                  <a:pt x="163426" y="371660"/>
                </a:lnTo>
                <a:lnTo>
                  <a:pt x="4494730" y="371660"/>
                </a:lnTo>
                <a:lnTo>
                  <a:pt x="4519930" y="368530"/>
                </a:lnTo>
                <a:lnTo>
                  <a:pt x="4540565" y="360009"/>
                </a:lnTo>
                <a:lnTo>
                  <a:pt x="4554507" y="347397"/>
                </a:lnTo>
                <a:lnTo>
                  <a:pt x="4559627" y="331995"/>
                </a:lnTo>
                <a:lnTo>
                  <a:pt x="4559627" y="39665"/>
                </a:lnTo>
                <a:lnTo>
                  <a:pt x="4554507" y="24262"/>
                </a:lnTo>
                <a:lnTo>
                  <a:pt x="4540565" y="11650"/>
                </a:lnTo>
                <a:lnTo>
                  <a:pt x="4519930" y="3129"/>
                </a:lnTo>
                <a:lnTo>
                  <a:pt x="449473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643280" y="5860410"/>
            <a:ext cx="435609" cy="344170"/>
          </a:xfrm>
          <a:custGeom>
            <a:avLst/>
            <a:gdLst/>
            <a:ahLst/>
            <a:cxnLst/>
            <a:rect l="l" t="t" r="r" b="b"/>
            <a:pathLst>
              <a:path w="435610" h="344170">
                <a:moveTo>
                  <a:pt x="0" y="0"/>
                </a:moveTo>
                <a:lnTo>
                  <a:pt x="435150" y="0"/>
                </a:lnTo>
                <a:lnTo>
                  <a:pt x="435150" y="343742"/>
                </a:lnTo>
                <a:lnTo>
                  <a:pt x="0" y="343742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918536" y="5858766"/>
            <a:ext cx="2645410" cy="347345"/>
          </a:xfrm>
          <a:custGeom>
            <a:avLst/>
            <a:gdLst/>
            <a:ahLst/>
            <a:cxnLst/>
            <a:rect l="l" t="t" r="r" b="b"/>
            <a:pathLst>
              <a:path w="2645410" h="347345">
                <a:moveTo>
                  <a:pt x="2597299" y="0"/>
                </a:moveTo>
                <a:lnTo>
                  <a:pt x="139222" y="0"/>
                </a:lnTo>
                <a:lnTo>
                  <a:pt x="122814" y="4463"/>
                </a:lnTo>
                <a:lnTo>
                  <a:pt x="111212" y="15876"/>
                </a:lnTo>
                <a:lnTo>
                  <a:pt x="101657" y="31271"/>
                </a:lnTo>
                <a:lnTo>
                  <a:pt x="91390" y="47684"/>
                </a:lnTo>
                <a:lnTo>
                  <a:pt x="0" y="173804"/>
                </a:lnTo>
                <a:lnTo>
                  <a:pt x="91390" y="299350"/>
                </a:lnTo>
                <a:lnTo>
                  <a:pt x="101676" y="315746"/>
                </a:lnTo>
                <a:lnTo>
                  <a:pt x="111229" y="331142"/>
                </a:lnTo>
                <a:lnTo>
                  <a:pt x="122821" y="342564"/>
                </a:lnTo>
                <a:lnTo>
                  <a:pt x="139222" y="347032"/>
                </a:lnTo>
                <a:lnTo>
                  <a:pt x="2597299" y="347032"/>
                </a:lnTo>
                <a:lnTo>
                  <a:pt x="2615872" y="343270"/>
                </a:lnTo>
                <a:lnTo>
                  <a:pt x="2631082" y="333026"/>
                </a:lnTo>
                <a:lnTo>
                  <a:pt x="2641358" y="317864"/>
                </a:lnTo>
                <a:lnTo>
                  <a:pt x="2645133" y="299350"/>
                </a:lnTo>
                <a:lnTo>
                  <a:pt x="2645133" y="47684"/>
                </a:lnTo>
                <a:lnTo>
                  <a:pt x="2641358" y="29168"/>
                </a:lnTo>
                <a:lnTo>
                  <a:pt x="2631082" y="14006"/>
                </a:lnTo>
                <a:lnTo>
                  <a:pt x="2615872" y="3762"/>
                </a:lnTo>
                <a:lnTo>
                  <a:pt x="2597299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656310" y="4300740"/>
            <a:ext cx="1337310" cy="1336040"/>
          </a:xfrm>
          <a:custGeom>
            <a:avLst/>
            <a:gdLst/>
            <a:ahLst/>
            <a:cxnLst/>
            <a:rect l="l" t="t" r="r" b="b"/>
            <a:pathLst>
              <a:path w="1337310" h="1336039">
                <a:moveTo>
                  <a:pt x="1135374" y="0"/>
                </a:moveTo>
                <a:lnTo>
                  <a:pt x="201607" y="0"/>
                </a:lnTo>
                <a:lnTo>
                  <a:pt x="155524" y="5344"/>
                </a:lnTo>
                <a:lnTo>
                  <a:pt x="113145" y="20556"/>
                </a:lnTo>
                <a:lnTo>
                  <a:pt x="75704" y="44402"/>
                </a:lnTo>
                <a:lnTo>
                  <a:pt x="44434" y="75649"/>
                </a:lnTo>
                <a:lnTo>
                  <a:pt x="20571" y="113063"/>
                </a:lnTo>
                <a:lnTo>
                  <a:pt x="5348" y="155410"/>
                </a:lnTo>
                <a:lnTo>
                  <a:pt x="0" y="201458"/>
                </a:lnTo>
                <a:lnTo>
                  <a:pt x="0" y="1134550"/>
                </a:lnTo>
                <a:lnTo>
                  <a:pt x="5348" y="1180598"/>
                </a:lnTo>
                <a:lnTo>
                  <a:pt x="20571" y="1222946"/>
                </a:lnTo>
                <a:lnTo>
                  <a:pt x="44434" y="1260360"/>
                </a:lnTo>
                <a:lnTo>
                  <a:pt x="75704" y="1291606"/>
                </a:lnTo>
                <a:lnTo>
                  <a:pt x="113145" y="1315452"/>
                </a:lnTo>
                <a:lnTo>
                  <a:pt x="155524" y="1330664"/>
                </a:lnTo>
                <a:lnTo>
                  <a:pt x="201607" y="1336009"/>
                </a:lnTo>
                <a:lnTo>
                  <a:pt x="1135374" y="1336009"/>
                </a:lnTo>
                <a:lnTo>
                  <a:pt x="1181457" y="1330664"/>
                </a:lnTo>
                <a:lnTo>
                  <a:pt x="1223836" y="1315452"/>
                </a:lnTo>
                <a:lnTo>
                  <a:pt x="1261278" y="1291606"/>
                </a:lnTo>
                <a:lnTo>
                  <a:pt x="1292547" y="1260360"/>
                </a:lnTo>
                <a:lnTo>
                  <a:pt x="1316410" y="1222946"/>
                </a:lnTo>
                <a:lnTo>
                  <a:pt x="1331633" y="1180598"/>
                </a:lnTo>
                <a:lnTo>
                  <a:pt x="1336982" y="1134550"/>
                </a:lnTo>
                <a:lnTo>
                  <a:pt x="1336982" y="201458"/>
                </a:lnTo>
                <a:lnTo>
                  <a:pt x="1331633" y="155410"/>
                </a:lnTo>
                <a:lnTo>
                  <a:pt x="1316410" y="113063"/>
                </a:lnTo>
                <a:lnTo>
                  <a:pt x="1292547" y="75649"/>
                </a:lnTo>
                <a:lnTo>
                  <a:pt x="1261278" y="44402"/>
                </a:lnTo>
                <a:lnTo>
                  <a:pt x="1223836" y="20556"/>
                </a:lnTo>
                <a:lnTo>
                  <a:pt x="1181457" y="5344"/>
                </a:lnTo>
                <a:lnTo>
                  <a:pt x="1135374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643280" y="3734463"/>
            <a:ext cx="435609" cy="344170"/>
          </a:xfrm>
          <a:custGeom>
            <a:avLst/>
            <a:gdLst/>
            <a:ahLst/>
            <a:cxnLst/>
            <a:rect l="l" t="t" r="r" b="b"/>
            <a:pathLst>
              <a:path w="435610" h="344170">
                <a:moveTo>
                  <a:pt x="0" y="0"/>
                </a:moveTo>
                <a:lnTo>
                  <a:pt x="435150" y="0"/>
                </a:lnTo>
                <a:lnTo>
                  <a:pt x="435150" y="343738"/>
                </a:lnTo>
                <a:lnTo>
                  <a:pt x="0" y="343738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919429" y="3732817"/>
            <a:ext cx="2644775" cy="347345"/>
          </a:xfrm>
          <a:custGeom>
            <a:avLst/>
            <a:gdLst/>
            <a:ahLst/>
            <a:cxnLst/>
            <a:rect l="l" t="t" r="r" b="b"/>
            <a:pathLst>
              <a:path w="2644775" h="347345">
                <a:moveTo>
                  <a:pt x="2596407" y="0"/>
                </a:moveTo>
                <a:lnTo>
                  <a:pt x="138329" y="0"/>
                </a:lnTo>
                <a:lnTo>
                  <a:pt x="122017" y="4535"/>
                </a:lnTo>
                <a:lnTo>
                  <a:pt x="110575" y="16069"/>
                </a:lnTo>
                <a:lnTo>
                  <a:pt x="101052" y="31488"/>
                </a:lnTo>
                <a:lnTo>
                  <a:pt x="90497" y="47682"/>
                </a:lnTo>
                <a:lnTo>
                  <a:pt x="0" y="164362"/>
                </a:lnTo>
                <a:lnTo>
                  <a:pt x="90497" y="299347"/>
                </a:lnTo>
                <a:lnTo>
                  <a:pt x="100432" y="315989"/>
                </a:lnTo>
                <a:lnTo>
                  <a:pt x="110025" y="331360"/>
                </a:lnTo>
                <a:lnTo>
                  <a:pt x="121812" y="342645"/>
                </a:lnTo>
                <a:lnTo>
                  <a:pt x="138329" y="347032"/>
                </a:lnTo>
                <a:lnTo>
                  <a:pt x="2596407" y="347032"/>
                </a:lnTo>
                <a:lnTo>
                  <a:pt x="2614979" y="343270"/>
                </a:lnTo>
                <a:lnTo>
                  <a:pt x="2630189" y="333026"/>
                </a:lnTo>
                <a:lnTo>
                  <a:pt x="2640465" y="317864"/>
                </a:lnTo>
                <a:lnTo>
                  <a:pt x="2644240" y="299347"/>
                </a:lnTo>
                <a:lnTo>
                  <a:pt x="2644240" y="47682"/>
                </a:lnTo>
                <a:lnTo>
                  <a:pt x="2640465" y="29166"/>
                </a:lnTo>
                <a:lnTo>
                  <a:pt x="2630189" y="14005"/>
                </a:lnTo>
                <a:lnTo>
                  <a:pt x="2614979" y="3761"/>
                </a:lnTo>
                <a:lnTo>
                  <a:pt x="2596407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643280" y="3167192"/>
            <a:ext cx="435609" cy="344170"/>
          </a:xfrm>
          <a:custGeom>
            <a:avLst/>
            <a:gdLst/>
            <a:ahLst/>
            <a:cxnLst/>
            <a:rect l="l" t="t" r="r" b="b"/>
            <a:pathLst>
              <a:path w="435610" h="344170">
                <a:moveTo>
                  <a:pt x="0" y="0"/>
                </a:moveTo>
                <a:lnTo>
                  <a:pt x="435150" y="0"/>
                </a:lnTo>
                <a:lnTo>
                  <a:pt x="435150" y="343739"/>
                </a:lnTo>
                <a:lnTo>
                  <a:pt x="0" y="343739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78384" y="2572797"/>
            <a:ext cx="537210" cy="368300"/>
          </a:xfrm>
          <a:custGeom>
            <a:avLst/>
            <a:gdLst/>
            <a:ahLst/>
            <a:cxnLst/>
            <a:rect l="l" t="t" r="r" b="b"/>
            <a:pathLst>
              <a:path w="537210" h="368300">
                <a:moveTo>
                  <a:pt x="0" y="0"/>
                </a:moveTo>
                <a:lnTo>
                  <a:pt x="536809" y="0"/>
                </a:lnTo>
                <a:lnTo>
                  <a:pt x="536809" y="368136"/>
                </a:lnTo>
                <a:lnTo>
                  <a:pt x="0" y="368136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678384" y="1957611"/>
            <a:ext cx="537210" cy="368300"/>
          </a:xfrm>
          <a:custGeom>
            <a:avLst/>
            <a:gdLst/>
            <a:ahLst/>
            <a:cxnLst/>
            <a:rect l="l" t="t" r="r" b="b"/>
            <a:pathLst>
              <a:path w="537210" h="368300">
                <a:moveTo>
                  <a:pt x="0" y="0"/>
                </a:moveTo>
                <a:lnTo>
                  <a:pt x="536809" y="0"/>
                </a:lnTo>
                <a:lnTo>
                  <a:pt x="536809" y="368134"/>
                </a:lnTo>
                <a:lnTo>
                  <a:pt x="0" y="368134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974128" y="1955847"/>
            <a:ext cx="4561840" cy="372110"/>
          </a:xfrm>
          <a:custGeom>
            <a:avLst/>
            <a:gdLst/>
            <a:ahLst/>
            <a:cxnLst/>
            <a:rect l="l" t="t" r="r" b="b"/>
            <a:pathLst>
              <a:path w="4561840" h="372110">
                <a:moveTo>
                  <a:pt x="4496868" y="0"/>
                </a:moveTo>
                <a:lnTo>
                  <a:pt x="165563" y="0"/>
                </a:lnTo>
                <a:lnTo>
                  <a:pt x="142230" y="3765"/>
                </a:lnTo>
                <a:lnTo>
                  <a:pt x="124710" y="13346"/>
                </a:lnTo>
                <a:lnTo>
                  <a:pt x="111391" y="26170"/>
                </a:lnTo>
                <a:lnTo>
                  <a:pt x="100662" y="39664"/>
                </a:lnTo>
                <a:lnTo>
                  <a:pt x="0" y="170610"/>
                </a:lnTo>
                <a:lnTo>
                  <a:pt x="100662" y="331998"/>
                </a:lnTo>
                <a:lnTo>
                  <a:pt x="110652" y="346003"/>
                </a:lnTo>
                <a:lnTo>
                  <a:pt x="124054" y="358771"/>
                </a:lnTo>
                <a:lnTo>
                  <a:pt x="141986" y="368068"/>
                </a:lnTo>
                <a:lnTo>
                  <a:pt x="165563" y="371662"/>
                </a:lnTo>
                <a:lnTo>
                  <a:pt x="4496868" y="371662"/>
                </a:lnTo>
                <a:lnTo>
                  <a:pt x="4522067" y="368533"/>
                </a:lnTo>
                <a:lnTo>
                  <a:pt x="4542703" y="360011"/>
                </a:lnTo>
                <a:lnTo>
                  <a:pt x="4556644" y="347399"/>
                </a:lnTo>
                <a:lnTo>
                  <a:pt x="4561765" y="331998"/>
                </a:lnTo>
                <a:lnTo>
                  <a:pt x="4561765" y="39664"/>
                </a:lnTo>
                <a:lnTo>
                  <a:pt x="4556644" y="24261"/>
                </a:lnTo>
                <a:lnTo>
                  <a:pt x="4542703" y="11649"/>
                </a:lnTo>
                <a:lnTo>
                  <a:pt x="4522067" y="3129"/>
                </a:lnTo>
                <a:lnTo>
                  <a:pt x="4496868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1380244" y="1947879"/>
            <a:ext cx="3853179" cy="37147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498475" marR="30480" indent="-461009">
              <a:lnSpc>
                <a:spcPct val="104099"/>
              </a:lnSpc>
              <a:spcBef>
                <a:spcPts val="70"/>
              </a:spcBef>
            </a:pPr>
            <a:r>
              <a:rPr sz="1100" spc="70">
                <a:solidFill>
                  <a:srgbClr val="FFFFFF"/>
                </a:solidFill>
                <a:latin typeface="Arial Narrow"/>
                <a:cs typeface="Arial Narrow"/>
              </a:rPr>
              <a:t>Unde</a:t>
            </a:r>
            <a:r>
              <a:rPr lang="en-US" sz="1100" spc="70" dirty="0">
                <a:solidFill>
                  <a:srgbClr val="FFFFFF"/>
                </a:solidFill>
                <a:latin typeface="Arial Narrow"/>
                <a:cs typeface="Arial Narrow"/>
              </a:rPr>
              <a:t>r</a:t>
            </a:r>
            <a:r>
              <a:rPr sz="1100" spc="70">
                <a:solidFill>
                  <a:srgbClr val="FFFFFF"/>
                </a:solidFill>
                <a:latin typeface="Arial Narrow"/>
                <a:cs typeface="Arial Narrow"/>
              </a:rPr>
              <a:t>take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Participatory </a:t>
            </a:r>
            <a:r>
              <a:rPr sz="1100" spc="75" dirty="0">
                <a:solidFill>
                  <a:srgbClr val="FFFFFF"/>
                </a:solidFill>
                <a:latin typeface="Arial Narrow"/>
                <a:cs typeface="Arial Narrow"/>
              </a:rPr>
              <a:t>Infrasturcture </a:t>
            </a:r>
            <a:r>
              <a:rPr sz="1100" spc="40" dirty="0">
                <a:solidFill>
                  <a:srgbClr val="FFFFFF"/>
                </a:solidFill>
                <a:latin typeface="Arial Narrow"/>
                <a:cs typeface="Arial Narrow"/>
              </a:rPr>
              <a:t>Needs </a:t>
            </a:r>
            <a:r>
              <a:rPr sz="1100" spc="55" dirty="0">
                <a:solidFill>
                  <a:srgbClr val="FFFFFF"/>
                </a:solidFill>
                <a:latin typeface="Arial Narrow"/>
                <a:cs typeface="Arial Narrow"/>
              </a:rPr>
              <a:t>Assessment</a:t>
            </a:r>
            <a:r>
              <a:rPr sz="1100" spc="-8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10" dirty="0">
                <a:solidFill>
                  <a:srgbClr val="FFFFFF"/>
                </a:solidFill>
                <a:latin typeface="Arial Narrow"/>
                <a:cs typeface="Arial Narrow"/>
              </a:rPr>
              <a:t>(PNA)</a:t>
            </a:r>
            <a:r>
              <a:rPr sz="825" spc="15" baseline="55555" dirty="0">
                <a:solidFill>
                  <a:srgbClr val="FFFFFF"/>
                </a:solidFill>
                <a:latin typeface="Arial Narrow"/>
                <a:cs typeface="Arial Narrow"/>
              </a:rPr>
              <a:t>b  </a:t>
            </a: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at</a:t>
            </a:r>
            <a:r>
              <a:rPr sz="1100" spc="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slum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5" dirty="0">
                <a:solidFill>
                  <a:srgbClr val="FFFFFF"/>
                </a:solidFill>
                <a:latin typeface="Arial Narrow"/>
                <a:cs typeface="Arial Narrow"/>
              </a:rPr>
              <a:t>level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for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primary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infrastructure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95" dirty="0">
                <a:solidFill>
                  <a:srgbClr val="FFFFFF"/>
                </a:solidFill>
                <a:latin typeface="Arial Narrow"/>
                <a:cs typeface="Arial Narrow"/>
              </a:rPr>
              <a:t>facilities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2733349" y="4600407"/>
            <a:ext cx="1186815" cy="72072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38100" marR="30480" algn="ctr">
              <a:lnSpc>
                <a:spcPct val="104099"/>
              </a:lnSpc>
              <a:spcBef>
                <a:spcPts val="70"/>
              </a:spcBef>
            </a:pP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Delisting</a:t>
            </a:r>
            <a:r>
              <a:rPr sz="1100" spc="-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55" dirty="0">
                <a:solidFill>
                  <a:srgbClr val="FFFFFF"/>
                </a:solidFill>
                <a:latin typeface="Arial Narrow"/>
                <a:cs typeface="Arial Narrow"/>
              </a:rPr>
              <a:t>Proposal</a:t>
            </a:r>
            <a:r>
              <a:rPr sz="825" spc="82" baseline="55555" dirty="0">
                <a:solidFill>
                  <a:srgbClr val="FFFFFF"/>
                </a:solidFill>
                <a:latin typeface="Arial Narrow"/>
                <a:cs typeface="Arial Narrow"/>
              </a:rPr>
              <a:t>d </a:t>
            </a:r>
            <a:r>
              <a:rPr sz="825" spc="22" baseline="5555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5" dirty="0">
                <a:solidFill>
                  <a:srgbClr val="FFFFFF"/>
                </a:solidFill>
                <a:latin typeface="Arial Narrow"/>
                <a:cs typeface="Arial Narrow"/>
              </a:rPr>
              <a:t>submitted </a:t>
            </a:r>
            <a:r>
              <a:rPr sz="1100" spc="50" dirty="0">
                <a:solidFill>
                  <a:srgbClr val="FFFFFF"/>
                </a:solidFill>
                <a:latin typeface="Arial Narrow"/>
                <a:cs typeface="Arial Narrow"/>
              </a:rPr>
              <a:t>by  </a:t>
            </a:r>
            <a:r>
              <a:rPr sz="1100" dirty="0">
                <a:solidFill>
                  <a:srgbClr val="FFFFFF"/>
                </a:solidFill>
                <a:latin typeface="Arial Narrow"/>
                <a:cs typeface="Arial Narrow"/>
              </a:rPr>
              <a:t>SDA/RWA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for  </a:t>
            </a:r>
            <a:r>
              <a:rPr sz="1100" spc="75" dirty="0">
                <a:solidFill>
                  <a:srgbClr val="FFFFFF"/>
                </a:solidFill>
                <a:latin typeface="Arial Narrow"/>
                <a:cs typeface="Arial Narrow"/>
              </a:rPr>
              <a:t>evaluation </a:t>
            </a:r>
            <a:r>
              <a:rPr sz="1100" spc="50" dirty="0">
                <a:solidFill>
                  <a:srgbClr val="FFFFFF"/>
                </a:solidFill>
                <a:latin typeface="Arial Narrow"/>
                <a:cs typeface="Arial Narrow"/>
              </a:rPr>
              <a:t>by</a:t>
            </a:r>
            <a:r>
              <a:rPr sz="1100" spc="-7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Narrow"/>
                <a:cs typeface="Arial Narrow"/>
              </a:rPr>
              <a:t>ULB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2631151" y="5925818"/>
            <a:ext cx="131318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Delisting</a:t>
            </a:r>
            <a:r>
              <a:rPr sz="1100" spc="2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60" dirty="0">
                <a:solidFill>
                  <a:srgbClr val="FFFFFF"/>
                </a:solidFill>
                <a:latin typeface="Arial Narrow"/>
                <a:cs typeface="Arial Narrow"/>
              </a:rPr>
              <a:t>procedure</a:t>
            </a:r>
            <a:r>
              <a:rPr sz="825" spc="89" baseline="55555" dirty="0">
                <a:solidFill>
                  <a:srgbClr val="FFFFFF"/>
                </a:solidFill>
                <a:latin typeface="Arial Narrow"/>
                <a:cs typeface="Arial Narrow"/>
              </a:rPr>
              <a:t>e,f</a:t>
            </a:r>
            <a:endParaRPr sz="825" baseline="55555">
              <a:latin typeface="Arial Narrow"/>
              <a:cs typeface="Arial Narrow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760726" y="6413898"/>
            <a:ext cx="3093085" cy="37592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39065" marR="30480" indent="-101600">
              <a:lnSpc>
                <a:spcPct val="105700"/>
              </a:lnSpc>
              <a:spcBef>
                <a:spcPts val="60"/>
              </a:spcBef>
            </a:pPr>
            <a:r>
              <a:rPr sz="1100" spc="60" dirty="0">
                <a:solidFill>
                  <a:srgbClr val="FFFFFF"/>
                </a:solidFill>
                <a:latin typeface="Arial Narrow"/>
                <a:cs typeface="Arial Narrow"/>
              </a:rPr>
              <a:t>Renaming</a:t>
            </a:r>
            <a:r>
              <a:rPr sz="1100" spc="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95" dirty="0">
                <a:solidFill>
                  <a:srgbClr val="FFFFFF"/>
                </a:solidFill>
                <a:latin typeface="Arial Narrow"/>
                <a:cs typeface="Arial Narrow"/>
              </a:rPr>
              <a:t>of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the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habitation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(if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65" dirty="0">
                <a:solidFill>
                  <a:srgbClr val="FFFFFF"/>
                </a:solidFill>
                <a:latin typeface="Arial Narrow"/>
                <a:cs typeface="Arial Narrow"/>
              </a:rPr>
              <a:t>agreed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55" dirty="0">
                <a:solidFill>
                  <a:srgbClr val="FFFFFF"/>
                </a:solidFill>
                <a:latin typeface="Arial Narrow"/>
                <a:cs typeface="Arial Narrow"/>
              </a:rPr>
              <a:t>by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10" dirty="0">
                <a:solidFill>
                  <a:srgbClr val="FFFFFF"/>
                </a:solidFill>
                <a:latin typeface="Arial Narrow"/>
                <a:cs typeface="Arial Narrow"/>
              </a:rPr>
              <a:t>SDA/RWA)  </a:t>
            </a:r>
            <a:r>
              <a:rPr sz="1100" spc="65" dirty="0">
                <a:solidFill>
                  <a:srgbClr val="FFFFFF"/>
                </a:solidFill>
                <a:latin typeface="Arial Narrow"/>
                <a:cs typeface="Arial Narrow"/>
              </a:rPr>
              <a:t>and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incorporation </a:t>
            </a: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in</a:t>
            </a:r>
            <a:r>
              <a:rPr sz="1100" spc="-16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the </a:t>
            </a:r>
            <a:r>
              <a:rPr sz="1100" spc="5" dirty="0">
                <a:solidFill>
                  <a:srgbClr val="FFFFFF"/>
                </a:solidFill>
                <a:latin typeface="Arial Narrow"/>
                <a:cs typeface="Arial Narrow"/>
              </a:rPr>
              <a:t>ULB </a:t>
            </a:r>
            <a:r>
              <a:rPr sz="1100" spc="65" dirty="0">
                <a:solidFill>
                  <a:srgbClr val="FFFFFF"/>
                </a:solidFill>
                <a:latin typeface="Arial Narrow"/>
                <a:cs typeface="Arial Narrow"/>
              </a:rPr>
              <a:t>and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other </a:t>
            </a:r>
            <a:r>
              <a:rPr sz="1100" spc="65" dirty="0">
                <a:solidFill>
                  <a:srgbClr val="FFFFFF"/>
                </a:solidFill>
                <a:latin typeface="Arial Narrow"/>
                <a:cs typeface="Arial Narrow"/>
              </a:rPr>
              <a:t>records</a:t>
            </a:r>
            <a:r>
              <a:rPr sz="825" spc="97" baseline="55555" dirty="0">
                <a:solidFill>
                  <a:srgbClr val="FFFFFF"/>
                </a:solidFill>
                <a:latin typeface="Arial Narrow"/>
                <a:cs typeface="Arial Narrow"/>
              </a:rPr>
              <a:t>g</a:t>
            </a:r>
            <a:endParaRPr sz="825" baseline="55555">
              <a:latin typeface="Arial Narrow"/>
              <a:cs typeface="Arial Narrow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864119" y="2028088"/>
            <a:ext cx="10541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20" dirty="0">
                <a:solidFill>
                  <a:srgbClr val="FFFFFF"/>
                </a:solidFill>
                <a:latin typeface="Arial Narrow"/>
                <a:cs typeface="Arial Narrow"/>
              </a:rPr>
              <a:t>B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864119" y="2654999"/>
            <a:ext cx="10541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-25" dirty="0">
                <a:solidFill>
                  <a:srgbClr val="FFFFFF"/>
                </a:solidFill>
                <a:latin typeface="Arial Narrow"/>
                <a:cs typeface="Arial Narrow"/>
              </a:rPr>
              <a:t>C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1802697" y="3237288"/>
            <a:ext cx="12446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125" dirty="0">
                <a:solidFill>
                  <a:srgbClr val="FFFFFF"/>
                </a:solidFill>
                <a:latin typeface="Arial Narrow"/>
                <a:cs typeface="Arial Narrow"/>
              </a:rPr>
              <a:t>D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1643280" y="3796559"/>
            <a:ext cx="2854325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56210">
              <a:lnSpc>
                <a:spcPct val="100000"/>
              </a:lnSpc>
              <a:spcBef>
                <a:spcPts val="125"/>
              </a:spcBef>
              <a:tabLst>
                <a:tab pos="446405" algn="l"/>
              </a:tabLst>
            </a:pPr>
            <a:r>
              <a:rPr sz="1100" spc="95" dirty="0">
                <a:solidFill>
                  <a:srgbClr val="FFFFFF"/>
                </a:solidFill>
                <a:latin typeface="Arial Narrow"/>
                <a:cs typeface="Arial Narrow"/>
              </a:rPr>
              <a:t>E	</a:t>
            </a:r>
            <a:r>
              <a:rPr sz="1650" spc="97" baseline="2525" dirty="0">
                <a:solidFill>
                  <a:srgbClr val="FFFFFF"/>
                </a:solidFill>
                <a:latin typeface="Arial Narrow"/>
                <a:cs typeface="Arial Narrow"/>
              </a:rPr>
              <a:t>Completion </a:t>
            </a:r>
            <a:r>
              <a:rPr sz="1650" spc="135" baseline="2525" dirty="0">
                <a:solidFill>
                  <a:srgbClr val="FFFFFF"/>
                </a:solidFill>
                <a:latin typeface="Arial Narrow"/>
                <a:cs typeface="Arial Narrow"/>
              </a:rPr>
              <a:t>of </a:t>
            </a:r>
            <a:r>
              <a:rPr sz="1650" spc="104" baseline="2525" dirty="0">
                <a:solidFill>
                  <a:srgbClr val="FFFFFF"/>
                </a:solidFill>
                <a:latin typeface="Arial Narrow"/>
                <a:cs typeface="Arial Narrow"/>
              </a:rPr>
              <a:t>slum upgradation</a:t>
            </a:r>
            <a:r>
              <a:rPr sz="1650" spc="-202" baseline="25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650" spc="120" baseline="2525" dirty="0">
                <a:solidFill>
                  <a:srgbClr val="FFFFFF"/>
                </a:solidFill>
                <a:latin typeface="Arial Narrow"/>
                <a:cs typeface="Arial Narrow"/>
              </a:rPr>
              <a:t>projects</a:t>
            </a:r>
            <a:endParaRPr sz="1650" baseline="2525">
              <a:latin typeface="Arial Narrow"/>
              <a:cs typeface="Arial Narrow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2221156" y="4775259"/>
            <a:ext cx="435609" cy="392430"/>
          </a:xfrm>
          <a:prstGeom prst="rect">
            <a:avLst/>
          </a:prstGeom>
          <a:solidFill>
            <a:srgbClr val="28637D"/>
          </a:solidFill>
        </p:spPr>
        <p:txBody>
          <a:bodyPr vert="horz" wrap="square" lIns="0" tIns="109855" rIns="0" bIns="0" rtlCol="0">
            <a:spAutoFit/>
          </a:bodyPr>
          <a:lstStyle/>
          <a:p>
            <a:pPr marL="218440">
              <a:lnSpc>
                <a:spcPct val="100000"/>
              </a:lnSpc>
              <a:spcBef>
                <a:spcPts val="865"/>
              </a:spcBef>
            </a:pPr>
            <a:r>
              <a:rPr sz="1100" spc="145" dirty="0">
                <a:solidFill>
                  <a:srgbClr val="FFFFFF"/>
                </a:solidFill>
                <a:latin typeface="Arial Narrow"/>
                <a:cs typeface="Arial Narrow"/>
              </a:rPr>
              <a:t>F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1774865" y="5930365"/>
            <a:ext cx="12446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G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678384" y="6515865"/>
            <a:ext cx="56388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56210">
              <a:lnSpc>
                <a:spcPct val="100000"/>
              </a:lnSpc>
              <a:spcBef>
                <a:spcPts val="125"/>
              </a:spcBef>
            </a:pPr>
            <a:r>
              <a:rPr sz="1100" spc="125" dirty="0">
                <a:solidFill>
                  <a:srgbClr val="FFFFFF"/>
                </a:solidFill>
                <a:latin typeface="Arial Narrow"/>
                <a:cs typeface="Arial Narrow"/>
              </a:rPr>
              <a:t>H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5618176" y="3368221"/>
            <a:ext cx="337820" cy="949325"/>
          </a:xfrm>
          <a:prstGeom prst="rect">
            <a:avLst/>
          </a:prstGeom>
        </p:spPr>
        <p:txBody>
          <a:bodyPr vert="vert" wrap="square" lIns="0" tIns="9525" rIns="0" bIns="0" rtlCol="0">
            <a:spAutoFit/>
          </a:bodyPr>
          <a:lstStyle/>
          <a:p>
            <a:pPr marL="148590" marR="5080" indent="-136525">
              <a:lnSpc>
                <a:spcPct val="102099"/>
              </a:lnSpc>
              <a:spcBef>
                <a:spcPts val="75"/>
              </a:spcBef>
            </a:pPr>
            <a:r>
              <a:rPr sz="900" i="1" dirty="0">
                <a:solidFill>
                  <a:srgbClr val="231F20"/>
                </a:solidFill>
                <a:latin typeface="Calibri"/>
                <a:cs typeface="Calibri"/>
              </a:rPr>
              <a:t>Slum </a:t>
            </a:r>
            <a:r>
              <a:rPr sz="900" i="1" spc="-10" dirty="0">
                <a:solidFill>
                  <a:srgbClr val="231F20"/>
                </a:solidFill>
                <a:latin typeface="Calibri"/>
                <a:cs typeface="Calibri"/>
              </a:rPr>
              <a:t>with</a:t>
            </a:r>
            <a:r>
              <a:rPr sz="900" i="1" spc="-3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i="1" spc="-5" dirty="0">
                <a:solidFill>
                  <a:srgbClr val="231F20"/>
                </a:solidFill>
                <a:latin typeface="Calibri"/>
                <a:cs typeface="Calibri"/>
              </a:rPr>
              <a:t>adequate  </a:t>
            </a:r>
            <a:r>
              <a:rPr sz="900" i="1" spc="5" dirty="0">
                <a:solidFill>
                  <a:srgbClr val="231F20"/>
                </a:solidFill>
                <a:latin typeface="Calibri"/>
                <a:cs typeface="Calibri"/>
              </a:rPr>
              <a:t>infrastructure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1491394" y="4653258"/>
            <a:ext cx="187325" cy="1676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00" i="1" spc="-40" dirty="0">
                <a:solidFill>
                  <a:srgbClr val="231F20"/>
                </a:solidFill>
                <a:latin typeface="Calibri"/>
                <a:cs typeface="Calibri"/>
              </a:rPr>
              <a:t>No</a:t>
            </a:r>
            <a:r>
              <a:rPr sz="900" i="1" dirty="0">
                <a:solidFill>
                  <a:srgbClr val="231F20"/>
                </a:solidFill>
                <a:latin typeface="Calibri"/>
                <a:cs typeface="Calibri"/>
              </a:rPr>
              <a:t>t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1235605" y="4796671"/>
            <a:ext cx="699135" cy="1676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00" i="1" dirty="0">
                <a:solidFill>
                  <a:srgbClr val="231F20"/>
                </a:solidFill>
                <a:latin typeface="Calibri"/>
                <a:cs typeface="Calibri"/>
              </a:rPr>
              <a:t>recommended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4" name="object 54"/>
          <p:cNvSpPr/>
          <p:nvPr/>
        </p:nvSpPr>
        <p:spPr>
          <a:xfrm>
            <a:off x="4692816" y="4934224"/>
            <a:ext cx="89535" cy="120650"/>
          </a:xfrm>
          <a:custGeom>
            <a:avLst/>
            <a:gdLst/>
            <a:ahLst/>
            <a:cxnLst/>
            <a:rect l="l" t="t" r="r" b="b"/>
            <a:pathLst>
              <a:path w="89535" h="120650">
                <a:moveTo>
                  <a:pt x="89405" y="0"/>
                </a:moveTo>
                <a:lnTo>
                  <a:pt x="0" y="54987"/>
                </a:lnTo>
                <a:lnTo>
                  <a:pt x="88080" y="120535"/>
                </a:lnTo>
                <a:lnTo>
                  <a:pt x="89405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1391760" y="3802963"/>
            <a:ext cx="89535" cy="120650"/>
          </a:xfrm>
          <a:custGeom>
            <a:avLst/>
            <a:gdLst/>
            <a:ahLst/>
            <a:cxnLst/>
            <a:rect l="l" t="t" r="r" b="b"/>
            <a:pathLst>
              <a:path w="89534" h="120650">
                <a:moveTo>
                  <a:pt x="0" y="0"/>
                </a:moveTo>
                <a:lnTo>
                  <a:pt x="1324" y="120535"/>
                </a:lnTo>
                <a:lnTo>
                  <a:pt x="89405" y="54983"/>
                </a:lnTo>
                <a:lnTo>
                  <a:pt x="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974858" y="4363567"/>
            <a:ext cx="120650" cy="89535"/>
          </a:xfrm>
          <a:custGeom>
            <a:avLst/>
            <a:gdLst/>
            <a:ahLst/>
            <a:cxnLst/>
            <a:rect l="l" t="t" r="r" b="b"/>
            <a:pathLst>
              <a:path w="120650" h="89535">
                <a:moveTo>
                  <a:pt x="54985" y="0"/>
                </a:moveTo>
                <a:lnTo>
                  <a:pt x="0" y="89405"/>
                </a:lnTo>
                <a:lnTo>
                  <a:pt x="120535" y="88080"/>
                </a:lnTo>
                <a:lnTo>
                  <a:pt x="54985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1822799" y="1391630"/>
            <a:ext cx="396875" cy="363220"/>
          </a:xfrm>
          <a:custGeom>
            <a:avLst/>
            <a:gdLst/>
            <a:ahLst/>
            <a:cxnLst/>
            <a:rect l="l" t="t" r="r" b="b"/>
            <a:pathLst>
              <a:path w="396875" h="363219">
                <a:moveTo>
                  <a:pt x="396492" y="0"/>
                </a:moveTo>
                <a:lnTo>
                  <a:pt x="0" y="0"/>
                </a:lnTo>
                <a:lnTo>
                  <a:pt x="0" y="327938"/>
                </a:lnTo>
                <a:lnTo>
                  <a:pt x="29408" y="328338"/>
                </a:lnTo>
                <a:lnTo>
                  <a:pt x="29408" y="361346"/>
                </a:lnTo>
                <a:lnTo>
                  <a:pt x="396492" y="362628"/>
                </a:lnTo>
                <a:lnTo>
                  <a:pt x="359643" y="332969"/>
                </a:lnTo>
                <a:lnTo>
                  <a:pt x="330135" y="299640"/>
                </a:lnTo>
                <a:lnTo>
                  <a:pt x="308285" y="263467"/>
                </a:lnTo>
                <a:lnTo>
                  <a:pt x="294412" y="225275"/>
                </a:lnTo>
                <a:lnTo>
                  <a:pt x="288834" y="185890"/>
                </a:lnTo>
                <a:lnTo>
                  <a:pt x="291868" y="146140"/>
                </a:lnTo>
                <a:lnTo>
                  <a:pt x="303833" y="106849"/>
                </a:lnTo>
                <a:lnTo>
                  <a:pt x="325047" y="68845"/>
                </a:lnTo>
                <a:lnTo>
                  <a:pt x="355827" y="32953"/>
                </a:lnTo>
                <a:lnTo>
                  <a:pt x="396492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2123862" y="1412823"/>
            <a:ext cx="2353310" cy="343535"/>
          </a:xfrm>
          <a:custGeom>
            <a:avLst/>
            <a:gdLst/>
            <a:ahLst/>
            <a:cxnLst/>
            <a:rect l="l" t="t" r="r" b="b"/>
            <a:pathLst>
              <a:path w="2353310" h="343535">
                <a:moveTo>
                  <a:pt x="2308647" y="0"/>
                </a:moveTo>
                <a:lnTo>
                  <a:pt x="44067" y="0"/>
                </a:lnTo>
                <a:lnTo>
                  <a:pt x="26955" y="3720"/>
                </a:lnTo>
                <a:lnTo>
                  <a:pt x="12943" y="13851"/>
                </a:lnTo>
                <a:lnTo>
                  <a:pt x="3476" y="28845"/>
                </a:lnTo>
                <a:lnTo>
                  <a:pt x="0" y="47156"/>
                </a:lnTo>
                <a:lnTo>
                  <a:pt x="0" y="296045"/>
                </a:lnTo>
                <a:lnTo>
                  <a:pt x="3476" y="314356"/>
                </a:lnTo>
                <a:lnTo>
                  <a:pt x="12943" y="329352"/>
                </a:lnTo>
                <a:lnTo>
                  <a:pt x="26955" y="339484"/>
                </a:lnTo>
                <a:lnTo>
                  <a:pt x="44067" y="343206"/>
                </a:lnTo>
                <a:lnTo>
                  <a:pt x="2308647" y="343206"/>
                </a:lnTo>
                <a:lnTo>
                  <a:pt x="2325760" y="339484"/>
                </a:lnTo>
                <a:lnTo>
                  <a:pt x="2339772" y="329352"/>
                </a:lnTo>
                <a:lnTo>
                  <a:pt x="2349239" y="314356"/>
                </a:lnTo>
                <a:lnTo>
                  <a:pt x="2352715" y="296045"/>
                </a:lnTo>
                <a:lnTo>
                  <a:pt x="2352715" y="47156"/>
                </a:lnTo>
                <a:lnTo>
                  <a:pt x="2349239" y="28845"/>
                </a:lnTo>
                <a:lnTo>
                  <a:pt x="2339772" y="13851"/>
                </a:lnTo>
                <a:lnTo>
                  <a:pt x="2325760" y="3720"/>
                </a:lnTo>
                <a:lnTo>
                  <a:pt x="2308647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2037881" y="1391630"/>
            <a:ext cx="2416175" cy="343535"/>
          </a:xfrm>
          <a:custGeom>
            <a:avLst/>
            <a:gdLst/>
            <a:ahLst/>
            <a:cxnLst/>
            <a:rect l="l" t="t" r="r" b="b"/>
            <a:pathLst>
              <a:path w="2416175" h="343535">
                <a:moveTo>
                  <a:pt x="2372111" y="0"/>
                </a:moveTo>
                <a:lnTo>
                  <a:pt x="160512" y="0"/>
                </a:lnTo>
                <a:lnTo>
                  <a:pt x="134239" y="14631"/>
                </a:lnTo>
                <a:lnTo>
                  <a:pt x="93199" y="50589"/>
                </a:lnTo>
                <a:lnTo>
                  <a:pt x="49246" y="95970"/>
                </a:lnTo>
                <a:lnTo>
                  <a:pt x="14229" y="138871"/>
                </a:lnTo>
                <a:lnTo>
                  <a:pt x="0" y="167389"/>
                </a:lnTo>
                <a:lnTo>
                  <a:pt x="13734" y="198264"/>
                </a:lnTo>
                <a:lnTo>
                  <a:pt x="47469" y="243440"/>
                </a:lnTo>
                <a:lnTo>
                  <a:pt x="90388" y="290760"/>
                </a:lnTo>
                <a:lnTo>
                  <a:pt x="131674" y="328068"/>
                </a:lnTo>
                <a:lnTo>
                  <a:pt x="160512" y="343206"/>
                </a:lnTo>
                <a:lnTo>
                  <a:pt x="2372111" y="343206"/>
                </a:lnTo>
                <a:lnTo>
                  <a:pt x="2389222" y="339484"/>
                </a:lnTo>
                <a:lnTo>
                  <a:pt x="2403234" y="329351"/>
                </a:lnTo>
                <a:lnTo>
                  <a:pt x="2412701" y="314355"/>
                </a:lnTo>
                <a:lnTo>
                  <a:pt x="2416178" y="296045"/>
                </a:lnTo>
                <a:lnTo>
                  <a:pt x="2416178" y="47156"/>
                </a:lnTo>
                <a:lnTo>
                  <a:pt x="2412702" y="28846"/>
                </a:lnTo>
                <a:lnTo>
                  <a:pt x="2403236" y="13852"/>
                </a:lnTo>
                <a:lnTo>
                  <a:pt x="2389224" y="3721"/>
                </a:lnTo>
                <a:lnTo>
                  <a:pt x="2372111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 txBox="1"/>
          <p:nvPr/>
        </p:nvSpPr>
        <p:spPr>
          <a:xfrm>
            <a:off x="1868780" y="1455389"/>
            <a:ext cx="248539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  <a:tabLst>
                <a:tab pos="385445" algn="l"/>
              </a:tabLst>
            </a:pPr>
            <a:r>
              <a:rPr sz="1100" spc="20" dirty="0">
                <a:solidFill>
                  <a:srgbClr val="FFFFFF"/>
                </a:solidFill>
                <a:latin typeface="Arial Narrow"/>
                <a:cs typeface="Arial Narrow"/>
              </a:rPr>
              <a:t>A	</a:t>
            </a:r>
            <a:r>
              <a:rPr sz="1650" spc="127" baseline="2525" dirty="0">
                <a:solidFill>
                  <a:srgbClr val="FFFFFF"/>
                </a:solidFill>
                <a:latin typeface="Arial Narrow"/>
                <a:cs typeface="Arial Narrow"/>
              </a:rPr>
              <a:t>Identification </a:t>
            </a:r>
            <a:r>
              <a:rPr sz="1650" spc="89" baseline="2525" dirty="0">
                <a:solidFill>
                  <a:srgbClr val="FFFFFF"/>
                </a:solidFill>
                <a:latin typeface="Arial Narrow"/>
                <a:cs typeface="Arial Narrow"/>
              </a:rPr>
              <a:t>and </a:t>
            </a:r>
            <a:r>
              <a:rPr sz="1650" spc="104" baseline="2525" dirty="0">
                <a:solidFill>
                  <a:srgbClr val="FFFFFF"/>
                </a:solidFill>
                <a:latin typeface="Arial Narrow"/>
                <a:cs typeface="Arial Narrow"/>
              </a:rPr>
              <a:t>Listing </a:t>
            </a:r>
            <a:r>
              <a:rPr sz="1650" spc="135" baseline="2525" dirty="0">
                <a:solidFill>
                  <a:srgbClr val="FFFFFF"/>
                </a:solidFill>
                <a:latin typeface="Arial Narrow"/>
                <a:cs typeface="Arial Narrow"/>
              </a:rPr>
              <a:t>of</a:t>
            </a:r>
            <a:r>
              <a:rPr sz="1650" spc="-150" baseline="25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650" spc="82" baseline="2525" dirty="0">
                <a:solidFill>
                  <a:srgbClr val="FFFFFF"/>
                </a:solidFill>
                <a:latin typeface="Arial Narrow"/>
                <a:cs typeface="Arial Narrow"/>
              </a:rPr>
              <a:t>slums</a:t>
            </a:r>
            <a:r>
              <a:rPr sz="825" spc="82" baseline="60606" dirty="0">
                <a:solidFill>
                  <a:srgbClr val="FFFFFF"/>
                </a:solidFill>
                <a:latin typeface="Arial Narrow"/>
                <a:cs typeface="Arial Narrow"/>
              </a:rPr>
              <a:t>a</a:t>
            </a:r>
            <a:endParaRPr sz="825" baseline="60606">
              <a:latin typeface="Arial Narrow"/>
              <a:cs typeface="Arial Narrow"/>
            </a:endParaRPr>
          </a:p>
        </p:txBody>
      </p:sp>
      <p:sp>
        <p:nvSpPr>
          <p:cNvPr id="61" name="object 61"/>
          <p:cNvSpPr/>
          <p:nvPr/>
        </p:nvSpPr>
        <p:spPr>
          <a:xfrm>
            <a:off x="975452" y="2571033"/>
            <a:ext cx="4560570" cy="372110"/>
          </a:xfrm>
          <a:custGeom>
            <a:avLst/>
            <a:gdLst/>
            <a:ahLst/>
            <a:cxnLst/>
            <a:rect l="l" t="t" r="r" b="b"/>
            <a:pathLst>
              <a:path w="4560570" h="372110">
                <a:moveTo>
                  <a:pt x="4495543" y="0"/>
                </a:moveTo>
                <a:lnTo>
                  <a:pt x="164238" y="0"/>
                </a:lnTo>
                <a:lnTo>
                  <a:pt x="140815" y="3697"/>
                </a:lnTo>
                <a:lnTo>
                  <a:pt x="123144" y="13166"/>
                </a:lnTo>
                <a:lnTo>
                  <a:pt x="109795" y="25967"/>
                </a:lnTo>
                <a:lnTo>
                  <a:pt x="99338" y="39664"/>
                </a:lnTo>
                <a:lnTo>
                  <a:pt x="0" y="179290"/>
                </a:lnTo>
                <a:lnTo>
                  <a:pt x="99338" y="331999"/>
                </a:lnTo>
                <a:lnTo>
                  <a:pt x="109477" y="345912"/>
                </a:lnTo>
                <a:lnTo>
                  <a:pt x="122862" y="358689"/>
                </a:lnTo>
                <a:lnTo>
                  <a:pt x="140711" y="368038"/>
                </a:lnTo>
                <a:lnTo>
                  <a:pt x="164238" y="371664"/>
                </a:lnTo>
                <a:lnTo>
                  <a:pt x="4495543" y="371664"/>
                </a:lnTo>
                <a:lnTo>
                  <a:pt x="4520743" y="368534"/>
                </a:lnTo>
                <a:lnTo>
                  <a:pt x="4541378" y="360012"/>
                </a:lnTo>
                <a:lnTo>
                  <a:pt x="4555320" y="347400"/>
                </a:lnTo>
                <a:lnTo>
                  <a:pt x="4560440" y="331999"/>
                </a:lnTo>
                <a:lnTo>
                  <a:pt x="4560440" y="39664"/>
                </a:lnTo>
                <a:lnTo>
                  <a:pt x="4555320" y="24263"/>
                </a:lnTo>
                <a:lnTo>
                  <a:pt x="4541378" y="11651"/>
                </a:lnTo>
                <a:lnTo>
                  <a:pt x="4520743" y="3129"/>
                </a:lnTo>
                <a:lnTo>
                  <a:pt x="4495543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 txBox="1"/>
          <p:nvPr/>
        </p:nvSpPr>
        <p:spPr>
          <a:xfrm>
            <a:off x="1882218" y="2556754"/>
            <a:ext cx="284734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1100" spc="55" dirty="0">
                <a:solidFill>
                  <a:srgbClr val="FFFFFF"/>
                </a:solidFill>
                <a:latin typeface="Arial Narrow"/>
                <a:cs typeface="Arial Narrow"/>
              </a:rPr>
              <a:t>Prepare </a:t>
            </a:r>
            <a:r>
              <a:rPr sz="1100" spc="25" dirty="0">
                <a:solidFill>
                  <a:srgbClr val="FFFFFF"/>
                </a:solidFill>
                <a:latin typeface="Arial Narrow"/>
                <a:cs typeface="Arial Narrow"/>
              </a:rPr>
              <a:t>I-GAP</a:t>
            </a:r>
            <a:r>
              <a:rPr sz="825" spc="37" baseline="55555" dirty="0">
                <a:solidFill>
                  <a:srgbClr val="FFFFFF"/>
                </a:solidFill>
                <a:latin typeface="Arial Narrow"/>
                <a:cs typeface="Arial Narrow"/>
              </a:rPr>
              <a:t>c </a:t>
            </a: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to </a:t>
            </a:r>
            <a:r>
              <a:rPr sz="1100" spc="50" dirty="0">
                <a:solidFill>
                  <a:srgbClr val="FFFFFF"/>
                </a:solidFill>
                <a:latin typeface="Arial Narrow"/>
                <a:cs typeface="Arial Narrow"/>
              </a:rPr>
              <a:t>assess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the infrastructure</a:t>
            </a:r>
            <a:r>
              <a:rPr sz="1100" spc="-15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60" dirty="0">
                <a:solidFill>
                  <a:srgbClr val="FFFFFF"/>
                </a:solidFill>
                <a:latin typeface="Arial Narrow"/>
                <a:cs typeface="Arial Narrow"/>
              </a:rPr>
              <a:t>gap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1681665" y="2671777"/>
            <a:ext cx="3848100" cy="443230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at</a:t>
            </a:r>
            <a:r>
              <a:rPr sz="1100" spc="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slum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5" dirty="0">
                <a:solidFill>
                  <a:srgbClr val="FFFFFF"/>
                </a:solidFill>
                <a:latin typeface="Arial Narrow"/>
                <a:cs typeface="Arial Narrow"/>
              </a:rPr>
              <a:t>level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60" dirty="0">
                <a:solidFill>
                  <a:srgbClr val="FFFFFF"/>
                </a:solidFill>
                <a:latin typeface="Arial Narrow"/>
                <a:cs typeface="Arial Narrow"/>
              </a:rPr>
              <a:t>and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to</a:t>
            </a:r>
            <a:r>
              <a:rPr sz="1100" spc="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plan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for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slum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upgradation</a:t>
            </a:r>
            <a:r>
              <a:rPr sz="1100" spc="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projects</a:t>
            </a:r>
            <a:endParaRPr sz="1100">
              <a:latin typeface="Arial Narrow"/>
              <a:cs typeface="Arial Narrow"/>
            </a:endParaRPr>
          </a:p>
          <a:p>
            <a:pPr marL="2505710">
              <a:lnSpc>
                <a:spcPct val="100000"/>
              </a:lnSpc>
              <a:spcBef>
                <a:spcPts val="395"/>
              </a:spcBef>
            </a:pPr>
            <a:r>
              <a:rPr sz="900" i="1" spc="10" dirty="0">
                <a:solidFill>
                  <a:srgbClr val="231F20"/>
                </a:solidFill>
                <a:latin typeface="Calibri"/>
                <a:cs typeface="Calibri"/>
              </a:rPr>
              <a:t>Slums </a:t>
            </a:r>
            <a:r>
              <a:rPr sz="900" i="1" dirty="0">
                <a:solidFill>
                  <a:srgbClr val="231F20"/>
                </a:solidFill>
                <a:latin typeface="Calibri"/>
                <a:cs typeface="Calibri"/>
              </a:rPr>
              <a:t>requiring</a:t>
            </a:r>
            <a:r>
              <a:rPr sz="900" i="1" spc="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i="1" dirty="0">
                <a:solidFill>
                  <a:srgbClr val="231F20"/>
                </a:solidFill>
                <a:latin typeface="Calibri"/>
                <a:cs typeface="Calibri"/>
              </a:rPr>
              <a:t>intervention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4" name="object 64"/>
          <p:cNvSpPr/>
          <p:nvPr/>
        </p:nvSpPr>
        <p:spPr>
          <a:xfrm>
            <a:off x="1933102" y="3165544"/>
            <a:ext cx="2630805" cy="347345"/>
          </a:xfrm>
          <a:custGeom>
            <a:avLst/>
            <a:gdLst/>
            <a:ahLst/>
            <a:cxnLst/>
            <a:rect l="l" t="t" r="r" b="b"/>
            <a:pathLst>
              <a:path w="2630804" h="347345">
                <a:moveTo>
                  <a:pt x="2582734" y="0"/>
                </a:moveTo>
                <a:lnTo>
                  <a:pt x="124656" y="0"/>
                </a:lnTo>
                <a:lnTo>
                  <a:pt x="108074" y="4345"/>
                </a:lnTo>
                <a:lnTo>
                  <a:pt x="96182" y="15560"/>
                </a:lnTo>
                <a:lnTo>
                  <a:pt x="86569" y="30917"/>
                </a:lnTo>
                <a:lnTo>
                  <a:pt x="76824" y="47685"/>
                </a:lnTo>
                <a:lnTo>
                  <a:pt x="0" y="167584"/>
                </a:lnTo>
                <a:lnTo>
                  <a:pt x="76824" y="299350"/>
                </a:lnTo>
                <a:lnTo>
                  <a:pt x="86171" y="316361"/>
                </a:lnTo>
                <a:lnTo>
                  <a:pt x="95829" y="331691"/>
                </a:lnTo>
                <a:lnTo>
                  <a:pt x="107943" y="342772"/>
                </a:lnTo>
                <a:lnTo>
                  <a:pt x="124656" y="347036"/>
                </a:lnTo>
                <a:lnTo>
                  <a:pt x="2582734" y="347036"/>
                </a:lnTo>
                <a:lnTo>
                  <a:pt x="2601306" y="343274"/>
                </a:lnTo>
                <a:lnTo>
                  <a:pt x="2616516" y="333029"/>
                </a:lnTo>
                <a:lnTo>
                  <a:pt x="2626793" y="317867"/>
                </a:lnTo>
                <a:lnTo>
                  <a:pt x="2630567" y="299350"/>
                </a:lnTo>
                <a:lnTo>
                  <a:pt x="2630567" y="47685"/>
                </a:lnTo>
                <a:lnTo>
                  <a:pt x="2626793" y="29169"/>
                </a:lnTo>
                <a:lnTo>
                  <a:pt x="2616516" y="14006"/>
                </a:lnTo>
                <a:lnTo>
                  <a:pt x="2601306" y="3762"/>
                </a:lnTo>
                <a:lnTo>
                  <a:pt x="2582734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 txBox="1"/>
          <p:nvPr/>
        </p:nvSpPr>
        <p:spPr>
          <a:xfrm>
            <a:off x="2120958" y="3223838"/>
            <a:ext cx="2332355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65" dirty="0">
                <a:solidFill>
                  <a:srgbClr val="FFFFFF"/>
                </a:solidFill>
                <a:latin typeface="Arial Narrow"/>
                <a:cs typeface="Arial Narrow"/>
              </a:rPr>
              <a:t>Execution </a:t>
            </a: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of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slum upgradation</a:t>
            </a:r>
            <a:r>
              <a:rPr sz="1100" spc="-16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projects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6479364" y="2209487"/>
            <a:ext cx="3557904" cy="33470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1140" marR="5080" indent="-219075" algn="just">
              <a:lnSpc>
                <a:spcPct val="152400"/>
              </a:lnSpc>
              <a:spcBef>
                <a:spcPts val="100"/>
              </a:spcBef>
              <a:buAutoNum type="arabicPeriod"/>
              <a:tabLst>
                <a:tab pos="231775" algn="l"/>
              </a:tabLst>
            </a:pPr>
            <a:r>
              <a:rPr sz="1100" spc="-5" dirty="0">
                <a:solidFill>
                  <a:srgbClr val="231F20"/>
                </a:solidFill>
                <a:latin typeface="Calibri"/>
                <a:cs typeface="Calibri"/>
              </a:rPr>
              <a:t>The </a:t>
            </a:r>
            <a:r>
              <a:rPr sz="1100" spc="-15" dirty="0">
                <a:solidFill>
                  <a:srgbClr val="231F20"/>
                </a:solidFill>
                <a:latin typeface="Calibri"/>
                <a:cs typeface="Calibri"/>
              </a:rPr>
              <a:t>SDA/RWA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will submit the </a:t>
            </a:r>
            <a:r>
              <a:rPr sz="1100" spc="-5" dirty="0">
                <a:solidFill>
                  <a:srgbClr val="231F20"/>
                </a:solidFill>
                <a:latin typeface="Calibri"/>
                <a:cs typeface="Calibri"/>
              </a:rPr>
              <a:t>respective Proposal 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for  </a:t>
            </a:r>
            <a:r>
              <a:rPr sz="1100" spc="-5" dirty="0">
                <a:solidFill>
                  <a:srgbClr val="231F20"/>
                </a:solidFill>
                <a:latin typeface="Calibri"/>
                <a:cs typeface="Calibri"/>
              </a:rPr>
              <a:t>delisting</a:t>
            </a:r>
            <a:r>
              <a:rPr sz="1100" spc="13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the</a:t>
            </a:r>
            <a:r>
              <a:rPr sz="1100" spc="14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concerned</a:t>
            </a:r>
            <a:r>
              <a:rPr sz="1100" spc="13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slum</a:t>
            </a:r>
            <a:r>
              <a:rPr sz="1100" spc="14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Calibri"/>
                <a:cs typeface="Calibri"/>
              </a:rPr>
              <a:t>of</a:t>
            </a:r>
            <a:r>
              <a:rPr sz="1100" spc="14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Calibri"/>
                <a:cs typeface="Calibri"/>
              </a:rPr>
              <a:t>evaluation</a:t>
            </a:r>
            <a:r>
              <a:rPr sz="1100" spc="14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the</a:t>
            </a:r>
            <a:r>
              <a:rPr sz="1100" spc="14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ULB.</a:t>
            </a:r>
            <a:endParaRPr sz="11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buClr>
                <a:srgbClr val="231F20"/>
              </a:buClr>
              <a:buFont typeface="Calibri"/>
              <a:buAutoNum type="arabicPeriod"/>
            </a:pPr>
            <a:endParaRPr sz="1100" dirty="0">
              <a:latin typeface="Times New Roman"/>
              <a:cs typeface="Times New Roman"/>
            </a:endParaRPr>
          </a:p>
          <a:p>
            <a:pPr marL="164465" marR="5080" indent="-164465" algn="just">
              <a:lnSpc>
                <a:spcPct val="152400"/>
              </a:lnSpc>
              <a:spcBef>
                <a:spcPts val="745"/>
              </a:spcBef>
              <a:buAutoNum type="arabicPeriod"/>
              <a:tabLst>
                <a:tab pos="164465" algn="l"/>
              </a:tabLst>
            </a:pPr>
            <a:r>
              <a:rPr sz="1100" spc="-5" dirty="0">
                <a:solidFill>
                  <a:srgbClr val="231F20"/>
                </a:solidFill>
                <a:latin typeface="Calibri"/>
                <a:cs typeface="Calibri"/>
              </a:rPr>
              <a:t>The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ULB shall 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evaluate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the </a:t>
            </a:r>
            <a:r>
              <a:rPr sz="1100" spc="-5" dirty="0">
                <a:solidFill>
                  <a:srgbClr val="231F20"/>
                </a:solidFill>
                <a:latin typeface="Calibri"/>
                <a:cs typeface="Calibri"/>
              </a:rPr>
              <a:t>delisting proposal based on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six  primary </a:t>
            </a:r>
            <a:r>
              <a:rPr sz="1100" spc="-5" dirty="0">
                <a:solidFill>
                  <a:srgbClr val="231F20"/>
                </a:solidFill>
                <a:latin typeface="Calibri"/>
                <a:cs typeface="Calibri"/>
              </a:rPr>
              <a:t>infrastructure facilities as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per</a:t>
            </a:r>
            <a:r>
              <a:rPr sz="1100" spc="14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Annexure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4</a:t>
            </a:r>
            <a:endParaRPr sz="11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buClr>
                <a:srgbClr val="231F20"/>
              </a:buClr>
              <a:buFont typeface="Calibri"/>
              <a:buAutoNum type="arabicPeriod"/>
            </a:pPr>
            <a:endParaRPr sz="1100" dirty="0">
              <a:latin typeface="Times New Roman"/>
              <a:cs typeface="Times New Roman"/>
            </a:endParaRPr>
          </a:p>
          <a:p>
            <a:pPr marL="231140" marR="5080" indent="-219075" algn="just">
              <a:lnSpc>
                <a:spcPct val="152400"/>
              </a:lnSpc>
              <a:spcBef>
                <a:spcPts val="750"/>
              </a:spcBef>
              <a:buAutoNum type="arabicPeriod"/>
              <a:tabLst>
                <a:tab pos="231775" algn="l"/>
              </a:tabLst>
            </a:pPr>
            <a:r>
              <a:rPr sz="1100" spc="-5" dirty="0">
                <a:solidFill>
                  <a:srgbClr val="231F20"/>
                </a:solidFill>
                <a:latin typeface="Calibri"/>
                <a:cs typeface="Calibri"/>
              </a:rPr>
              <a:t>The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ULB 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may undertake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the </a:t>
            </a:r>
            <a:r>
              <a:rPr sz="1100" spc="-5" dirty="0">
                <a:solidFill>
                  <a:srgbClr val="231F20"/>
                </a:solidFill>
                <a:latin typeface="Calibri"/>
                <a:cs typeface="Calibri"/>
              </a:rPr>
              <a:t>evaluation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either </a:t>
            </a:r>
            <a:r>
              <a:rPr sz="1100" spc="-5" dirty="0">
                <a:solidFill>
                  <a:srgbClr val="231F20"/>
                </a:solidFill>
                <a:latin typeface="Calibri"/>
                <a:cs typeface="Calibri"/>
              </a:rPr>
              <a:t>based on 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field </a:t>
            </a:r>
            <a:r>
              <a:rPr sz="1100" spc="-5" dirty="0">
                <a:solidFill>
                  <a:srgbClr val="231F20"/>
                </a:solidFill>
                <a:latin typeface="Calibri"/>
                <a:cs typeface="Calibri"/>
              </a:rPr>
              <a:t>level verification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or its </a:t>
            </a:r>
            <a:r>
              <a:rPr sz="1100" spc="-5" dirty="0">
                <a:solidFill>
                  <a:srgbClr val="231F20"/>
                </a:solidFill>
                <a:latin typeface="Calibri"/>
                <a:cs typeface="Calibri"/>
              </a:rPr>
              <a:t>observations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or a </a:t>
            </a:r>
            <a:r>
              <a:rPr sz="1100" spc="-5" dirty="0">
                <a:solidFill>
                  <a:srgbClr val="231F20"/>
                </a:solidFill>
                <a:latin typeface="Calibri"/>
                <a:cs typeface="Calibri"/>
              </a:rPr>
              <a:t>combination  of both. The proposal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will </a:t>
            </a:r>
            <a:r>
              <a:rPr sz="1100" spc="-5" dirty="0">
                <a:solidFill>
                  <a:srgbClr val="231F20"/>
                </a:solidFill>
                <a:latin typeface="Calibri"/>
                <a:cs typeface="Calibri"/>
              </a:rPr>
              <a:t>then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be </a:t>
            </a:r>
            <a:r>
              <a:rPr sz="1100" spc="-5" dirty="0">
                <a:solidFill>
                  <a:srgbClr val="231F20"/>
                </a:solidFill>
                <a:latin typeface="Calibri"/>
                <a:cs typeface="Calibri"/>
              </a:rPr>
              <a:t>passed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by a Council  </a:t>
            </a:r>
            <a:r>
              <a:rPr sz="1100" spc="-5" dirty="0">
                <a:solidFill>
                  <a:srgbClr val="231F20"/>
                </a:solidFill>
                <a:latin typeface="Calibri"/>
                <a:cs typeface="Calibri"/>
              </a:rPr>
              <a:t>resolution.</a:t>
            </a:r>
            <a:endParaRPr sz="11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buClr>
                <a:srgbClr val="231F20"/>
              </a:buClr>
              <a:buFont typeface="Calibri"/>
              <a:buAutoNum type="arabicPeriod"/>
            </a:pPr>
            <a:endParaRPr sz="1100" dirty="0">
              <a:latin typeface="Times New Roman"/>
              <a:cs typeface="Times New Roman"/>
            </a:endParaRPr>
          </a:p>
          <a:p>
            <a:pPr marL="222885" marR="5080" indent="-210820" algn="just">
              <a:lnSpc>
                <a:spcPct val="152400"/>
              </a:lnSpc>
              <a:spcBef>
                <a:spcPts val="745"/>
              </a:spcBef>
              <a:buAutoNum type="arabicPeriod"/>
              <a:tabLst>
                <a:tab pos="223520" algn="l"/>
              </a:tabLst>
            </a:pP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Subsequently,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the same 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may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be 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forwarded UASRRC for  </a:t>
            </a:r>
            <a:r>
              <a:rPr sz="1100" spc="-5" dirty="0">
                <a:solidFill>
                  <a:srgbClr val="231F20"/>
                </a:solidFill>
                <a:latin typeface="Calibri"/>
                <a:cs typeface="Calibri"/>
              </a:rPr>
              <a:t>delisting.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67" name="object 67"/>
          <p:cNvSpPr/>
          <p:nvPr/>
        </p:nvSpPr>
        <p:spPr>
          <a:xfrm>
            <a:off x="9864647" y="7006521"/>
            <a:ext cx="325120" cy="274320"/>
          </a:xfrm>
          <a:custGeom>
            <a:avLst/>
            <a:gdLst/>
            <a:ahLst/>
            <a:cxnLst/>
            <a:rect l="l" t="t" r="r" b="b"/>
            <a:pathLst>
              <a:path w="325120" h="274320">
                <a:moveTo>
                  <a:pt x="0" y="0"/>
                </a:moveTo>
                <a:lnTo>
                  <a:pt x="324670" y="0"/>
                </a:lnTo>
                <a:lnTo>
                  <a:pt x="324670" y="273723"/>
                </a:lnTo>
                <a:lnTo>
                  <a:pt x="0" y="273723"/>
                </a:lnTo>
                <a:lnTo>
                  <a:pt x="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 txBox="1"/>
          <p:nvPr/>
        </p:nvSpPr>
        <p:spPr>
          <a:xfrm>
            <a:off x="9864647" y="7006521"/>
            <a:ext cx="325120" cy="182245"/>
          </a:xfrm>
          <a:prstGeom prst="rect">
            <a:avLst/>
          </a:prstGeom>
          <a:solidFill>
            <a:srgbClr val="5698D2"/>
          </a:solidFill>
        </p:spPr>
        <p:txBody>
          <a:bodyPr vert="horz" wrap="square" lIns="0" tIns="31750" rIns="0" bIns="0" rtlCol="0">
            <a:spAutoFit/>
          </a:bodyPr>
          <a:lstStyle/>
          <a:p>
            <a:pPr marL="99060">
              <a:lnSpc>
                <a:spcPts val="1180"/>
              </a:lnSpc>
              <a:spcBef>
                <a:spcPts val="250"/>
              </a:spcBef>
            </a:pPr>
            <a:r>
              <a:rPr sz="1100" spc="-65" dirty="0">
                <a:solidFill>
                  <a:srgbClr val="FFFFFF"/>
                </a:solidFill>
                <a:latin typeface="Arial"/>
                <a:cs typeface="Arial"/>
              </a:rPr>
              <a:t>07</a:t>
            </a:r>
            <a:endParaRPr sz="1100">
              <a:latin typeface="Arial"/>
              <a:cs typeface="Arial"/>
            </a:endParaRPr>
          </a:p>
        </p:txBody>
      </p:sp>
      <p:sp>
        <p:nvSpPr>
          <p:cNvPr id="69" name="object 69"/>
          <p:cNvSpPr/>
          <p:nvPr/>
        </p:nvSpPr>
        <p:spPr>
          <a:xfrm>
            <a:off x="9864647" y="7252739"/>
            <a:ext cx="325120" cy="27940"/>
          </a:xfrm>
          <a:custGeom>
            <a:avLst/>
            <a:gdLst/>
            <a:ahLst/>
            <a:cxnLst/>
            <a:rect l="l" t="t" r="r" b="b"/>
            <a:pathLst>
              <a:path w="325120" h="27940">
                <a:moveTo>
                  <a:pt x="0" y="27504"/>
                </a:moveTo>
                <a:lnTo>
                  <a:pt x="324670" y="27504"/>
                </a:lnTo>
                <a:lnTo>
                  <a:pt x="324670" y="0"/>
                </a:lnTo>
                <a:lnTo>
                  <a:pt x="0" y="0"/>
                </a:lnTo>
                <a:lnTo>
                  <a:pt x="0" y="27504"/>
                </a:lnTo>
                <a:close/>
              </a:path>
            </a:pathLst>
          </a:custGeom>
          <a:solidFill>
            <a:srgbClr val="00445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82541" y="6386716"/>
            <a:ext cx="1909457" cy="11732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909457" cy="117327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30573" y="7202497"/>
            <a:ext cx="9861550" cy="0"/>
          </a:xfrm>
          <a:custGeom>
            <a:avLst/>
            <a:gdLst/>
            <a:ahLst/>
            <a:cxnLst/>
            <a:rect l="l" t="t" r="r" b="b"/>
            <a:pathLst>
              <a:path w="9861550">
                <a:moveTo>
                  <a:pt x="0" y="0"/>
                </a:moveTo>
                <a:lnTo>
                  <a:pt x="9861426" y="0"/>
                </a:lnTo>
              </a:path>
            </a:pathLst>
          </a:custGeom>
          <a:ln w="66074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7202497"/>
            <a:ext cx="506095" cy="0"/>
          </a:xfrm>
          <a:custGeom>
            <a:avLst/>
            <a:gdLst/>
            <a:ahLst/>
            <a:cxnLst/>
            <a:rect l="l" t="t" r="r" b="b"/>
            <a:pathLst>
              <a:path w="506095">
                <a:moveTo>
                  <a:pt x="0" y="0"/>
                </a:moveTo>
                <a:lnTo>
                  <a:pt x="505904" y="0"/>
                </a:lnTo>
              </a:path>
            </a:pathLst>
          </a:custGeom>
          <a:ln w="66074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0682862" y="7169460"/>
            <a:ext cx="9525" cy="66675"/>
          </a:xfrm>
          <a:custGeom>
            <a:avLst/>
            <a:gdLst/>
            <a:ahLst/>
            <a:cxnLst/>
            <a:rect l="l" t="t" r="r" b="b"/>
            <a:pathLst>
              <a:path w="9525" h="66675">
                <a:moveTo>
                  <a:pt x="0" y="0"/>
                </a:moveTo>
                <a:lnTo>
                  <a:pt x="9137" y="0"/>
                </a:lnTo>
                <a:lnTo>
                  <a:pt x="9137" y="66074"/>
                </a:lnTo>
                <a:lnTo>
                  <a:pt x="0" y="66074"/>
                </a:lnTo>
                <a:lnTo>
                  <a:pt x="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084700" y="469282"/>
            <a:ext cx="55386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>
                <a:solidFill>
                  <a:srgbClr val="231F20"/>
                </a:solidFill>
              </a:rPr>
              <a:t>Step </a:t>
            </a:r>
            <a:r>
              <a:rPr lang="en-US" spc="-10" dirty="0">
                <a:solidFill>
                  <a:srgbClr val="231F20"/>
                </a:solidFill>
              </a:rPr>
              <a:t>G</a:t>
            </a:r>
            <a:r>
              <a:rPr>
                <a:solidFill>
                  <a:srgbClr val="231F20"/>
                </a:solidFill>
              </a:rPr>
              <a:t>: </a:t>
            </a:r>
            <a:r>
              <a:rPr spc="-5" dirty="0">
                <a:solidFill>
                  <a:srgbClr val="231F20"/>
                </a:solidFill>
              </a:rPr>
              <a:t>DELISTING</a:t>
            </a:r>
            <a:r>
              <a:rPr spc="-70" dirty="0">
                <a:solidFill>
                  <a:srgbClr val="231F20"/>
                </a:solidFill>
              </a:rPr>
              <a:t> </a:t>
            </a:r>
            <a:r>
              <a:rPr spc="-5" dirty="0">
                <a:solidFill>
                  <a:srgbClr val="231F20"/>
                </a:solidFill>
              </a:rPr>
              <a:t>PROCEDURE</a:t>
            </a:r>
          </a:p>
        </p:txBody>
      </p:sp>
      <p:sp>
        <p:nvSpPr>
          <p:cNvPr id="8" name="object 8"/>
          <p:cNvSpPr/>
          <p:nvPr/>
        </p:nvSpPr>
        <p:spPr>
          <a:xfrm>
            <a:off x="4072452" y="4991424"/>
            <a:ext cx="1969135" cy="0"/>
          </a:xfrm>
          <a:custGeom>
            <a:avLst/>
            <a:gdLst/>
            <a:ahLst/>
            <a:cxnLst/>
            <a:rect l="l" t="t" r="r" b="b"/>
            <a:pathLst>
              <a:path w="1969135">
                <a:moveTo>
                  <a:pt x="0" y="0"/>
                </a:moveTo>
                <a:lnTo>
                  <a:pt x="1969023" y="0"/>
                </a:lnTo>
              </a:path>
            </a:pathLst>
          </a:custGeom>
          <a:ln w="11430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036069" y="2736539"/>
            <a:ext cx="0" cy="2249170"/>
          </a:xfrm>
          <a:custGeom>
            <a:avLst/>
            <a:gdLst/>
            <a:ahLst/>
            <a:cxnLst/>
            <a:rect l="l" t="t" r="r" b="b"/>
            <a:pathLst>
              <a:path h="2249170">
                <a:moveTo>
                  <a:pt x="0" y="0"/>
                </a:moveTo>
                <a:lnTo>
                  <a:pt x="0" y="2249170"/>
                </a:lnTo>
              </a:path>
            </a:pathLst>
          </a:custGeom>
          <a:ln w="10814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556995" y="2731459"/>
            <a:ext cx="484505" cy="0"/>
          </a:xfrm>
          <a:custGeom>
            <a:avLst/>
            <a:gdLst/>
            <a:ahLst/>
            <a:cxnLst/>
            <a:rect l="l" t="t" r="r" b="b"/>
            <a:pathLst>
              <a:path w="484504">
                <a:moveTo>
                  <a:pt x="0" y="0"/>
                </a:moveTo>
                <a:lnTo>
                  <a:pt x="484480" y="0"/>
                </a:lnTo>
              </a:path>
            </a:pathLst>
          </a:custGeom>
          <a:ln w="10160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390087" y="1721551"/>
            <a:ext cx="48260" cy="211454"/>
          </a:xfrm>
          <a:custGeom>
            <a:avLst/>
            <a:gdLst/>
            <a:ahLst/>
            <a:cxnLst/>
            <a:rect l="l" t="t" r="r" b="b"/>
            <a:pathLst>
              <a:path w="48260" h="211455">
                <a:moveTo>
                  <a:pt x="47962" y="174762"/>
                </a:moveTo>
                <a:lnTo>
                  <a:pt x="0" y="174762"/>
                </a:lnTo>
                <a:lnTo>
                  <a:pt x="23983" y="211126"/>
                </a:lnTo>
                <a:lnTo>
                  <a:pt x="47962" y="174762"/>
                </a:lnTo>
                <a:close/>
              </a:path>
              <a:path w="48260" h="211455">
                <a:moveTo>
                  <a:pt x="29390" y="0"/>
                </a:moveTo>
                <a:lnTo>
                  <a:pt x="18576" y="4982"/>
                </a:lnTo>
                <a:lnTo>
                  <a:pt x="18576" y="174762"/>
                </a:lnTo>
                <a:lnTo>
                  <a:pt x="29390" y="174762"/>
                </a:lnTo>
                <a:lnTo>
                  <a:pt x="2939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390087" y="2333497"/>
            <a:ext cx="48260" cy="211454"/>
          </a:xfrm>
          <a:custGeom>
            <a:avLst/>
            <a:gdLst/>
            <a:ahLst/>
            <a:cxnLst/>
            <a:rect l="l" t="t" r="r" b="b"/>
            <a:pathLst>
              <a:path w="48260" h="211455">
                <a:moveTo>
                  <a:pt x="47962" y="174758"/>
                </a:moveTo>
                <a:lnTo>
                  <a:pt x="0" y="174758"/>
                </a:lnTo>
                <a:lnTo>
                  <a:pt x="23983" y="211126"/>
                </a:lnTo>
                <a:lnTo>
                  <a:pt x="47962" y="174758"/>
                </a:lnTo>
                <a:close/>
              </a:path>
              <a:path w="48260" h="211455">
                <a:moveTo>
                  <a:pt x="29390" y="0"/>
                </a:moveTo>
                <a:lnTo>
                  <a:pt x="18576" y="4983"/>
                </a:lnTo>
                <a:lnTo>
                  <a:pt x="18576" y="174758"/>
                </a:lnTo>
                <a:lnTo>
                  <a:pt x="29390" y="174758"/>
                </a:lnTo>
                <a:lnTo>
                  <a:pt x="2939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390087" y="2945440"/>
            <a:ext cx="48260" cy="211454"/>
          </a:xfrm>
          <a:custGeom>
            <a:avLst/>
            <a:gdLst/>
            <a:ahLst/>
            <a:cxnLst/>
            <a:rect l="l" t="t" r="r" b="b"/>
            <a:pathLst>
              <a:path w="48260" h="211455">
                <a:moveTo>
                  <a:pt x="47962" y="174762"/>
                </a:moveTo>
                <a:lnTo>
                  <a:pt x="0" y="174762"/>
                </a:lnTo>
                <a:lnTo>
                  <a:pt x="23983" y="211124"/>
                </a:lnTo>
                <a:lnTo>
                  <a:pt x="47962" y="174762"/>
                </a:lnTo>
                <a:close/>
              </a:path>
              <a:path w="48260" h="211455">
                <a:moveTo>
                  <a:pt x="29390" y="0"/>
                </a:moveTo>
                <a:lnTo>
                  <a:pt x="18576" y="4982"/>
                </a:lnTo>
                <a:lnTo>
                  <a:pt x="18576" y="174762"/>
                </a:lnTo>
                <a:lnTo>
                  <a:pt x="29390" y="174762"/>
                </a:lnTo>
                <a:lnTo>
                  <a:pt x="2939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390087" y="3508379"/>
            <a:ext cx="48260" cy="211454"/>
          </a:xfrm>
          <a:custGeom>
            <a:avLst/>
            <a:gdLst/>
            <a:ahLst/>
            <a:cxnLst/>
            <a:rect l="l" t="t" r="r" b="b"/>
            <a:pathLst>
              <a:path w="48260" h="211454">
                <a:moveTo>
                  <a:pt x="47962" y="174758"/>
                </a:moveTo>
                <a:lnTo>
                  <a:pt x="0" y="174758"/>
                </a:lnTo>
                <a:lnTo>
                  <a:pt x="23983" y="211126"/>
                </a:lnTo>
                <a:lnTo>
                  <a:pt x="47962" y="174758"/>
                </a:lnTo>
                <a:close/>
              </a:path>
              <a:path w="48260" h="211454">
                <a:moveTo>
                  <a:pt x="29390" y="0"/>
                </a:moveTo>
                <a:lnTo>
                  <a:pt x="18576" y="4978"/>
                </a:lnTo>
                <a:lnTo>
                  <a:pt x="18576" y="174758"/>
                </a:lnTo>
                <a:lnTo>
                  <a:pt x="29390" y="174758"/>
                </a:lnTo>
                <a:lnTo>
                  <a:pt x="2939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390087" y="4075286"/>
            <a:ext cx="48260" cy="211454"/>
          </a:xfrm>
          <a:custGeom>
            <a:avLst/>
            <a:gdLst/>
            <a:ahLst/>
            <a:cxnLst/>
            <a:rect l="l" t="t" r="r" b="b"/>
            <a:pathLst>
              <a:path w="48260" h="211454">
                <a:moveTo>
                  <a:pt x="47962" y="174758"/>
                </a:moveTo>
                <a:lnTo>
                  <a:pt x="0" y="174758"/>
                </a:lnTo>
                <a:lnTo>
                  <a:pt x="23983" y="211126"/>
                </a:lnTo>
                <a:lnTo>
                  <a:pt x="47962" y="174758"/>
                </a:lnTo>
                <a:close/>
              </a:path>
              <a:path w="48260" h="211454">
                <a:moveTo>
                  <a:pt x="29390" y="0"/>
                </a:moveTo>
                <a:lnTo>
                  <a:pt x="18576" y="4978"/>
                </a:lnTo>
                <a:lnTo>
                  <a:pt x="18576" y="174758"/>
                </a:lnTo>
                <a:lnTo>
                  <a:pt x="29390" y="174758"/>
                </a:lnTo>
                <a:lnTo>
                  <a:pt x="2939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390087" y="6205168"/>
            <a:ext cx="48260" cy="211454"/>
          </a:xfrm>
          <a:custGeom>
            <a:avLst/>
            <a:gdLst/>
            <a:ahLst/>
            <a:cxnLst/>
            <a:rect l="l" t="t" r="r" b="b"/>
            <a:pathLst>
              <a:path w="48260" h="211454">
                <a:moveTo>
                  <a:pt x="47962" y="174758"/>
                </a:moveTo>
                <a:lnTo>
                  <a:pt x="0" y="174758"/>
                </a:lnTo>
                <a:lnTo>
                  <a:pt x="23983" y="211122"/>
                </a:lnTo>
                <a:lnTo>
                  <a:pt x="47962" y="174758"/>
                </a:lnTo>
                <a:close/>
              </a:path>
              <a:path w="48260" h="211454">
                <a:moveTo>
                  <a:pt x="29390" y="0"/>
                </a:moveTo>
                <a:lnTo>
                  <a:pt x="18576" y="4978"/>
                </a:lnTo>
                <a:lnTo>
                  <a:pt x="18576" y="174758"/>
                </a:lnTo>
                <a:lnTo>
                  <a:pt x="29390" y="174758"/>
                </a:lnTo>
                <a:lnTo>
                  <a:pt x="2939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390087" y="5632962"/>
            <a:ext cx="48260" cy="211454"/>
          </a:xfrm>
          <a:custGeom>
            <a:avLst/>
            <a:gdLst/>
            <a:ahLst/>
            <a:cxnLst/>
            <a:rect l="l" t="t" r="r" b="b"/>
            <a:pathLst>
              <a:path w="48260" h="211454">
                <a:moveTo>
                  <a:pt x="47962" y="174758"/>
                </a:moveTo>
                <a:lnTo>
                  <a:pt x="0" y="174758"/>
                </a:lnTo>
                <a:lnTo>
                  <a:pt x="23983" y="211126"/>
                </a:lnTo>
                <a:lnTo>
                  <a:pt x="47962" y="174758"/>
                </a:lnTo>
                <a:close/>
              </a:path>
              <a:path w="48260" h="211454">
                <a:moveTo>
                  <a:pt x="29390" y="0"/>
                </a:moveTo>
                <a:lnTo>
                  <a:pt x="18576" y="4982"/>
                </a:lnTo>
                <a:lnTo>
                  <a:pt x="18576" y="174758"/>
                </a:lnTo>
                <a:lnTo>
                  <a:pt x="29390" y="174758"/>
                </a:lnTo>
                <a:lnTo>
                  <a:pt x="2939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742599" y="4328938"/>
            <a:ext cx="1337310" cy="1336040"/>
          </a:xfrm>
          <a:custGeom>
            <a:avLst/>
            <a:gdLst/>
            <a:ahLst/>
            <a:cxnLst/>
            <a:rect l="l" t="t" r="r" b="b"/>
            <a:pathLst>
              <a:path w="1337310" h="1336039">
                <a:moveTo>
                  <a:pt x="1135374" y="0"/>
                </a:moveTo>
                <a:lnTo>
                  <a:pt x="201606" y="0"/>
                </a:lnTo>
                <a:lnTo>
                  <a:pt x="155523" y="5344"/>
                </a:lnTo>
                <a:lnTo>
                  <a:pt x="113145" y="20556"/>
                </a:lnTo>
                <a:lnTo>
                  <a:pt x="75703" y="44402"/>
                </a:lnTo>
                <a:lnTo>
                  <a:pt x="44434" y="75649"/>
                </a:lnTo>
                <a:lnTo>
                  <a:pt x="20571" y="113063"/>
                </a:lnTo>
                <a:lnTo>
                  <a:pt x="5348" y="155411"/>
                </a:lnTo>
                <a:lnTo>
                  <a:pt x="0" y="201460"/>
                </a:lnTo>
                <a:lnTo>
                  <a:pt x="0" y="1134550"/>
                </a:lnTo>
                <a:lnTo>
                  <a:pt x="5348" y="1180599"/>
                </a:lnTo>
                <a:lnTo>
                  <a:pt x="20571" y="1222947"/>
                </a:lnTo>
                <a:lnTo>
                  <a:pt x="44434" y="1260361"/>
                </a:lnTo>
                <a:lnTo>
                  <a:pt x="75703" y="1291607"/>
                </a:lnTo>
                <a:lnTo>
                  <a:pt x="113145" y="1315453"/>
                </a:lnTo>
                <a:lnTo>
                  <a:pt x="155523" y="1330666"/>
                </a:lnTo>
                <a:lnTo>
                  <a:pt x="201606" y="1336010"/>
                </a:lnTo>
                <a:lnTo>
                  <a:pt x="1135374" y="1336010"/>
                </a:lnTo>
                <a:lnTo>
                  <a:pt x="1181457" y="1330666"/>
                </a:lnTo>
                <a:lnTo>
                  <a:pt x="1223836" y="1315453"/>
                </a:lnTo>
                <a:lnTo>
                  <a:pt x="1261278" y="1291607"/>
                </a:lnTo>
                <a:lnTo>
                  <a:pt x="1292547" y="1260361"/>
                </a:lnTo>
                <a:lnTo>
                  <a:pt x="1316410" y="1222947"/>
                </a:lnTo>
                <a:lnTo>
                  <a:pt x="1331633" y="1180599"/>
                </a:lnTo>
                <a:lnTo>
                  <a:pt x="1336982" y="1134550"/>
                </a:lnTo>
                <a:lnTo>
                  <a:pt x="1336982" y="201460"/>
                </a:lnTo>
                <a:lnTo>
                  <a:pt x="1331633" y="155411"/>
                </a:lnTo>
                <a:lnTo>
                  <a:pt x="1316410" y="113063"/>
                </a:lnTo>
                <a:lnTo>
                  <a:pt x="1292547" y="75649"/>
                </a:lnTo>
                <a:lnTo>
                  <a:pt x="1261278" y="44402"/>
                </a:lnTo>
                <a:lnTo>
                  <a:pt x="1223836" y="20556"/>
                </a:lnTo>
                <a:lnTo>
                  <a:pt x="1181457" y="5344"/>
                </a:lnTo>
                <a:lnTo>
                  <a:pt x="1135374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69985" y="1988478"/>
            <a:ext cx="537210" cy="368300"/>
          </a:xfrm>
          <a:custGeom>
            <a:avLst/>
            <a:gdLst/>
            <a:ahLst/>
            <a:cxnLst/>
            <a:rect l="l" t="t" r="r" b="b"/>
            <a:pathLst>
              <a:path w="537210" h="368300">
                <a:moveTo>
                  <a:pt x="0" y="0"/>
                </a:moveTo>
                <a:lnTo>
                  <a:pt x="536813" y="0"/>
                </a:lnTo>
                <a:lnTo>
                  <a:pt x="536813" y="368132"/>
                </a:lnTo>
                <a:lnTo>
                  <a:pt x="0" y="368132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065729" y="1986714"/>
            <a:ext cx="4561840" cy="372110"/>
          </a:xfrm>
          <a:custGeom>
            <a:avLst/>
            <a:gdLst/>
            <a:ahLst/>
            <a:cxnLst/>
            <a:rect l="l" t="t" r="r" b="b"/>
            <a:pathLst>
              <a:path w="4561840" h="372110">
                <a:moveTo>
                  <a:pt x="4496868" y="0"/>
                </a:moveTo>
                <a:lnTo>
                  <a:pt x="165564" y="0"/>
                </a:lnTo>
                <a:lnTo>
                  <a:pt x="142233" y="3764"/>
                </a:lnTo>
                <a:lnTo>
                  <a:pt x="124714" y="13345"/>
                </a:lnTo>
                <a:lnTo>
                  <a:pt x="111394" y="26169"/>
                </a:lnTo>
                <a:lnTo>
                  <a:pt x="100664" y="39664"/>
                </a:lnTo>
                <a:lnTo>
                  <a:pt x="0" y="170607"/>
                </a:lnTo>
                <a:lnTo>
                  <a:pt x="100664" y="331995"/>
                </a:lnTo>
                <a:lnTo>
                  <a:pt x="110655" y="346002"/>
                </a:lnTo>
                <a:lnTo>
                  <a:pt x="124058" y="358769"/>
                </a:lnTo>
                <a:lnTo>
                  <a:pt x="141988" y="368065"/>
                </a:lnTo>
                <a:lnTo>
                  <a:pt x="165564" y="371660"/>
                </a:lnTo>
                <a:lnTo>
                  <a:pt x="4496868" y="371660"/>
                </a:lnTo>
                <a:lnTo>
                  <a:pt x="4522068" y="368530"/>
                </a:lnTo>
                <a:lnTo>
                  <a:pt x="4542704" y="360009"/>
                </a:lnTo>
                <a:lnTo>
                  <a:pt x="4556648" y="347397"/>
                </a:lnTo>
                <a:lnTo>
                  <a:pt x="4561768" y="331995"/>
                </a:lnTo>
                <a:lnTo>
                  <a:pt x="4561768" y="39664"/>
                </a:lnTo>
                <a:lnTo>
                  <a:pt x="4556648" y="24261"/>
                </a:lnTo>
                <a:lnTo>
                  <a:pt x="4542704" y="11649"/>
                </a:lnTo>
                <a:lnTo>
                  <a:pt x="4522068" y="3129"/>
                </a:lnTo>
                <a:lnTo>
                  <a:pt x="4496868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69985" y="2603663"/>
            <a:ext cx="537210" cy="368300"/>
          </a:xfrm>
          <a:custGeom>
            <a:avLst/>
            <a:gdLst/>
            <a:ahLst/>
            <a:cxnLst/>
            <a:rect l="l" t="t" r="r" b="b"/>
            <a:pathLst>
              <a:path w="537210" h="368300">
                <a:moveTo>
                  <a:pt x="0" y="0"/>
                </a:moveTo>
                <a:lnTo>
                  <a:pt x="536813" y="0"/>
                </a:lnTo>
                <a:lnTo>
                  <a:pt x="536813" y="368132"/>
                </a:lnTo>
                <a:lnTo>
                  <a:pt x="0" y="368132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067053" y="2601899"/>
            <a:ext cx="4560570" cy="372110"/>
          </a:xfrm>
          <a:custGeom>
            <a:avLst/>
            <a:gdLst/>
            <a:ahLst/>
            <a:cxnLst/>
            <a:rect l="l" t="t" r="r" b="b"/>
            <a:pathLst>
              <a:path w="4560570" h="372110">
                <a:moveTo>
                  <a:pt x="4495543" y="0"/>
                </a:moveTo>
                <a:lnTo>
                  <a:pt x="164240" y="0"/>
                </a:lnTo>
                <a:lnTo>
                  <a:pt x="140817" y="3697"/>
                </a:lnTo>
                <a:lnTo>
                  <a:pt x="123146" y="13166"/>
                </a:lnTo>
                <a:lnTo>
                  <a:pt x="109796" y="25967"/>
                </a:lnTo>
                <a:lnTo>
                  <a:pt x="99339" y="39664"/>
                </a:lnTo>
                <a:lnTo>
                  <a:pt x="0" y="179287"/>
                </a:lnTo>
                <a:lnTo>
                  <a:pt x="99339" y="331995"/>
                </a:lnTo>
                <a:lnTo>
                  <a:pt x="109478" y="345908"/>
                </a:lnTo>
                <a:lnTo>
                  <a:pt x="122864" y="358686"/>
                </a:lnTo>
                <a:lnTo>
                  <a:pt x="140713" y="368034"/>
                </a:lnTo>
                <a:lnTo>
                  <a:pt x="164240" y="371660"/>
                </a:lnTo>
                <a:lnTo>
                  <a:pt x="4495543" y="371660"/>
                </a:lnTo>
                <a:lnTo>
                  <a:pt x="4520743" y="368530"/>
                </a:lnTo>
                <a:lnTo>
                  <a:pt x="4541380" y="360009"/>
                </a:lnTo>
                <a:lnTo>
                  <a:pt x="4555323" y="347397"/>
                </a:lnTo>
                <a:lnTo>
                  <a:pt x="4560444" y="331995"/>
                </a:lnTo>
                <a:lnTo>
                  <a:pt x="4560444" y="39664"/>
                </a:lnTo>
                <a:lnTo>
                  <a:pt x="4555323" y="24262"/>
                </a:lnTo>
                <a:lnTo>
                  <a:pt x="4541380" y="11650"/>
                </a:lnTo>
                <a:lnTo>
                  <a:pt x="4520743" y="3129"/>
                </a:lnTo>
                <a:lnTo>
                  <a:pt x="4495543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734883" y="3198056"/>
            <a:ext cx="435609" cy="344170"/>
          </a:xfrm>
          <a:custGeom>
            <a:avLst/>
            <a:gdLst/>
            <a:ahLst/>
            <a:cxnLst/>
            <a:rect l="l" t="t" r="r" b="b"/>
            <a:pathLst>
              <a:path w="435610" h="344170">
                <a:moveTo>
                  <a:pt x="0" y="0"/>
                </a:moveTo>
                <a:lnTo>
                  <a:pt x="435152" y="0"/>
                </a:lnTo>
                <a:lnTo>
                  <a:pt x="435152" y="343738"/>
                </a:lnTo>
                <a:lnTo>
                  <a:pt x="0" y="343738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024705" y="3196410"/>
            <a:ext cx="2630805" cy="347345"/>
          </a:xfrm>
          <a:custGeom>
            <a:avLst/>
            <a:gdLst/>
            <a:ahLst/>
            <a:cxnLst/>
            <a:rect l="l" t="t" r="r" b="b"/>
            <a:pathLst>
              <a:path w="2630804" h="347345">
                <a:moveTo>
                  <a:pt x="2582732" y="0"/>
                </a:moveTo>
                <a:lnTo>
                  <a:pt x="124660" y="0"/>
                </a:lnTo>
                <a:lnTo>
                  <a:pt x="108075" y="4344"/>
                </a:lnTo>
                <a:lnTo>
                  <a:pt x="96181" y="15560"/>
                </a:lnTo>
                <a:lnTo>
                  <a:pt x="86568" y="30915"/>
                </a:lnTo>
                <a:lnTo>
                  <a:pt x="76823" y="47682"/>
                </a:lnTo>
                <a:lnTo>
                  <a:pt x="0" y="167580"/>
                </a:lnTo>
                <a:lnTo>
                  <a:pt x="76823" y="299347"/>
                </a:lnTo>
                <a:lnTo>
                  <a:pt x="86170" y="316359"/>
                </a:lnTo>
                <a:lnTo>
                  <a:pt x="95829" y="331688"/>
                </a:lnTo>
                <a:lnTo>
                  <a:pt x="107944" y="342768"/>
                </a:lnTo>
                <a:lnTo>
                  <a:pt x="124660" y="347032"/>
                </a:lnTo>
                <a:lnTo>
                  <a:pt x="2582732" y="347032"/>
                </a:lnTo>
                <a:lnTo>
                  <a:pt x="2601307" y="343270"/>
                </a:lnTo>
                <a:lnTo>
                  <a:pt x="2616517" y="333026"/>
                </a:lnTo>
                <a:lnTo>
                  <a:pt x="2626792" y="317864"/>
                </a:lnTo>
                <a:lnTo>
                  <a:pt x="2630566" y="299347"/>
                </a:lnTo>
                <a:lnTo>
                  <a:pt x="2630566" y="47682"/>
                </a:lnTo>
                <a:lnTo>
                  <a:pt x="2626792" y="29166"/>
                </a:lnTo>
                <a:lnTo>
                  <a:pt x="2616517" y="14005"/>
                </a:lnTo>
                <a:lnTo>
                  <a:pt x="2601307" y="3761"/>
                </a:lnTo>
                <a:lnTo>
                  <a:pt x="2582732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734883" y="3765325"/>
            <a:ext cx="435609" cy="344170"/>
          </a:xfrm>
          <a:custGeom>
            <a:avLst/>
            <a:gdLst/>
            <a:ahLst/>
            <a:cxnLst/>
            <a:rect l="l" t="t" r="r" b="b"/>
            <a:pathLst>
              <a:path w="435610" h="344170">
                <a:moveTo>
                  <a:pt x="0" y="0"/>
                </a:moveTo>
                <a:lnTo>
                  <a:pt x="435152" y="0"/>
                </a:lnTo>
                <a:lnTo>
                  <a:pt x="435152" y="343742"/>
                </a:lnTo>
                <a:lnTo>
                  <a:pt x="0" y="343742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011036" y="3763681"/>
            <a:ext cx="2644775" cy="347345"/>
          </a:xfrm>
          <a:custGeom>
            <a:avLst/>
            <a:gdLst/>
            <a:ahLst/>
            <a:cxnLst/>
            <a:rect l="l" t="t" r="r" b="b"/>
            <a:pathLst>
              <a:path w="2644775" h="347345">
                <a:moveTo>
                  <a:pt x="2596401" y="0"/>
                </a:moveTo>
                <a:lnTo>
                  <a:pt x="138329" y="0"/>
                </a:lnTo>
                <a:lnTo>
                  <a:pt x="122015" y="4535"/>
                </a:lnTo>
                <a:lnTo>
                  <a:pt x="110573" y="16068"/>
                </a:lnTo>
                <a:lnTo>
                  <a:pt x="101049" y="31487"/>
                </a:lnTo>
                <a:lnTo>
                  <a:pt x="90492" y="47680"/>
                </a:lnTo>
                <a:lnTo>
                  <a:pt x="0" y="164364"/>
                </a:lnTo>
                <a:lnTo>
                  <a:pt x="90492" y="299350"/>
                </a:lnTo>
                <a:lnTo>
                  <a:pt x="100427" y="315990"/>
                </a:lnTo>
                <a:lnTo>
                  <a:pt x="110020" y="331360"/>
                </a:lnTo>
                <a:lnTo>
                  <a:pt x="121809" y="342645"/>
                </a:lnTo>
                <a:lnTo>
                  <a:pt x="138329" y="347032"/>
                </a:lnTo>
                <a:lnTo>
                  <a:pt x="2596401" y="347032"/>
                </a:lnTo>
                <a:lnTo>
                  <a:pt x="2614976" y="343270"/>
                </a:lnTo>
                <a:lnTo>
                  <a:pt x="2630186" y="333026"/>
                </a:lnTo>
                <a:lnTo>
                  <a:pt x="2640461" y="317864"/>
                </a:lnTo>
                <a:lnTo>
                  <a:pt x="2644235" y="299350"/>
                </a:lnTo>
                <a:lnTo>
                  <a:pt x="2644235" y="47680"/>
                </a:lnTo>
                <a:lnTo>
                  <a:pt x="2640461" y="29166"/>
                </a:lnTo>
                <a:lnTo>
                  <a:pt x="2630186" y="14005"/>
                </a:lnTo>
                <a:lnTo>
                  <a:pt x="2614976" y="3762"/>
                </a:lnTo>
                <a:lnTo>
                  <a:pt x="2596401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734883" y="5891276"/>
            <a:ext cx="435609" cy="344170"/>
          </a:xfrm>
          <a:custGeom>
            <a:avLst/>
            <a:gdLst/>
            <a:ahLst/>
            <a:cxnLst/>
            <a:rect l="l" t="t" r="r" b="b"/>
            <a:pathLst>
              <a:path w="435610" h="344170">
                <a:moveTo>
                  <a:pt x="0" y="0"/>
                </a:moveTo>
                <a:lnTo>
                  <a:pt x="435152" y="0"/>
                </a:lnTo>
                <a:lnTo>
                  <a:pt x="435152" y="343739"/>
                </a:lnTo>
                <a:lnTo>
                  <a:pt x="0" y="343739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010139" y="5889628"/>
            <a:ext cx="2645410" cy="347345"/>
          </a:xfrm>
          <a:custGeom>
            <a:avLst/>
            <a:gdLst/>
            <a:ahLst/>
            <a:cxnLst/>
            <a:rect l="l" t="t" r="r" b="b"/>
            <a:pathLst>
              <a:path w="2645410" h="347345">
                <a:moveTo>
                  <a:pt x="2597298" y="0"/>
                </a:moveTo>
                <a:lnTo>
                  <a:pt x="139226" y="0"/>
                </a:lnTo>
                <a:lnTo>
                  <a:pt x="122815" y="4463"/>
                </a:lnTo>
                <a:lnTo>
                  <a:pt x="111212" y="15877"/>
                </a:lnTo>
                <a:lnTo>
                  <a:pt x="101657" y="31274"/>
                </a:lnTo>
                <a:lnTo>
                  <a:pt x="91389" y="47685"/>
                </a:lnTo>
                <a:lnTo>
                  <a:pt x="0" y="173808"/>
                </a:lnTo>
                <a:lnTo>
                  <a:pt x="91389" y="299350"/>
                </a:lnTo>
                <a:lnTo>
                  <a:pt x="101674" y="315748"/>
                </a:lnTo>
                <a:lnTo>
                  <a:pt x="111229" y="331146"/>
                </a:lnTo>
                <a:lnTo>
                  <a:pt x="122822" y="342567"/>
                </a:lnTo>
                <a:lnTo>
                  <a:pt x="139226" y="347036"/>
                </a:lnTo>
                <a:lnTo>
                  <a:pt x="2597298" y="347036"/>
                </a:lnTo>
                <a:lnTo>
                  <a:pt x="2615873" y="343274"/>
                </a:lnTo>
                <a:lnTo>
                  <a:pt x="2631082" y="333029"/>
                </a:lnTo>
                <a:lnTo>
                  <a:pt x="2641358" y="317867"/>
                </a:lnTo>
                <a:lnTo>
                  <a:pt x="2645131" y="299350"/>
                </a:lnTo>
                <a:lnTo>
                  <a:pt x="2645131" y="47685"/>
                </a:lnTo>
                <a:lnTo>
                  <a:pt x="2641358" y="29169"/>
                </a:lnTo>
                <a:lnTo>
                  <a:pt x="2631082" y="14006"/>
                </a:lnTo>
                <a:lnTo>
                  <a:pt x="2615873" y="3762"/>
                </a:lnTo>
                <a:lnTo>
                  <a:pt x="2597298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067868" y="6462723"/>
            <a:ext cx="4559935" cy="372110"/>
          </a:xfrm>
          <a:custGeom>
            <a:avLst/>
            <a:gdLst/>
            <a:ahLst/>
            <a:cxnLst/>
            <a:rect l="l" t="t" r="r" b="b"/>
            <a:pathLst>
              <a:path w="4559935" h="372109">
                <a:moveTo>
                  <a:pt x="4494729" y="0"/>
                </a:moveTo>
                <a:lnTo>
                  <a:pt x="163426" y="0"/>
                </a:lnTo>
                <a:lnTo>
                  <a:pt x="139884" y="3616"/>
                </a:lnTo>
                <a:lnTo>
                  <a:pt x="122013" y="12950"/>
                </a:lnTo>
                <a:lnTo>
                  <a:pt x="108623" y="25724"/>
                </a:lnTo>
                <a:lnTo>
                  <a:pt x="98525" y="39664"/>
                </a:lnTo>
                <a:lnTo>
                  <a:pt x="0" y="192923"/>
                </a:lnTo>
                <a:lnTo>
                  <a:pt x="98525" y="331995"/>
                </a:lnTo>
                <a:lnTo>
                  <a:pt x="108966" y="345703"/>
                </a:lnTo>
                <a:lnTo>
                  <a:pt x="122320" y="358503"/>
                </a:lnTo>
                <a:lnTo>
                  <a:pt x="140001" y="367966"/>
                </a:lnTo>
                <a:lnTo>
                  <a:pt x="163426" y="371660"/>
                </a:lnTo>
                <a:lnTo>
                  <a:pt x="4494729" y="371660"/>
                </a:lnTo>
                <a:lnTo>
                  <a:pt x="4519929" y="368530"/>
                </a:lnTo>
                <a:lnTo>
                  <a:pt x="4540566" y="360009"/>
                </a:lnTo>
                <a:lnTo>
                  <a:pt x="4554509" y="347397"/>
                </a:lnTo>
                <a:lnTo>
                  <a:pt x="4559630" y="331995"/>
                </a:lnTo>
                <a:lnTo>
                  <a:pt x="4559630" y="39664"/>
                </a:lnTo>
                <a:lnTo>
                  <a:pt x="4554509" y="24261"/>
                </a:lnTo>
                <a:lnTo>
                  <a:pt x="4540566" y="11649"/>
                </a:lnTo>
                <a:lnTo>
                  <a:pt x="4519929" y="3129"/>
                </a:lnTo>
                <a:lnTo>
                  <a:pt x="4494729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769985" y="6464487"/>
            <a:ext cx="537210" cy="368300"/>
          </a:xfrm>
          <a:custGeom>
            <a:avLst/>
            <a:gdLst/>
            <a:ahLst/>
            <a:cxnLst/>
            <a:rect l="l" t="t" r="r" b="b"/>
            <a:pathLst>
              <a:path w="537210" h="368300">
                <a:moveTo>
                  <a:pt x="0" y="0"/>
                </a:moveTo>
                <a:lnTo>
                  <a:pt x="536813" y="0"/>
                </a:lnTo>
                <a:lnTo>
                  <a:pt x="536813" y="368132"/>
                </a:lnTo>
                <a:lnTo>
                  <a:pt x="0" y="368132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090818" y="4991424"/>
            <a:ext cx="1204595" cy="0"/>
          </a:xfrm>
          <a:custGeom>
            <a:avLst/>
            <a:gdLst/>
            <a:ahLst/>
            <a:cxnLst/>
            <a:rect l="l" t="t" r="r" b="b"/>
            <a:pathLst>
              <a:path w="1204595">
                <a:moveTo>
                  <a:pt x="0" y="0"/>
                </a:moveTo>
                <a:lnTo>
                  <a:pt x="1204080" y="0"/>
                </a:lnTo>
              </a:path>
            </a:pathLst>
          </a:custGeom>
          <a:ln w="11430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096225" y="3870649"/>
            <a:ext cx="0" cy="1115060"/>
          </a:xfrm>
          <a:custGeom>
            <a:avLst/>
            <a:gdLst/>
            <a:ahLst/>
            <a:cxnLst/>
            <a:rect l="l" t="t" r="r" b="b"/>
            <a:pathLst>
              <a:path h="1115060">
                <a:moveTo>
                  <a:pt x="0" y="0"/>
                </a:moveTo>
                <a:lnTo>
                  <a:pt x="0" y="1115059"/>
                </a:lnTo>
              </a:path>
            </a:pathLst>
          </a:custGeom>
          <a:ln w="10814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090818" y="3864934"/>
            <a:ext cx="617855" cy="0"/>
          </a:xfrm>
          <a:custGeom>
            <a:avLst/>
            <a:gdLst/>
            <a:ahLst/>
            <a:cxnLst/>
            <a:rect l="l" t="t" r="r" b="b"/>
            <a:pathLst>
              <a:path w="617855">
                <a:moveTo>
                  <a:pt x="0" y="0"/>
                </a:moveTo>
                <a:lnTo>
                  <a:pt x="617557" y="0"/>
                </a:lnTo>
              </a:path>
            </a:pathLst>
          </a:custGeom>
          <a:ln w="11430">
            <a:solidFill>
              <a:srgbClr val="5698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743479" y="6437980"/>
            <a:ext cx="537210" cy="368300"/>
          </a:xfrm>
          <a:custGeom>
            <a:avLst/>
            <a:gdLst/>
            <a:ahLst/>
            <a:cxnLst/>
            <a:rect l="l" t="t" r="r" b="b"/>
            <a:pathLst>
              <a:path w="537210" h="368300">
                <a:moveTo>
                  <a:pt x="0" y="0"/>
                </a:moveTo>
                <a:lnTo>
                  <a:pt x="536809" y="0"/>
                </a:lnTo>
                <a:lnTo>
                  <a:pt x="536809" y="368132"/>
                </a:lnTo>
                <a:lnTo>
                  <a:pt x="0" y="368132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041360" y="6436216"/>
            <a:ext cx="4559935" cy="372110"/>
          </a:xfrm>
          <a:custGeom>
            <a:avLst/>
            <a:gdLst/>
            <a:ahLst/>
            <a:cxnLst/>
            <a:rect l="l" t="t" r="r" b="b"/>
            <a:pathLst>
              <a:path w="4559935" h="372109">
                <a:moveTo>
                  <a:pt x="4494730" y="0"/>
                </a:moveTo>
                <a:lnTo>
                  <a:pt x="163426" y="0"/>
                </a:lnTo>
                <a:lnTo>
                  <a:pt x="139882" y="3616"/>
                </a:lnTo>
                <a:lnTo>
                  <a:pt x="122011" y="12950"/>
                </a:lnTo>
                <a:lnTo>
                  <a:pt x="108622" y="25724"/>
                </a:lnTo>
                <a:lnTo>
                  <a:pt x="98525" y="39664"/>
                </a:lnTo>
                <a:lnTo>
                  <a:pt x="0" y="192924"/>
                </a:lnTo>
                <a:lnTo>
                  <a:pt x="98525" y="331995"/>
                </a:lnTo>
                <a:lnTo>
                  <a:pt x="108965" y="345703"/>
                </a:lnTo>
                <a:lnTo>
                  <a:pt x="122318" y="358504"/>
                </a:lnTo>
                <a:lnTo>
                  <a:pt x="140000" y="367966"/>
                </a:lnTo>
                <a:lnTo>
                  <a:pt x="163426" y="371660"/>
                </a:lnTo>
                <a:lnTo>
                  <a:pt x="4494730" y="371660"/>
                </a:lnTo>
                <a:lnTo>
                  <a:pt x="4519930" y="368530"/>
                </a:lnTo>
                <a:lnTo>
                  <a:pt x="4540565" y="360009"/>
                </a:lnTo>
                <a:lnTo>
                  <a:pt x="4554507" y="347397"/>
                </a:lnTo>
                <a:lnTo>
                  <a:pt x="4559627" y="331995"/>
                </a:lnTo>
                <a:lnTo>
                  <a:pt x="4559627" y="39664"/>
                </a:lnTo>
                <a:lnTo>
                  <a:pt x="4554507" y="24262"/>
                </a:lnTo>
                <a:lnTo>
                  <a:pt x="4540565" y="11650"/>
                </a:lnTo>
                <a:lnTo>
                  <a:pt x="4519930" y="3129"/>
                </a:lnTo>
                <a:lnTo>
                  <a:pt x="449473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708376" y="5864766"/>
            <a:ext cx="435609" cy="344170"/>
          </a:xfrm>
          <a:custGeom>
            <a:avLst/>
            <a:gdLst/>
            <a:ahLst/>
            <a:cxnLst/>
            <a:rect l="l" t="t" r="r" b="b"/>
            <a:pathLst>
              <a:path w="435610" h="344170">
                <a:moveTo>
                  <a:pt x="0" y="0"/>
                </a:moveTo>
                <a:lnTo>
                  <a:pt x="435150" y="0"/>
                </a:lnTo>
                <a:lnTo>
                  <a:pt x="435150" y="343742"/>
                </a:lnTo>
                <a:lnTo>
                  <a:pt x="0" y="343742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983632" y="5863122"/>
            <a:ext cx="2645410" cy="347345"/>
          </a:xfrm>
          <a:custGeom>
            <a:avLst/>
            <a:gdLst/>
            <a:ahLst/>
            <a:cxnLst/>
            <a:rect l="l" t="t" r="r" b="b"/>
            <a:pathLst>
              <a:path w="2645410" h="347345">
                <a:moveTo>
                  <a:pt x="2597299" y="0"/>
                </a:moveTo>
                <a:lnTo>
                  <a:pt x="139223" y="0"/>
                </a:lnTo>
                <a:lnTo>
                  <a:pt x="122814" y="4463"/>
                </a:lnTo>
                <a:lnTo>
                  <a:pt x="111212" y="15876"/>
                </a:lnTo>
                <a:lnTo>
                  <a:pt x="101657" y="31271"/>
                </a:lnTo>
                <a:lnTo>
                  <a:pt x="91390" y="47684"/>
                </a:lnTo>
                <a:lnTo>
                  <a:pt x="0" y="173803"/>
                </a:lnTo>
                <a:lnTo>
                  <a:pt x="91390" y="299350"/>
                </a:lnTo>
                <a:lnTo>
                  <a:pt x="101676" y="315746"/>
                </a:lnTo>
                <a:lnTo>
                  <a:pt x="111229" y="331142"/>
                </a:lnTo>
                <a:lnTo>
                  <a:pt x="122822" y="342564"/>
                </a:lnTo>
                <a:lnTo>
                  <a:pt x="139223" y="347032"/>
                </a:lnTo>
                <a:lnTo>
                  <a:pt x="2597299" y="347032"/>
                </a:lnTo>
                <a:lnTo>
                  <a:pt x="2615872" y="343270"/>
                </a:lnTo>
                <a:lnTo>
                  <a:pt x="2631082" y="333026"/>
                </a:lnTo>
                <a:lnTo>
                  <a:pt x="2641358" y="317864"/>
                </a:lnTo>
                <a:lnTo>
                  <a:pt x="2645133" y="299350"/>
                </a:lnTo>
                <a:lnTo>
                  <a:pt x="2645133" y="47684"/>
                </a:lnTo>
                <a:lnTo>
                  <a:pt x="2641358" y="29168"/>
                </a:lnTo>
                <a:lnTo>
                  <a:pt x="2631082" y="14006"/>
                </a:lnTo>
                <a:lnTo>
                  <a:pt x="2615872" y="3762"/>
                </a:lnTo>
                <a:lnTo>
                  <a:pt x="2597299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721405" y="4305095"/>
            <a:ext cx="1337310" cy="1336040"/>
          </a:xfrm>
          <a:custGeom>
            <a:avLst/>
            <a:gdLst/>
            <a:ahLst/>
            <a:cxnLst/>
            <a:rect l="l" t="t" r="r" b="b"/>
            <a:pathLst>
              <a:path w="1337310" h="1336039">
                <a:moveTo>
                  <a:pt x="1135374" y="0"/>
                </a:moveTo>
                <a:lnTo>
                  <a:pt x="201607" y="0"/>
                </a:lnTo>
                <a:lnTo>
                  <a:pt x="155524" y="5344"/>
                </a:lnTo>
                <a:lnTo>
                  <a:pt x="113145" y="20557"/>
                </a:lnTo>
                <a:lnTo>
                  <a:pt x="75704" y="44403"/>
                </a:lnTo>
                <a:lnTo>
                  <a:pt x="44434" y="75650"/>
                </a:lnTo>
                <a:lnTo>
                  <a:pt x="20571" y="113064"/>
                </a:lnTo>
                <a:lnTo>
                  <a:pt x="5348" y="155411"/>
                </a:lnTo>
                <a:lnTo>
                  <a:pt x="0" y="201460"/>
                </a:lnTo>
                <a:lnTo>
                  <a:pt x="0" y="1134551"/>
                </a:lnTo>
                <a:lnTo>
                  <a:pt x="5348" y="1180600"/>
                </a:lnTo>
                <a:lnTo>
                  <a:pt x="20571" y="1222947"/>
                </a:lnTo>
                <a:lnTo>
                  <a:pt x="44434" y="1260361"/>
                </a:lnTo>
                <a:lnTo>
                  <a:pt x="75704" y="1291608"/>
                </a:lnTo>
                <a:lnTo>
                  <a:pt x="113145" y="1315453"/>
                </a:lnTo>
                <a:lnTo>
                  <a:pt x="155524" y="1330666"/>
                </a:lnTo>
                <a:lnTo>
                  <a:pt x="201607" y="1336010"/>
                </a:lnTo>
                <a:lnTo>
                  <a:pt x="1135374" y="1336010"/>
                </a:lnTo>
                <a:lnTo>
                  <a:pt x="1181457" y="1330666"/>
                </a:lnTo>
                <a:lnTo>
                  <a:pt x="1223836" y="1315453"/>
                </a:lnTo>
                <a:lnTo>
                  <a:pt x="1261278" y="1291608"/>
                </a:lnTo>
                <a:lnTo>
                  <a:pt x="1292547" y="1260361"/>
                </a:lnTo>
                <a:lnTo>
                  <a:pt x="1316410" y="1222947"/>
                </a:lnTo>
                <a:lnTo>
                  <a:pt x="1331633" y="1180600"/>
                </a:lnTo>
                <a:lnTo>
                  <a:pt x="1336982" y="1134551"/>
                </a:lnTo>
                <a:lnTo>
                  <a:pt x="1336982" y="201460"/>
                </a:lnTo>
                <a:lnTo>
                  <a:pt x="1331633" y="155411"/>
                </a:lnTo>
                <a:lnTo>
                  <a:pt x="1316410" y="113064"/>
                </a:lnTo>
                <a:lnTo>
                  <a:pt x="1292547" y="75650"/>
                </a:lnTo>
                <a:lnTo>
                  <a:pt x="1261278" y="44403"/>
                </a:lnTo>
                <a:lnTo>
                  <a:pt x="1223836" y="20557"/>
                </a:lnTo>
                <a:lnTo>
                  <a:pt x="1181457" y="5344"/>
                </a:lnTo>
                <a:lnTo>
                  <a:pt x="1135374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708376" y="3738819"/>
            <a:ext cx="435609" cy="344170"/>
          </a:xfrm>
          <a:custGeom>
            <a:avLst/>
            <a:gdLst/>
            <a:ahLst/>
            <a:cxnLst/>
            <a:rect l="l" t="t" r="r" b="b"/>
            <a:pathLst>
              <a:path w="435610" h="344170">
                <a:moveTo>
                  <a:pt x="0" y="0"/>
                </a:moveTo>
                <a:lnTo>
                  <a:pt x="435150" y="0"/>
                </a:lnTo>
                <a:lnTo>
                  <a:pt x="435150" y="343738"/>
                </a:lnTo>
                <a:lnTo>
                  <a:pt x="0" y="343738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984524" y="3737174"/>
            <a:ext cx="2644775" cy="347345"/>
          </a:xfrm>
          <a:custGeom>
            <a:avLst/>
            <a:gdLst/>
            <a:ahLst/>
            <a:cxnLst/>
            <a:rect l="l" t="t" r="r" b="b"/>
            <a:pathLst>
              <a:path w="2644775" h="347345">
                <a:moveTo>
                  <a:pt x="2596407" y="0"/>
                </a:moveTo>
                <a:lnTo>
                  <a:pt x="138330" y="0"/>
                </a:lnTo>
                <a:lnTo>
                  <a:pt x="122018" y="4535"/>
                </a:lnTo>
                <a:lnTo>
                  <a:pt x="110575" y="16069"/>
                </a:lnTo>
                <a:lnTo>
                  <a:pt x="101052" y="31488"/>
                </a:lnTo>
                <a:lnTo>
                  <a:pt x="90497" y="47682"/>
                </a:lnTo>
                <a:lnTo>
                  <a:pt x="0" y="164362"/>
                </a:lnTo>
                <a:lnTo>
                  <a:pt x="90497" y="299347"/>
                </a:lnTo>
                <a:lnTo>
                  <a:pt x="100432" y="315989"/>
                </a:lnTo>
                <a:lnTo>
                  <a:pt x="110025" y="331360"/>
                </a:lnTo>
                <a:lnTo>
                  <a:pt x="121812" y="342645"/>
                </a:lnTo>
                <a:lnTo>
                  <a:pt x="138330" y="347032"/>
                </a:lnTo>
                <a:lnTo>
                  <a:pt x="2596407" y="347032"/>
                </a:lnTo>
                <a:lnTo>
                  <a:pt x="2614979" y="343270"/>
                </a:lnTo>
                <a:lnTo>
                  <a:pt x="2630189" y="333026"/>
                </a:lnTo>
                <a:lnTo>
                  <a:pt x="2640465" y="317864"/>
                </a:lnTo>
                <a:lnTo>
                  <a:pt x="2644240" y="299347"/>
                </a:lnTo>
                <a:lnTo>
                  <a:pt x="2644240" y="47682"/>
                </a:lnTo>
                <a:lnTo>
                  <a:pt x="2640465" y="29166"/>
                </a:lnTo>
                <a:lnTo>
                  <a:pt x="2630189" y="14005"/>
                </a:lnTo>
                <a:lnTo>
                  <a:pt x="2614979" y="3761"/>
                </a:lnTo>
                <a:lnTo>
                  <a:pt x="2596407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708376" y="3171549"/>
            <a:ext cx="435609" cy="344170"/>
          </a:xfrm>
          <a:custGeom>
            <a:avLst/>
            <a:gdLst/>
            <a:ahLst/>
            <a:cxnLst/>
            <a:rect l="l" t="t" r="r" b="b"/>
            <a:pathLst>
              <a:path w="435610" h="344170">
                <a:moveTo>
                  <a:pt x="0" y="0"/>
                </a:moveTo>
                <a:lnTo>
                  <a:pt x="435150" y="0"/>
                </a:lnTo>
                <a:lnTo>
                  <a:pt x="435150" y="343739"/>
                </a:lnTo>
                <a:lnTo>
                  <a:pt x="0" y="343739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743479" y="2577153"/>
            <a:ext cx="537210" cy="368300"/>
          </a:xfrm>
          <a:custGeom>
            <a:avLst/>
            <a:gdLst/>
            <a:ahLst/>
            <a:cxnLst/>
            <a:rect l="l" t="t" r="r" b="b"/>
            <a:pathLst>
              <a:path w="537210" h="368300">
                <a:moveTo>
                  <a:pt x="0" y="0"/>
                </a:moveTo>
                <a:lnTo>
                  <a:pt x="536809" y="0"/>
                </a:lnTo>
                <a:lnTo>
                  <a:pt x="536809" y="368136"/>
                </a:lnTo>
                <a:lnTo>
                  <a:pt x="0" y="368136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743479" y="1961966"/>
            <a:ext cx="537210" cy="368300"/>
          </a:xfrm>
          <a:custGeom>
            <a:avLst/>
            <a:gdLst/>
            <a:ahLst/>
            <a:cxnLst/>
            <a:rect l="l" t="t" r="r" b="b"/>
            <a:pathLst>
              <a:path w="537210" h="368300">
                <a:moveTo>
                  <a:pt x="0" y="0"/>
                </a:moveTo>
                <a:lnTo>
                  <a:pt x="536809" y="0"/>
                </a:lnTo>
                <a:lnTo>
                  <a:pt x="536809" y="368136"/>
                </a:lnTo>
                <a:lnTo>
                  <a:pt x="0" y="368136"/>
                </a:lnTo>
                <a:lnTo>
                  <a:pt x="0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039223" y="1960202"/>
            <a:ext cx="4561840" cy="372110"/>
          </a:xfrm>
          <a:custGeom>
            <a:avLst/>
            <a:gdLst/>
            <a:ahLst/>
            <a:cxnLst/>
            <a:rect l="l" t="t" r="r" b="b"/>
            <a:pathLst>
              <a:path w="4561840" h="372110">
                <a:moveTo>
                  <a:pt x="4496868" y="0"/>
                </a:moveTo>
                <a:lnTo>
                  <a:pt x="165563" y="0"/>
                </a:lnTo>
                <a:lnTo>
                  <a:pt x="142230" y="3765"/>
                </a:lnTo>
                <a:lnTo>
                  <a:pt x="124710" y="13347"/>
                </a:lnTo>
                <a:lnTo>
                  <a:pt x="111391" y="26171"/>
                </a:lnTo>
                <a:lnTo>
                  <a:pt x="100662" y="39665"/>
                </a:lnTo>
                <a:lnTo>
                  <a:pt x="0" y="170611"/>
                </a:lnTo>
                <a:lnTo>
                  <a:pt x="100662" y="331999"/>
                </a:lnTo>
                <a:lnTo>
                  <a:pt x="110652" y="346005"/>
                </a:lnTo>
                <a:lnTo>
                  <a:pt x="124054" y="358772"/>
                </a:lnTo>
                <a:lnTo>
                  <a:pt x="141986" y="368069"/>
                </a:lnTo>
                <a:lnTo>
                  <a:pt x="165563" y="371664"/>
                </a:lnTo>
                <a:lnTo>
                  <a:pt x="4496868" y="371664"/>
                </a:lnTo>
                <a:lnTo>
                  <a:pt x="4522067" y="368534"/>
                </a:lnTo>
                <a:lnTo>
                  <a:pt x="4542703" y="360012"/>
                </a:lnTo>
                <a:lnTo>
                  <a:pt x="4556644" y="347400"/>
                </a:lnTo>
                <a:lnTo>
                  <a:pt x="4561765" y="331999"/>
                </a:lnTo>
                <a:lnTo>
                  <a:pt x="4561765" y="39665"/>
                </a:lnTo>
                <a:lnTo>
                  <a:pt x="4556644" y="24262"/>
                </a:lnTo>
                <a:lnTo>
                  <a:pt x="4542703" y="11650"/>
                </a:lnTo>
                <a:lnTo>
                  <a:pt x="4522067" y="3129"/>
                </a:lnTo>
                <a:lnTo>
                  <a:pt x="4496868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1445343" y="1952235"/>
            <a:ext cx="3853179" cy="37147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498475" marR="30480" indent="-461009">
              <a:lnSpc>
                <a:spcPct val="104099"/>
              </a:lnSpc>
              <a:spcBef>
                <a:spcPts val="70"/>
              </a:spcBef>
            </a:pPr>
            <a:r>
              <a:rPr sz="1100" spc="70">
                <a:solidFill>
                  <a:srgbClr val="FFFFFF"/>
                </a:solidFill>
                <a:latin typeface="Arial Narrow"/>
                <a:cs typeface="Arial Narrow"/>
              </a:rPr>
              <a:t>Unde</a:t>
            </a:r>
            <a:r>
              <a:rPr lang="en-US" sz="1100" spc="70" dirty="0">
                <a:solidFill>
                  <a:srgbClr val="FFFFFF"/>
                </a:solidFill>
                <a:latin typeface="Arial Narrow"/>
                <a:cs typeface="Arial Narrow"/>
              </a:rPr>
              <a:t>r</a:t>
            </a:r>
            <a:r>
              <a:rPr sz="1100" spc="70">
                <a:solidFill>
                  <a:srgbClr val="FFFFFF"/>
                </a:solidFill>
                <a:latin typeface="Arial Narrow"/>
                <a:cs typeface="Arial Narrow"/>
              </a:rPr>
              <a:t>take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Participatory </a:t>
            </a:r>
            <a:r>
              <a:rPr sz="1100" spc="75" dirty="0">
                <a:solidFill>
                  <a:srgbClr val="FFFFFF"/>
                </a:solidFill>
                <a:latin typeface="Arial Narrow"/>
                <a:cs typeface="Arial Narrow"/>
              </a:rPr>
              <a:t>Infrasturcture </a:t>
            </a:r>
            <a:r>
              <a:rPr sz="1100" spc="40" dirty="0">
                <a:solidFill>
                  <a:srgbClr val="FFFFFF"/>
                </a:solidFill>
                <a:latin typeface="Arial Narrow"/>
                <a:cs typeface="Arial Narrow"/>
              </a:rPr>
              <a:t>Needs </a:t>
            </a:r>
            <a:r>
              <a:rPr sz="1100" spc="55" dirty="0">
                <a:solidFill>
                  <a:srgbClr val="FFFFFF"/>
                </a:solidFill>
                <a:latin typeface="Arial Narrow"/>
                <a:cs typeface="Arial Narrow"/>
              </a:rPr>
              <a:t>Assessment</a:t>
            </a:r>
            <a:r>
              <a:rPr sz="1100" spc="-8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10" dirty="0">
                <a:solidFill>
                  <a:srgbClr val="FFFFFF"/>
                </a:solidFill>
                <a:latin typeface="Arial Narrow"/>
                <a:cs typeface="Arial Narrow"/>
              </a:rPr>
              <a:t>(PNA)</a:t>
            </a:r>
            <a:r>
              <a:rPr sz="825" spc="15" baseline="55555" dirty="0">
                <a:solidFill>
                  <a:srgbClr val="FFFFFF"/>
                </a:solidFill>
                <a:latin typeface="Arial Narrow"/>
                <a:cs typeface="Arial Narrow"/>
              </a:rPr>
              <a:t>b  </a:t>
            </a: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at</a:t>
            </a:r>
            <a:r>
              <a:rPr sz="1100" spc="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slum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5" dirty="0">
                <a:solidFill>
                  <a:srgbClr val="FFFFFF"/>
                </a:solidFill>
                <a:latin typeface="Arial Narrow"/>
                <a:cs typeface="Arial Narrow"/>
              </a:rPr>
              <a:t>level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for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primary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infrastructure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95" dirty="0">
                <a:solidFill>
                  <a:srgbClr val="FFFFFF"/>
                </a:solidFill>
                <a:latin typeface="Arial Narrow"/>
                <a:cs typeface="Arial Narrow"/>
              </a:rPr>
              <a:t>facilities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2142205" y="3796508"/>
            <a:ext cx="2419985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65" dirty="0">
                <a:solidFill>
                  <a:srgbClr val="FFFFFF"/>
                </a:solidFill>
                <a:latin typeface="Arial Narrow"/>
                <a:cs typeface="Arial Narrow"/>
              </a:rPr>
              <a:t>Completion </a:t>
            </a: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of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slum upgradation</a:t>
            </a:r>
            <a:r>
              <a:rPr sz="1100" spc="-13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projects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2798448" y="4604763"/>
            <a:ext cx="1186815" cy="72072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38100" marR="30480" algn="ctr">
              <a:lnSpc>
                <a:spcPct val="104099"/>
              </a:lnSpc>
              <a:spcBef>
                <a:spcPts val="70"/>
              </a:spcBef>
            </a:pP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Delisting</a:t>
            </a:r>
            <a:r>
              <a:rPr sz="1100" spc="-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55" dirty="0">
                <a:solidFill>
                  <a:srgbClr val="FFFFFF"/>
                </a:solidFill>
                <a:latin typeface="Arial Narrow"/>
                <a:cs typeface="Arial Narrow"/>
              </a:rPr>
              <a:t>Proposal</a:t>
            </a:r>
            <a:r>
              <a:rPr sz="825" spc="82" baseline="55555" dirty="0">
                <a:solidFill>
                  <a:srgbClr val="FFFFFF"/>
                </a:solidFill>
                <a:latin typeface="Arial Narrow"/>
                <a:cs typeface="Arial Narrow"/>
              </a:rPr>
              <a:t>d </a:t>
            </a:r>
            <a:r>
              <a:rPr sz="825" spc="22" baseline="5555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5" dirty="0">
                <a:solidFill>
                  <a:srgbClr val="FFFFFF"/>
                </a:solidFill>
                <a:latin typeface="Arial Narrow"/>
                <a:cs typeface="Arial Narrow"/>
              </a:rPr>
              <a:t>submitted </a:t>
            </a:r>
            <a:r>
              <a:rPr sz="1100" spc="50" dirty="0">
                <a:solidFill>
                  <a:srgbClr val="FFFFFF"/>
                </a:solidFill>
                <a:latin typeface="Arial Narrow"/>
                <a:cs typeface="Arial Narrow"/>
              </a:rPr>
              <a:t>by  </a:t>
            </a:r>
            <a:r>
              <a:rPr sz="1100" dirty="0">
                <a:solidFill>
                  <a:srgbClr val="FFFFFF"/>
                </a:solidFill>
                <a:latin typeface="Arial Narrow"/>
                <a:cs typeface="Arial Narrow"/>
              </a:rPr>
              <a:t>SDA/RWA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for  </a:t>
            </a:r>
            <a:r>
              <a:rPr sz="1100" spc="75" dirty="0">
                <a:solidFill>
                  <a:srgbClr val="FFFFFF"/>
                </a:solidFill>
                <a:latin typeface="Arial Narrow"/>
                <a:cs typeface="Arial Narrow"/>
              </a:rPr>
              <a:t>evaluation </a:t>
            </a:r>
            <a:r>
              <a:rPr sz="1100" spc="50" dirty="0">
                <a:solidFill>
                  <a:srgbClr val="FFFFFF"/>
                </a:solidFill>
                <a:latin typeface="Arial Narrow"/>
                <a:cs typeface="Arial Narrow"/>
              </a:rPr>
              <a:t>by</a:t>
            </a:r>
            <a:r>
              <a:rPr sz="1100" spc="-7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Narrow"/>
                <a:cs typeface="Arial Narrow"/>
              </a:rPr>
              <a:t>ULB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2696248" y="5930174"/>
            <a:ext cx="131318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Delisting</a:t>
            </a:r>
            <a:r>
              <a:rPr sz="1100" spc="2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60" dirty="0">
                <a:solidFill>
                  <a:srgbClr val="FFFFFF"/>
                </a:solidFill>
                <a:latin typeface="Arial Narrow"/>
                <a:cs typeface="Arial Narrow"/>
              </a:rPr>
              <a:t>procedure</a:t>
            </a:r>
            <a:r>
              <a:rPr sz="825" spc="89" baseline="55555" dirty="0">
                <a:solidFill>
                  <a:srgbClr val="FFFFFF"/>
                </a:solidFill>
                <a:latin typeface="Arial Narrow"/>
                <a:cs typeface="Arial Narrow"/>
              </a:rPr>
              <a:t>e,f</a:t>
            </a:r>
            <a:endParaRPr sz="825" baseline="55555">
              <a:latin typeface="Arial Narrow"/>
              <a:cs typeface="Arial Narrow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1825825" y="6418254"/>
            <a:ext cx="3093085" cy="37592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39065" marR="30480" indent="-101600">
              <a:lnSpc>
                <a:spcPct val="105700"/>
              </a:lnSpc>
              <a:spcBef>
                <a:spcPts val="60"/>
              </a:spcBef>
            </a:pPr>
            <a:r>
              <a:rPr sz="1100" spc="60" dirty="0">
                <a:solidFill>
                  <a:srgbClr val="FFFFFF"/>
                </a:solidFill>
                <a:latin typeface="Arial Narrow"/>
                <a:cs typeface="Arial Narrow"/>
              </a:rPr>
              <a:t>Renaming</a:t>
            </a:r>
            <a:r>
              <a:rPr sz="1100" spc="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95" dirty="0">
                <a:solidFill>
                  <a:srgbClr val="FFFFFF"/>
                </a:solidFill>
                <a:latin typeface="Arial Narrow"/>
                <a:cs typeface="Arial Narrow"/>
              </a:rPr>
              <a:t>of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the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habitation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(if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65" dirty="0">
                <a:solidFill>
                  <a:srgbClr val="FFFFFF"/>
                </a:solidFill>
                <a:latin typeface="Arial Narrow"/>
                <a:cs typeface="Arial Narrow"/>
              </a:rPr>
              <a:t>agreed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55" dirty="0">
                <a:solidFill>
                  <a:srgbClr val="FFFFFF"/>
                </a:solidFill>
                <a:latin typeface="Arial Narrow"/>
                <a:cs typeface="Arial Narrow"/>
              </a:rPr>
              <a:t>by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10" dirty="0">
                <a:solidFill>
                  <a:srgbClr val="FFFFFF"/>
                </a:solidFill>
                <a:latin typeface="Arial Narrow"/>
                <a:cs typeface="Arial Narrow"/>
              </a:rPr>
              <a:t>SDA/RWA)  </a:t>
            </a:r>
            <a:r>
              <a:rPr sz="1100" spc="65" dirty="0">
                <a:solidFill>
                  <a:srgbClr val="FFFFFF"/>
                </a:solidFill>
                <a:latin typeface="Arial Narrow"/>
                <a:cs typeface="Arial Narrow"/>
              </a:rPr>
              <a:t>and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incorporation </a:t>
            </a: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in</a:t>
            </a:r>
            <a:r>
              <a:rPr sz="1100" spc="-16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the </a:t>
            </a:r>
            <a:r>
              <a:rPr sz="1100" spc="5" dirty="0">
                <a:solidFill>
                  <a:srgbClr val="FFFFFF"/>
                </a:solidFill>
                <a:latin typeface="Arial Narrow"/>
                <a:cs typeface="Arial Narrow"/>
              </a:rPr>
              <a:t>ULB </a:t>
            </a:r>
            <a:r>
              <a:rPr sz="1100" spc="65" dirty="0">
                <a:solidFill>
                  <a:srgbClr val="FFFFFF"/>
                </a:solidFill>
                <a:latin typeface="Arial Narrow"/>
                <a:cs typeface="Arial Narrow"/>
              </a:rPr>
              <a:t>and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other </a:t>
            </a:r>
            <a:r>
              <a:rPr sz="1100" spc="65" dirty="0">
                <a:solidFill>
                  <a:srgbClr val="FFFFFF"/>
                </a:solidFill>
                <a:latin typeface="Arial Narrow"/>
                <a:cs typeface="Arial Narrow"/>
              </a:rPr>
              <a:t>records</a:t>
            </a:r>
            <a:r>
              <a:rPr sz="825" spc="97" baseline="55555" dirty="0">
                <a:solidFill>
                  <a:srgbClr val="FFFFFF"/>
                </a:solidFill>
                <a:latin typeface="Arial Narrow"/>
                <a:cs typeface="Arial Narrow"/>
              </a:rPr>
              <a:t>g</a:t>
            </a:r>
            <a:endParaRPr sz="825" baseline="55555">
              <a:latin typeface="Arial Narrow"/>
              <a:cs typeface="Arial Narrow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929218" y="2032444"/>
            <a:ext cx="10541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20" dirty="0">
                <a:solidFill>
                  <a:srgbClr val="FFFFFF"/>
                </a:solidFill>
                <a:latin typeface="Arial Narrow"/>
                <a:cs typeface="Arial Narrow"/>
              </a:rPr>
              <a:t>B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929218" y="2659355"/>
            <a:ext cx="10541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-25" dirty="0">
                <a:solidFill>
                  <a:srgbClr val="FFFFFF"/>
                </a:solidFill>
                <a:latin typeface="Arial Narrow"/>
                <a:cs typeface="Arial Narrow"/>
              </a:rPr>
              <a:t>C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1867803" y="3241643"/>
            <a:ext cx="12446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125" dirty="0">
                <a:solidFill>
                  <a:srgbClr val="FFFFFF"/>
                </a:solidFill>
                <a:latin typeface="Arial Narrow"/>
                <a:cs typeface="Arial Narrow"/>
              </a:rPr>
              <a:t>D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1708376" y="3800915"/>
            <a:ext cx="46228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R="52705" algn="ctr">
              <a:lnSpc>
                <a:spcPct val="100000"/>
              </a:lnSpc>
              <a:spcBef>
                <a:spcPts val="125"/>
              </a:spcBef>
            </a:pPr>
            <a:r>
              <a:rPr sz="1100" spc="95" dirty="0">
                <a:solidFill>
                  <a:srgbClr val="FFFFFF"/>
                </a:solidFill>
                <a:latin typeface="Arial Narrow"/>
                <a:cs typeface="Arial Narrow"/>
              </a:rPr>
              <a:t>E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2286251" y="4779615"/>
            <a:ext cx="435609" cy="392430"/>
          </a:xfrm>
          <a:prstGeom prst="rect">
            <a:avLst/>
          </a:prstGeom>
          <a:solidFill>
            <a:srgbClr val="28637D"/>
          </a:solidFill>
        </p:spPr>
        <p:txBody>
          <a:bodyPr vert="horz" wrap="square" lIns="0" tIns="109855" rIns="0" bIns="0" rtlCol="0">
            <a:spAutoFit/>
          </a:bodyPr>
          <a:lstStyle/>
          <a:p>
            <a:pPr marL="218440">
              <a:lnSpc>
                <a:spcPct val="100000"/>
              </a:lnSpc>
              <a:spcBef>
                <a:spcPts val="865"/>
              </a:spcBef>
            </a:pPr>
            <a:r>
              <a:rPr sz="1100" spc="145" dirty="0">
                <a:solidFill>
                  <a:srgbClr val="FFFFFF"/>
                </a:solidFill>
                <a:latin typeface="Arial Narrow"/>
                <a:cs typeface="Arial Narrow"/>
              </a:rPr>
              <a:t>F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1839972" y="5934721"/>
            <a:ext cx="12446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G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743479" y="6520221"/>
            <a:ext cx="56388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56210">
              <a:lnSpc>
                <a:spcPct val="100000"/>
              </a:lnSpc>
              <a:spcBef>
                <a:spcPts val="125"/>
              </a:spcBef>
            </a:pPr>
            <a:r>
              <a:rPr sz="1100" spc="125" dirty="0">
                <a:solidFill>
                  <a:srgbClr val="FFFFFF"/>
                </a:solidFill>
                <a:latin typeface="Arial Narrow"/>
                <a:cs typeface="Arial Narrow"/>
              </a:rPr>
              <a:t>H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5683275" y="3372577"/>
            <a:ext cx="337820" cy="949325"/>
          </a:xfrm>
          <a:prstGeom prst="rect">
            <a:avLst/>
          </a:prstGeom>
        </p:spPr>
        <p:txBody>
          <a:bodyPr vert="vert" wrap="square" lIns="0" tIns="9525" rIns="0" bIns="0" rtlCol="0">
            <a:spAutoFit/>
          </a:bodyPr>
          <a:lstStyle/>
          <a:p>
            <a:pPr marL="148590" marR="5080" indent="-136525">
              <a:lnSpc>
                <a:spcPct val="102099"/>
              </a:lnSpc>
              <a:spcBef>
                <a:spcPts val="75"/>
              </a:spcBef>
            </a:pPr>
            <a:r>
              <a:rPr sz="900" i="1" dirty="0">
                <a:solidFill>
                  <a:srgbClr val="231F20"/>
                </a:solidFill>
                <a:latin typeface="Calibri"/>
                <a:cs typeface="Calibri"/>
              </a:rPr>
              <a:t>Slum </a:t>
            </a:r>
            <a:r>
              <a:rPr sz="900" i="1" spc="-10" dirty="0">
                <a:solidFill>
                  <a:srgbClr val="231F20"/>
                </a:solidFill>
                <a:latin typeface="Calibri"/>
                <a:cs typeface="Calibri"/>
              </a:rPr>
              <a:t>with</a:t>
            </a:r>
            <a:r>
              <a:rPr sz="900" i="1" spc="-3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i="1" spc="-5" dirty="0">
                <a:solidFill>
                  <a:srgbClr val="231F20"/>
                </a:solidFill>
                <a:latin typeface="Calibri"/>
                <a:cs typeface="Calibri"/>
              </a:rPr>
              <a:t>adequate  </a:t>
            </a:r>
            <a:r>
              <a:rPr sz="900" i="1" spc="5" dirty="0">
                <a:solidFill>
                  <a:srgbClr val="231F20"/>
                </a:solidFill>
                <a:latin typeface="Calibri"/>
                <a:cs typeface="Calibri"/>
              </a:rPr>
              <a:t>infrastructure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1556492" y="4657614"/>
            <a:ext cx="187325" cy="1676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00" i="1" spc="-40" dirty="0">
                <a:solidFill>
                  <a:srgbClr val="231F20"/>
                </a:solidFill>
                <a:latin typeface="Calibri"/>
                <a:cs typeface="Calibri"/>
              </a:rPr>
              <a:t>No</a:t>
            </a:r>
            <a:r>
              <a:rPr sz="900" i="1" dirty="0">
                <a:solidFill>
                  <a:srgbClr val="231F20"/>
                </a:solidFill>
                <a:latin typeface="Calibri"/>
                <a:cs typeface="Calibri"/>
              </a:rPr>
              <a:t>t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1300704" y="4801027"/>
            <a:ext cx="699135" cy="1676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00" i="1" dirty="0">
                <a:solidFill>
                  <a:srgbClr val="231F20"/>
                </a:solidFill>
                <a:latin typeface="Calibri"/>
                <a:cs typeface="Calibri"/>
              </a:rPr>
              <a:t>recommended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0" name="object 60"/>
          <p:cNvSpPr/>
          <p:nvPr/>
        </p:nvSpPr>
        <p:spPr>
          <a:xfrm>
            <a:off x="4757911" y="4938579"/>
            <a:ext cx="89535" cy="120650"/>
          </a:xfrm>
          <a:custGeom>
            <a:avLst/>
            <a:gdLst/>
            <a:ahLst/>
            <a:cxnLst/>
            <a:rect l="l" t="t" r="r" b="b"/>
            <a:pathLst>
              <a:path w="89535" h="120650">
                <a:moveTo>
                  <a:pt x="89405" y="0"/>
                </a:moveTo>
                <a:lnTo>
                  <a:pt x="0" y="54987"/>
                </a:lnTo>
                <a:lnTo>
                  <a:pt x="88080" y="120535"/>
                </a:lnTo>
                <a:lnTo>
                  <a:pt x="89405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456855" y="3807319"/>
            <a:ext cx="89535" cy="120650"/>
          </a:xfrm>
          <a:custGeom>
            <a:avLst/>
            <a:gdLst/>
            <a:ahLst/>
            <a:cxnLst/>
            <a:rect l="l" t="t" r="r" b="b"/>
            <a:pathLst>
              <a:path w="89534" h="120650">
                <a:moveTo>
                  <a:pt x="0" y="0"/>
                </a:moveTo>
                <a:lnTo>
                  <a:pt x="1324" y="120535"/>
                </a:lnTo>
                <a:lnTo>
                  <a:pt x="89406" y="54983"/>
                </a:lnTo>
                <a:lnTo>
                  <a:pt x="0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1039953" y="4367923"/>
            <a:ext cx="120650" cy="89535"/>
          </a:xfrm>
          <a:custGeom>
            <a:avLst/>
            <a:gdLst/>
            <a:ahLst/>
            <a:cxnLst/>
            <a:rect l="l" t="t" r="r" b="b"/>
            <a:pathLst>
              <a:path w="120650" h="89535">
                <a:moveTo>
                  <a:pt x="54985" y="0"/>
                </a:moveTo>
                <a:lnTo>
                  <a:pt x="0" y="89405"/>
                </a:lnTo>
                <a:lnTo>
                  <a:pt x="120535" y="88080"/>
                </a:lnTo>
                <a:lnTo>
                  <a:pt x="54985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1887894" y="1395986"/>
            <a:ext cx="396875" cy="363220"/>
          </a:xfrm>
          <a:custGeom>
            <a:avLst/>
            <a:gdLst/>
            <a:ahLst/>
            <a:cxnLst/>
            <a:rect l="l" t="t" r="r" b="b"/>
            <a:pathLst>
              <a:path w="396875" h="363219">
                <a:moveTo>
                  <a:pt x="396492" y="0"/>
                </a:moveTo>
                <a:lnTo>
                  <a:pt x="0" y="0"/>
                </a:lnTo>
                <a:lnTo>
                  <a:pt x="0" y="327938"/>
                </a:lnTo>
                <a:lnTo>
                  <a:pt x="29408" y="328338"/>
                </a:lnTo>
                <a:lnTo>
                  <a:pt x="29408" y="361346"/>
                </a:lnTo>
                <a:lnTo>
                  <a:pt x="396492" y="362628"/>
                </a:lnTo>
                <a:lnTo>
                  <a:pt x="359643" y="332969"/>
                </a:lnTo>
                <a:lnTo>
                  <a:pt x="330135" y="299640"/>
                </a:lnTo>
                <a:lnTo>
                  <a:pt x="308285" y="263467"/>
                </a:lnTo>
                <a:lnTo>
                  <a:pt x="294412" y="225275"/>
                </a:lnTo>
                <a:lnTo>
                  <a:pt x="288834" y="185890"/>
                </a:lnTo>
                <a:lnTo>
                  <a:pt x="291868" y="146140"/>
                </a:lnTo>
                <a:lnTo>
                  <a:pt x="303833" y="106849"/>
                </a:lnTo>
                <a:lnTo>
                  <a:pt x="325047" y="68845"/>
                </a:lnTo>
                <a:lnTo>
                  <a:pt x="355827" y="32953"/>
                </a:lnTo>
                <a:lnTo>
                  <a:pt x="396492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2188958" y="1417179"/>
            <a:ext cx="2353310" cy="343535"/>
          </a:xfrm>
          <a:custGeom>
            <a:avLst/>
            <a:gdLst/>
            <a:ahLst/>
            <a:cxnLst/>
            <a:rect l="l" t="t" r="r" b="b"/>
            <a:pathLst>
              <a:path w="2353310" h="343535">
                <a:moveTo>
                  <a:pt x="2308647" y="0"/>
                </a:moveTo>
                <a:lnTo>
                  <a:pt x="44067" y="0"/>
                </a:lnTo>
                <a:lnTo>
                  <a:pt x="26955" y="3720"/>
                </a:lnTo>
                <a:lnTo>
                  <a:pt x="12943" y="13851"/>
                </a:lnTo>
                <a:lnTo>
                  <a:pt x="3476" y="28845"/>
                </a:lnTo>
                <a:lnTo>
                  <a:pt x="0" y="47156"/>
                </a:lnTo>
                <a:lnTo>
                  <a:pt x="0" y="296045"/>
                </a:lnTo>
                <a:lnTo>
                  <a:pt x="3476" y="314356"/>
                </a:lnTo>
                <a:lnTo>
                  <a:pt x="12943" y="329351"/>
                </a:lnTo>
                <a:lnTo>
                  <a:pt x="26955" y="339483"/>
                </a:lnTo>
                <a:lnTo>
                  <a:pt x="44067" y="343204"/>
                </a:lnTo>
                <a:lnTo>
                  <a:pt x="2308647" y="343204"/>
                </a:lnTo>
                <a:lnTo>
                  <a:pt x="2325761" y="339483"/>
                </a:lnTo>
                <a:lnTo>
                  <a:pt x="2339772" y="329351"/>
                </a:lnTo>
                <a:lnTo>
                  <a:pt x="2349239" y="314356"/>
                </a:lnTo>
                <a:lnTo>
                  <a:pt x="2352715" y="296045"/>
                </a:lnTo>
                <a:lnTo>
                  <a:pt x="2352715" y="47156"/>
                </a:lnTo>
                <a:lnTo>
                  <a:pt x="2349239" y="28845"/>
                </a:lnTo>
                <a:lnTo>
                  <a:pt x="2339772" y="13851"/>
                </a:lnTo>
                <a:lnTo>
                  <a:pt x="2325761" y="3720"/>
                </a:lnTo>
                <a:lnTo>
                  <a:pt x="2308647" y="0"/>
                </a:lnTo>
                <a:close/>
              </a:path>
            </a:pathLst>
          </a:custGeom>
          <a:solidFill>
            <a:srgbClr val="286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2102976" y="1395986"/>
            <a:ext cx="2416175" cy="343535"/>
          </a:xfrm>
          <a:custGeom>
            <a:avLst/>
            <a:gdLst/>
            <a:ahLst/>
            <a:cxnLst/>
            <a:rect l="l" t="t" r="r" b="b"/>
            <a:pathLst>
              <a:path w="2416175" h="343535">
                <a:moveTo>
                  <a:pt x="2372111" y="0"/>
                </a:moveTo>
                <a:lnTo>
                  <a:pt x="160512" y="0"/>
                </a:lnTo>
                <a:lnTo>
                  <a:pt x="134239" y="14631"/>
                </a:lnTo>
                <a:lnTo>
                  <a:pt x="93199" y="50589"/>
                </a:lnTo>
                <a:lnTo>
                  <a:pt x="49246" y="95970"/>
                </a:lnTo>
                <a:lnTo>
                  <a:pt x="14229" y="138871"/>
                </a:lnTo>
                <a:lnTo>
                  <a:pt x="0" y="167389"/>
                </a:lnTo>
                <a:lnTo>
                  <a:pt x="13734" y="198264"/>
                </a:lnTo>
                <a:lnTo>
                  <a:pt x="47469" y="243440"/>
                </a:lnTo>
                <a:lnTo>
                  <a:pt x="90388" y="290760"/>
                </a:lnTo>
                <a:lnTo>
                  <a:pt x="131674" y="328068"/>
                </a:lnTo>
                <a:lnTo>
                  <a:pt x="160512" y="343206"/>
                </a:lnTo>
                <a:lnTo>
                  <a:pt x="2372111" y="343206"/>
                </a:lnTo>
                <a:lnTo>
                  <a:pt x="2389222" y="339484"/>
                </a:lnTo>
                <a:lnTo>
                  <a:pt x="2403234" y="329351"/>
                </a:lnTo>
                <a:lnTo>
                  <a:pt x="2412701" y="314355"/>
                </a:lnTo>
                <a:lnTo>
                  <a:pt x="2416178" y="296045"/>
                </a:lnTo>
                <a:lnTo>
                  <a:pt x="2416178" y="47156"/>
                </a:lnTo>
                <a:lnTo>
                  <a:pt x="2412702" y="28846"/>
                </a:lnTo>
                <a:lnTo>
                  <a:pt x="2403236" y="13852"/>
                </a:lnTo>
                <a:lnTo>
                  <a:pt x="2389224" y="3721"/>
                </a:lnTo>
                <a:lnTo>
                  <a:pt x="2372111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 txBox="1"/>
          <p:nvPr/>
        </p:nvSpPr>
        <p:spPr>
          <a:xfrm>
            <a:off x="1933879" y="1459745"/>
            <a:ext cx="247269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  <a:tabLst>
                <a:tab pos="385445" algn="l"/>
              </a:tabLst>
            </a:pPr>
            <a:r>
              <a:rPr sz="1100" spc="20" dirty="0">
                <a:solidFill>
                  <a:srgbClr val="FFFFFF"/>
                </a:solidFill>
                <a:latin typeface="Arial Narrow"/>
                <a:cs typeface="Arial Narrow"/>
              </a:rPr>
              <a:t>A	</a:t>
            </a:r>
            <a:r>
              <a:rPr sz="1650" spc="127" baseline="2525" dirty="0">
                <a:solidFill>
                  <a:srgbClr val="FFFFFF"/>
                </a:solidFill>
                <a:latin typeface="Arial Narrow"/>
                <a:cs typeface="Arial Narrow"/>
              </a:rPr>
              <a:t>Identification </a:t>
            </a:r>
            <a:r>
              <a:rPr sz="1650" spc="89" baseline="2525" dirty="0">
                <a:solidFill>
                  <a:srgbClr val="FFFFFF"/>
                </a:solidFill>
                <a:latin typeface="Arial Narrow"/>
                <a:cs typeface="Arial Narrow"/>
              </a:rPr>
              <a:t>and </a:t>
            </a:r>
            <a:r>
              <a:rPr sz="1650" spc="104" baseline="2525" dirty="0">
                <a:solidFill>
                  <a:srgbClr val="FFFFFF"/>
                </a:solidFill>
                <a:latin typeface="Arial Narrow"/>
                <a:cs typeface="Arial Narrow"/>
              </a:rPr>
              <a:t>Listing </a:t>
            </a:r>
            <a:r>
              <a:rPr sz="1650" spc="135" baseline="2525" dirty="0">
                <a:solidFill>
                  <a:srgbClr val="FFFFFF"/>
                </a:solidFill>
                <a:latin typeface="Arial Narrow"/>
                <a:cs typeface="Arial Narrow"/>
              </a:rPr>
              <a:t>of</a:t>
            </a:r>
            <a:r>
              <a:rPr sz="1650" spc="-150" baseline="25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650" spc="82" baseline="2525" dirty="0">
                <a:solidFill>
                  <a:srgbClr val="FFFFFF"/>
                </a:solidFill>
                <a:latin typeface="Arial Narrow"/>
                <a:cs typeface="Arial Narrow"/>
              </a:rPr>
              <a:t>slums</a:t>
            </a:r>
            <a:r>
              <a:rPr sz="825" spc="82" baseline="60606" dirty="0">
                <a:solidFill>
                  <a:srgbClr val="FFFFFF"/>
                </a:solidFill>
                <a:latin typeface="Arial Narrow"/>
                <a:cs typeface="Arial Narrow"/>
              </a:rPr>
              <a:t>a</a:t>
            </a:r>
            <a:endParaRPr sz="825" baseline="60606">
              <a:latin typeface="Arial Narrow"/>
              <a:cs typeface="Arial Narrow"/>
            </a:endParaRPr>
          </a:p>
        </p:txBody>
      </p:sp>
      <p:sp>
        <p:nvSpPr>
          <p:cNvPr id="67" name="object 67"/>
          <p:cNvSpPr/>
          <p:nvPr/>
        </p:nvSpPr>
        <p:spPr>
          <a:xfrm>
            <a:off x="1040547" y="2575389"/>
            <a:ext cx="4560570" cy="372110"/>
          </a:xfrm>
          <a:custGeom>
            <a:avLst/>
            <a:gdLst/>
            <a:ahLst/>
            <a:cxnLst/>
            <a:rect l="l" t="t" r="r" b="b"/>
            <a:pathLst>
              <a:path w="4560570" h="372110">
                <a:moveTo>
                  <a:pt x="4495543" y="0"/>
                </a:moveTo>
                <a:lnTo>
                  <a:pt x="164238" y="0"/>
                </a:lnTo>
                <a:lnTo>
                  <a:pt x="140815" y="3697"/>
                </a:lnTo>
                <a:lnTo>
                  <a:pt x="123144" y="13166"/>
                </a:lnTo>
                <a:lnTo>
                  <a:pt x="109795" y="25967"/>
                </a:lnTo>
                <a:lnTo>
                  <a:pt x="99338" y="39664"/>
                </a:lnTo>
                <a:lnTo>
                  <a:pt x="0" y="179290"/>
                </a:lnTo>
                <a:lnTo>
                  <a:pt x="99338" y="331999"/>
                </a:lnTo>
                <a:lnTo>
                  <a:pt x="109477" y="345912"/>
                </a:lnTo>
                <a:lnTo>
                  <a:pt x="122862" y="358689"/>
                </a:lnTo>
                <a:lnTo>
                  <a:pt x="140711" y="368038"/>
                </a:lnTo>
                <a:lnTo>
                  <a:pt x="164238" y="371664"/>
                </a:lnTo>
                <a:lnTo>
                  <a:pt x="4495543" y="371664"/>
                </a:lnTo>
                <a:lnTo>
                  <a:pt x="4520743" y="368534"/>
                </a:lnTo>
                <a:lnTo>
                  <a:pt x="4541378" y="360012"/>
                </a:lnTo>
                <a:lnTo>
                  <a:pt x="4555320" y="347400"/>
                </a:lnTo>
                <a:lnTo>
                  <a:pt x="4560440" y="331999"/>
                </a:lnTo>
                <a:lnTo>
                  <a:pt x="4560440" y="39664"/>
                </a:lnTo>
                <a:lnTo>
                  <a:pt x="4555320" y="24263"/>
                </a:lnTo>
                <a:lnTo>
                  <a:pt x="4541378" y="11651"/>
                </a:lnTo>
                <a:lnTo>
                  <a:pt x="4520743" y="3129"/>
                </a:lnTo>
                <a:lnTo>
                  <a:pt x="4495543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 txBox="1"/>
          <p:nvPr/>
        </p:nvSpPr>
        <p:spPr>
          <a:xfrm>
            <a:off x="1947317" y="2561110"/>
            <a:ext cx="2847340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1100" spc="55" dirty="0">
                <a:solidFill>
                  <a:srgbClr val="FFFFFF"/>
                </a:solidFill>
                <a:latin typeface="Arial Narrow"/>
                <a:cs typeface="Arial Narrow"/>
              </a:rPr>
              <a:t>Prepare </a:t>
            </a:r>
            <a:r>
              <a:rPr sz="1100" spc="25" dirty="0">
                <a:solidFill>
                  <a:srgbClr val="FFFFFF"/>
                </a:solidFill>
                <a:latin typeface="Arial Narrow"/>
                <a:cs typeface="Arial Narrow"/>
              </a:rPr>
              <a:t>I-GAP</a:t>
            </a:r>
            <a:r>
              <a:rPr sz="825" spc="37" baseline="55555" dirty="0">
                <a:solidFill>
                  <a:srgbClr val="FFFFFF"/>
                </a:solidFill>
                <a:latin typeface="Arial Narrow"/>
                <a:cs typeface="Arial Narrow"/>
              </a:rPr>
              <a:t>c </a:t>
            </a: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to </a:t>
            </a:r>
            <a:r>
              <a:rPr sz="1100" spc="50" dirty="0">
                <a:solidFill>
                  <a:srgbClr val="FFFFFF"/>
                </a:solidFill>
                <a:latin typeface="Arial Narrow"/>
                <a:cs typeface="Arial Narrow"/>
              </a:rPr>
              <a:t>assess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the infrastructure</a:t>
            </a:r>
            <a:r>
              <a:rPr sz="1100" spc="-15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60" dirty="0">
                <a:solidFill>
                  <a:srgbClr val="FFFFFF"/>
                </a:solidFill>
                <a:latin typeface="Arial Narrow"/>
                <a:cs typeface="Arial Narrow"/>
              </a:rPr>
              <a:t>gap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1746768" y="2676134"/>
            <a:ext cx="3848100" cy="443230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at</a:t>
            </a:r>
            <a:r>
              <a:rPr sz="1100" spc="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slum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5" dirty="0">
                <a:solidFill>
                  <a:srgbClr val="FFFFFF"/>
                </a:solidFill>
                <a:latin typeface="Arial Narrow"/>
                <a:cs typeface="Arial Narrow"/>
              </a:rPr>
              <a:t>level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60" dirty="0">
                <a:solidFill>
                  <a:srgbClr val="FFFFFF"/>
                </a:solidFill>
                <a:latin typeface="Arial Narrow"/>
                <a:cs typeface="Arial Narrow"/>
              </a:rPr>
              <a:t>and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to</a:t>
            </a:r>
            <a:r>
              <a:rPr sz="1100" spc="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plan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5" dirty="0">
                <a:solidFill>
                  <a:srgbClr val="FFFFFF"/>
                </a:solidFill>
                <a:latin typeface="Arial Narrow"/>
                <a:cs typeface="Arial Narrow"/>
              </a:rPr>
              <a:t>for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slum</a:t>
            </a:r>
            <a:r>
              <a:rPr sz="1100" spc="3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upgradation</a:t>
            </a:r>
            <a:r>
              <a:rPr sz="1100" spc="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projects</a:t>
            </a:r>
            <a:endParaRPr sz="1100">
              <a:latin typeface="Arial Narrow"/>
              <a:cs typeface="Arial Narrow"/>
            </a:endParaRPr>
          </a:p>
          <a:p>
            <a:pPr marL="2505710">
              <a:lnSpc>
                <a:spcPct val="100000"/>
              </a:lnSpc>
              <a:spcBef>
                <a:spcPts val="395"/>
              </a:spcBef>
            </a:pPr>
            <a:r>
              <a:rPr sz="900" i="1" spc="10" dirty="0">
                <a:solidFill>
                  <a:srgbClr val="231F20"/>
                </a:solidFill>
                <a:latin typeface="Calibri"/>
                <a:cs typeface="Calibri"/>
              </a:rPr>
              <a:t>Slums </a:t>
            </a:r>
            <a:r>
              <a:rPr sz="900" i="1" dirty="0">
                <a:solidFill>
                  <a:srgbClr val="231F20"/>
                </a:solidFill>
                <a:latin typeface="Calibri"/>
                <a:cs typeface="Calibri"/>
              </a:rPr>
              <a:t>requiring</a:t>
            </a:r>
            <a:r>
              <a:rPr sz="900" i="1" spc="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900" i="1" dirty="0">
                <a:solidFill>
                  <a:srgbClr val="231F20"/>
                </a:solidFill>
                <a:latin typeface="Calibri"/>
                <a:cs typeface="Calibri"/>
              </a:rPr>
              <a:t>intervention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70" name="object 70"/>
          <p:cNvSpPr/>
          <p:nvPr/>
        </p:nvSpPr>
        <p:spPr>
          <a:xfrm>
            <a:off x="1998197" y="3169900"/>
            <a:ext cx="2630805" cy="347345"/>
          </a:xfrm>
          <a:custGeom>
            <a:avLst/>
            <a:gdLst/>
            <a:ahLst/>
            <a:cxnLst/>
            <a:rect l="l" t="t" r="r" b="b"/>
            <a:pathLst>
              <a:path w="2630804" h="347345">
                <a:moveTo>
                  <a:pt x="2582734" y="0"/>
                </a:moveTo>
                <a:lnTo>
                  <a:pt x="124658" y="0"/>
                </a:lnTo>
                <a:lnTo>
                  <a:pt x="108074" y="4345"/>
                </a:lnTo>
                <a:lnTo>
                  <a:pt x="96182" y="15560"/>
                </a:lnTo>
                <a:lnTo>
                  <a:pt x="86569" y="30917"/>
                </a:lnTo>
                <a:lnTo>
                  <a:pt x="76824" y="47685"/>
                </a:lnTo>
                <a:lnTo>
                  <a:pt x="0" y="167584"/>
                </a:lnTo>
                <a:lnTo>
                  <a:pt x="76824" y="299350"/>
                </a:lnTo>
                <a:lnTo>
                  <a:pt x="86171" y="316361"/>
                </a:lnTo>
                <a:lnTo>
                  <a:pt x="95829" y="331691"/>
                </a:lnTo>
                <a:lnTo>
                  <a:pt x="107943" y="342772"/>
                </a:lnTo>
                <a:lnTo>
                  <a:pt x="124658" y="347036"/>
                </a:lnTo>
                <a:lnTo>
                  <a:pt x="2582734" y="347036"/>
                </a:lnTo>
                <a:lnTo>
                  <a:pt x="2601306" y="343273"/>
                </a:lnTo>
                <a:lnTo>
                  <a:pt x="2616516" y="333029"/>
                </a:lnTo>
                <a:lnTo>
                  <a:pt x="2626793" y="317866"/>
                </a:lnTo>
                <a:lnTo>
                  <a:pt x="2630567" y="299350"/>
                </a:lnTo>
                <a:lnTo>
                  <a:pt x="2630567" y="47685"/>
                </a:lnTo>
                <a:lnTo>
                  <a:pt x="2626793" y="29169"/>
                </a:lnTo>
                <a:lnTo>
                  <a:pt x="2616516" y="14006"/>
                </a:lnTo>
                <a:lnTo>
                  <a:pt x="2601306" y="3762"/>
                </a:lnTo>
                <a:lnTo>
                  <a:pt x="2582734" y="0"/>
                </a:lnTo>
                <a:close/>
              </a:path>
            </a:pathLst>
          </a:custGeom>
          <a:solidFill>
            <a:srgbClr val="5698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 txBox="1"/>
          <p:nvPr/>
        </p:nvSpPr>
        <p:spPr>
          <a:xfrm>
            <a:off x="2186057" y="3228194"/>
            <a:ext cx="2332355" cy="1968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65" dirty="0">
                <a:solidFill>
                  <a:srgbClr val="FFFFFF"/>
                </a:solidFill>
                <a:latin typeface="Arial Narrow"/>
                <a:cs typeface="Arial Narrow"/>
              </a:rPr>
              <a:t>Execution </a:t>
            </a:r>
            <a:r>
              <a:rPr sz="1100" spc="90" dirty="0">
                <a:solidFill>
                  <a:srgbClr val="FFFFFF"/>
                </a:solidFill>
                <a:latin typeface="Arial Narrow"/>
                <a:cs typeface="Arial Narrow"/>
              </a:rPr>
              <a:t>of </a:t>
            </a:r>
            <a:r>
              <a:rPr sz="1100" spc="70" dirty="0">
                <a:solidFill>
                  <a:srgbClr val="FFFFFF"/>
                </a:solidFill>
                <a:latin typeface="Arial Narrow"/>
                <a:cs typeface="Arial Narrow"/>
              </a:rPr>
              <a:t>slum upgradation</a:t>
            </a:r>
            <a:r>
              <a:rPr sz="1100" spc="-16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100" spc="80" dirty="0">
                <a:solidFill>
                  <a:srgbClr val="FFFFFF"/>
                </a:solidFill>
                <a:latin typeface="Arial Narrow"/>
                <a:cs typeface="Arial Narrow"/>
              </a:rPr>
              <a:t>projects</a:t>
            </a:r>
            <a:endParaRPr sz="1100">
              <a:latin typeface="Arial Narrow"/>
              <a:cs typeface="Arial Narrow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6230194" y="1502221"/>
            <a:ext cx="3750945" cy="50167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715" indent="255270" algn="just">
              <a:lnSpc>
                <a:spcPct val="141700"/>
              </a:lnSpc>
              <a:spcBef>
                <a:spcPts val="100"/>
              </a:spcBef>
            </a:pP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UASRRC shall 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constitute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a Delisting 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Scrutiny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Sub-  </a:t>
            </a:r>
            <a:r>
              <a:rPr sz="1200" spc="120" dirty="0">
                <a:solidFill>
                  <a:srgbClr val="231F20"/>
                </a:solidFill>
                <a:latin typeface="Arial"/>
                <a:cs typeface="Arial"/>
              </a:rPr>
              <a:t>Committee </a:t>
            </a:r>
            <a:r>
              <a:rPr sz="1200" spc="70" dirty="0">
                <a:solidFill>
                  <a:srgbClr val="231F20"/>
                </a:solidFill>
                <a:latin typeface="Arial"/>
                <a:cs typeface="Arial"/>
              </a:rPr>
              <a:t>to </a:t>
            </a:r>
            <a:r>
              <a:rPr sz="1200" spc="120" dirty="0">
                <a:solidFill>
                  <a:srgbClr val="231F20"/>
                </a:solidFill>
                <a:latin typeface="Arial"/>
                <a:cs typeface="Arial"/>
              </a:rPr>
              <a:t>validate </a:t>
            </a:r>
            <a:r>
              <a:rPr sz="1200" spc="90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sz="1200" spc="90" dirty="0">
                <a:solidFill>
                  <a:srgbClr val="231F20"/>
                </a:solidFill>
                <a:latin typeface="Arial"/>
                <a:cs typeface="Arial"/>
              </a:rPr>
              <a:t>lum </a:t>
            </a:r>
            <a:r>
              <a:rPr sz="1200" spc="120" dirty="0">
                <a:solidFill>
                  <a:srgbClr val="231F20"/>
                </a:solidFill>
                <a:latin typeface="Arial"/>
                <a:cs typeface="Arial"/>
              </a:rPr>
              <a:t>delisting 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recommendation</a:t>
            </a:r>
            <a:endParaRPr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 dirty="0">
              <a:latin typeface="Times New Roman"/>
              <a:cs typeface="Times New Roman"/>
            </a:endParaRPr>
          </a:p>
          <a:p>
            <a:pPr marL="12700" marR="5080" indent="255270" algn="just">
              <a:lnSpc>
                <a:spcPct val="141700"/>
              </a:lnSpc>
            </a:pP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DSC based on 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its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observations, 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may refer to the  </a:t>
            </a:r>
            <a:r>
              <a:rPr sz="1200" spc="-10" dirty="0">
                <a:solidFill>
                  <a:srgbClr val="231F20"/>
                </a:solidFill>
                <a:latin typeface="Arial"/>
                <a:cs typeface="Arial"/>
              </a:rPr>
              <a:t>SDA/RWA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and ULB through UASRRC 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for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attaining  adequate level 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of infrastructure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works in 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slums (or)  may validate 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process 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delisting, as 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case 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may  be.</a:t>
            </a:r>
            <a:endParaRPr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 dirty="0">
              <a:latin typeface="Times New Roman"/>
              <a:cs typeface="Times New Roman"/>
            </a:endParaRPr>
          </a:p>
          <a:p>
            <a:pPr marL="12700" marR="5715" indent="255270" algn="just">
              <a:lnSpc>
                <a:spcPct val="141700"/>
              </a:lnSpc>
            </a:pP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UASRRC</a:t>
            </a:r>
            <a:r>
              <a:rPr sz="12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will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issue</a:t>
            </a:r>
            <a:r>
              <a:rPr sz="12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sz="12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public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notice</a:t>
            </a:r>
            <a:r>
              <a:rPr sz="12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inviting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objections  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to</a:t>
            </a:r>
            <a:r>
              <a:rPr sz="12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sz="12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change</a:t>
            </a:r>
            <a:r>
              <a:rPr sz="12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of</a:t>
            </a:r>
            <a:r>
              <a:rPr sz="1200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status</a:t>
            </a:r>
            <a:r>
              <a:rPr sz="12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of</a:t>
            </a:r>
            <a:r>
              <a:rPr sz="12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sz="12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slum</a:t>
            </a:r>
            <a:r>
              <a:rPr sz="12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with</a:t>
            </a:r>
            <a:r>
              <a:rPr sz="12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12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sz="12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period</a:t>
            </a:r>
            <a:r>
              <a:rPr sz="12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of</a:t>
            </a:r>
            <a:r>
              <a:rPr sz="12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15  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days.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Upon redressing 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of the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objections(if 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any), it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will  direct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sz="1200" spc="3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concerned</a:t>
            </a:r>
            <a:r>
              <a:rPr sz="12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ULB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to</a:t>
            </a:r>
            <a:r>
              <a:rPr sz="12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issue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2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order</a:t>
            </a:r>
            <a:r>
              <a:rPr sz="12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for</a:t>
            </a:r>
            <a:r>
              <a:rPr sz="1200" spc="3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delisting  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of</a:t>
            </a:r>
            <a:r>
              <a:rPr sz="1200" spc="-1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sz="1200" spc="-1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slums</a:t>
            </a:r>
            <a:r>
              <a:rPr lang="en-US" sz="1200" dirty="0">
                <a:solidFill>
                  <a:srgbClr val="231F20"/>
                </a:solidFill>
                <a:latin typeface="Arial"/>
                <a:cs typeface="Arial"/>
              </a:rPr>
              <a:t>, a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sz="1200" spc="-1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per</a:t>
            </a:r>
            <a:r>
              <a:rPr sz="1200" spc="-2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Annexure</a:t>
            </a:r>
            <a:r>
              <a:rPr sz="1200" spc="-1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5</a:t>
            </a:r>
            <a:r>
              <a:rPr sz="1200" spc="-1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of</a:t>
            </a:r>
            <a:r>
              <a:rPr sz="1200" spc="-1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sz="1200" spc="-1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SOP</a:t>
            </a:r>
            <a:endParaRPr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750" dirty="0">
              <a:latin typeface="Times New Roman"/>
              <a:cs typeface="Times New Roman"/>
            </a:endParaRPr>
          </a:p>
          <a:p>
            <a:pPr marL="12700" marR="5715" indent="255270" algn="just">
              <a:lnSpc>
                <a:spcPct val="141700"/>
              </a:lnSpc>
            </a:pP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And</a:t>
            </a:r>
            <a:r>
              <a:rPr sz="12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as</a:t>
            </a:r>
            <a:r>
              <a:rPr sz="12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per</a:t>
            </a:r>
            <a:r>
              <a:rPr sz="1200" spc="-1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Annexure</a:t>
            </a:r>
            <a:r>
              <a:rPr sz="12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6</a:t>
            </a:r>
            <a:r>
              <a:rPr lang="en-US" sz="1200" spc="-5" dirty="0">
                <a:solidFill>
                  <a:srgbClr val="231F20"/>
                </a:solidFill>
                <a:latin typeface="Arial"/>
                <a:cs typeface="Arial"/>
              </a:rPr>
              <a:t>,</a:t>
            </a:r>
            <a:r>
              <a:rPr sz="12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sz="12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concerned</a:t>
            </a:r>
            <a:r>
              <a:rPr sz="12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SDA</a:t>
            </a:r>
            <a:r>
              <a:rPr sz="1200" spc="-1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will</a:t>
            </a:r>
            <a:r>
              <a:rPr sz="12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pass  a resolution converting 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the SDA to </a:t>
            </a:r>
            <a:r>
              <a:rPr sz="1200" spc="-25" dirty="0">
                <a:solidFill>
                  <a:srgbClr val="231F20"/>
                </a:solidFill>
                <a:latin typeface="Arial"/>
                <a:cs typeface="Arial"/>
              </a:rPr>
              <a:t>RWA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with an  intimation</a:t>
            </a:r>
            <a:r>
              <a:rPr sz="1200" spc="-1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to</a:t>
            </a:r>
            <a:r>
              <a:rPr sz="1200" spc="-1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ULB</a:t>
            </a:r>
            <a:r>
              <a:rPr sz="1200" spc="-1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through</a:t>
            </a:r>
            <a:r>
              <a:rPr sz="1200" spc="-1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sz="1200" spc="20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concerned</a:t>
            </a:r>
            <a:r>
              <a:rPr sz="1200" spc="-1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ward</a:t>
            </a:r>
            <a:r>
              <a:rPr sz="1200" spc="-1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officer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73" name="object 73"/>
          <p:cNvSpPr/>
          <p:nvPr/>
        </p:nvSpPr>
        <p:spPr>
          <a:xfrm>
            <a:off x="6273151" y="1616519"/>
            <a:ext cx="162561" cy="14019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6273151" y="2641999"/>
            <a:ext cx="162561" cy="14019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6273151" y="4206985"/>
            <a:ext cx="162561" cy="14019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6273151" y="5759622"/>
            <a:ext cx="162561" cy="14019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 txBox="1"/>
          <p:nvPr/>
        </p:nvSpPr>
        <p:spPr>
          <a:xfrm>
            <a:off x="505904" y="7006521"/>
            <a:ext cx="325120" cy="246379"/>
          </a:xfrm>
          <a:prstGeom prst="rect">
            <a:avLst/>
          </a:prstGeom>
          <a:solidFill>
            <a:srgbClr val="5698D2"/>
          </a:solidFill>
        </p:spPr>
        <p:txBody>
          <a:bodyPr vert="horz" wrap="square" lIns="0" tIns="31750" rIns="0" bIns="0" rtlCol="0">
            <a:spAutoFit/>
          </a:bodyPr>
          <a:lstStyle/>
          <a:p>
            <a:pPr marL="99060">
              <a:lnSpc>
                <a:spcPct val="100000"/>
              </a:lnSpc>
              <a:spcBef>
                <a:spcPts val="250"/>
              </a:spcBef>
            </a:pPr>
            <a:r>
              <a:rPr sz="1100" spc="-65" dirty="0">
                <a:solidFill>
                  <a:srgbClr val="FFFFFF"/>
                </a:solidFill>
                <a:latin typeface="Arial"/>
                <a:cs typeface="Arial"/>
              </a:rPr>
              <a:t>08</a:t>
            </a:r>
            <a:endParaRPr sz="1100">
              <a:latin typeface="Arial"/>
              <a:cs typeface="Arial"/>
            </a:endParaRPr>
          </a:p>
        </p:txBody>
      </p:sp>
      <p:sp>
        <p:nvSpPr>
          <p:cNvPr id="78" name="object 78"/>
          <p:cNvSpPr/>
          <p:nvPr/>
        </p:nvSpPr>
        <p:spPr>
          <a:xfrm>
            <a:off x="505904" y="7252739"/>
            <a:ext cx="325120" cy="27940"/>
          </a:xfrm>
          <a:custGeom>
            <a:avLst/>
            <a:gdLst/>
            <a:ahLst/>
            <a:cxnLst/>
            <a:rect l="l" t="t" r="r" b="b"/>
            <a:pathLst>
              <a:path w="325119" h="27940">
                <a:moveTo>
                  <a:pt x="0" y="27504"/>
                </a:moveTo>
                <a:lnTo>
                  <a:pt x="324669" y="27504"/>
                </a:lnTo>
                <a:lnTo>
                  <a:pt x="324669" y="0"/>
                </a:lnTo>
                <a:lnTo>
                  <a:pt x="0" y="0"/>
                </a:lnTo>
                <a:lnTo>
                  <a:pt x="0" y="27504"/>
                </a:lnTo>
                <a:close/>
              </a:path>
            </a:pathLst>
          </a:custGeom>
          <a:solidFill>
            <a:srgbClr val="00445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1415</TotalTime>
  <Words>3335</Words>
  <Application>Microsoft Office PowerPoint</Application>
  <PresentationFormat>Custom</PresentationFormat>
  <Paragraphs>525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Arial Narrow</vt:lpstr>
      <vt:lpstr>Calibri</vt:lpstr>
      <vt:lpstr>Times New Roman</vt:lpstr>
      <vt:lpstr>Office Theme</vt:lpstr>
      <vt:lpstr>PowerPoint Presentation</vt:lpstr>
      <vt:lpstr>LAUNCHED ON 28TH SEPTEMBER 2020  BY HONORABLE CM</vt:lpstr>
      <vt:lpstr>STANDARD OPERATING PROCEDURE</vt:lpstr>
      <vt:lpstr>Step A. IDENTIFICATION AND LISTING OF SLUMS</vt:lpstr>
      <vt:lpstr>Step B. UNDERTAKE NEED ASSESSMENT (PNA)</vt:lpstr>
      <vt:lpstr>Step C: PREPARE GAP ANALYSIS (I-GAP)</vt:lpstr>
      <vt:lpstr>Step D &amp; E: EXECUTION AND COMPLETION OF PROJECTS</vt:lpstr>
      <vt:lpstr>Step F: DELISTING PROPOSAL</vt:lpstr>
      <vt:lpstr>Step G: DELISTING PROCEDURE</vt:lpstr>
      <vt:lpstr>Step H : RENAMING OF THE HABITATION</vt:lpstr>
      <vt:lpstr>ANNEXURE 1 – List of Slums in the Urban Local Body (ULB)</vt:lpstr>
      <vt:lpstr>ANNEXURE 2 – Format for Participatory Infrastructure  Needs Assessment (PNA)</vt:lpstr>
      <vt:lpstr>ANNEXURE 3 – Framework for Preparing I-GAP  (Infrastructure Gap Assessment Profile) at Slum Level</vt:lpstr>
      <vt:lpstr>ANNEXURE 4 – Proposal for Delisting of Slum</vt:lpstr>
      <vt:lpstr>ANNEXURE 7 – Renaming of Slum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Inside page Module 3</dc:title>
  <dc:creator>AMAR</dc:creator>
  <cp:lastModifiedBy>Ashis Das</cp:lastModifiedBy>
  <cp:revision>64</cp:revision>
  <dcterms:created xsi:type="dcterms:W3CDTF">2020-11-07T07:48:34Z</dcterms:created>
  <dcterms:modified xsi:type="dcterms:W3CDTF">2020-11-26T14:16:08Z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2020-11-07T00:00:00Z</vt:filetime>
  </property>
  <property fmtid="{D5CDD505-2E9C-101B-9397-08002B2CF9AE}" pid="3" name="Creator">
    <vt:lpwstr>CorelDRAW</vt:lpwstr>
  </property>
  <property fmtid="{D5CDD505-2E9C-101B-9397-08002B2CF9AE}" pid="4" name="LastSaved">
    <vt:filetime>2020-11-07T00:00:00Z</vt:filetime>
  </property>
</Properties>
</file>